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70" r:id="rId3"/>
    <p:sldId id="271" r:id="rId4"/>
    <p:sldId id="272" r:id="rId5"/>
    <p:sldId id="273" r:id="rId6"/>
    <p:sldId id="274" r:id="rId7"/>
    <p:sldId id="330" r:id="rId8"/>
    <p:sldId id="331" r:id="rId9"/>
    <p:sldId id="329" r:id="rId10"/>
    <p:sldId id="275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9" r:id="rId28"/>
    <p:sldId id="318" r:id="rId29"/>
    <p:sldId id="325" r:id="rId30"/>
    <p:sldId id="321" r:id="rId31"/>
    <p:sldId id="322" r:id="rId32"/>
    <p:sldId id="323" r:id="rId33"/>
    <p:sldId id="324" r:id="rId34"/>
    <p:sldId id="332" r:id="rId35"/>
    <p:sldId id="333" r:id="rId36"/>
    <p:sldId id="338" r:id="rId37"/>
    <p:sldId id="334" r:id="rId38"/>
    <p:sldId id="337" r:id="rId39"/>
    <p:sldId id="335" r:id="rId40"/>
    <p:sldId id="336" r:id="rId41"/>
    <p:sldId id="339" r:id="rId42"/>
    <p:sldId id="268" r:id="rId43"/>
  </p:sldIdLst>
  <p:sldSz cx="10693400" cy="7562850"/>
  <p:notesSz cx="10693400" cy="7562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68DF092-503D-4D99-8FA1-48D255CCFFA9}">
          <p14:sldIdLst>
            <p14:sldId id="256"/>
            <p14:sldId id="270"/>
            <p14:sldId id="271"/>
            <p14:sldId id="272"/>
            <p14:sldId id="273"/>
            <p14:sldId id="274"/>
            <p14:sldId id="330"/>
            <p14:sldId id="331"/>
            <p14:sldId id="329"/>
            <p14:sldId id="275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11"/>
            <p14:sldId id="312"/>
            <p14:sldId id="313"/>
            <p14:sldId id="314"/>
            <p14:sldId id="315"/>
            <p14:sldId id="316"/>
            <p14:sldId id="317"/>
            <p14:sldId id="319"/>
            <p14:sldId id="318"/>
            <p14:sldId id="325"/>
            <p14:sldId id="321"/>
            <p14:sldId id="322"/>
            <p14:sldId id="323"/>
            <p14:sldId id="324"/>
            <p14:sldId id="332"/>
            <p14:sldId id="333"/>
            <p14:sldId id="338"/>
            <p14:sldId id="334"/>
            <p14:sldId id="337"/>
            <p14:sldId id="335"/>
            <p14:sldId id="336"/>
            <p14:sldId id="339"/>
            <p14:sldId id="2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10" autoAdjust="0"/>
  </p:normalViewPr>
  <p:slideViewPr>
    <p:cSldViewPr>
      <p:cViewPr varScale="1">
        <p:scale>
          <a:sx n="44" d="100"/>
          <a:sy n="44" d="100"/>
        </p:scale>
        <p:origin x="53" y="78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0" d="100"/>
          <a:sy n="100" d="100"/>
        </p:scale>
        <p:origin x="2262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x:\_&#1041;&#1091;&#1093;&#1075;&#1072;&#1083;&#1090;&#1077;&#1088;&#1080;&#1103;%20&#1080;%20&#1092;&#1080;&#1085;&#1072;&#1085;&#1089;&#1099;_\&#1054;&#1054;&#1054;%20&#1056;&#1040;&#1069;&#1050;&#1057;-&#1040;&#1085;&#1072;&#1083;&#1080;&#1090;&#1080;&#1082;&#1072;\&#1088;&#1072;&#1089;&#1095;&#1105;&#1090;&#1085;&#1099;&#1081;%20&#1092;&#1072;&#1081;&#1083;\&#1053;&#1050;&#1054;%20&#1088;&#1077;&#1075;&#1080;&#1086;&#1085;&#1099;%2008.2020\&#1053;&#1050;&#1054;%20&#1088;&#1077;&#1075;&#1080;&#1086;&#1085;&#1099;%20V6.1.7%20ready%20corr%20&#1085;&#1072;&#1080;&#1084;&#1077;&#1085;&#1086;&#1074;&#1072;&#1085;&#1080;&#1103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explosion val="13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159-4450-B4F9-E4E9C17CA81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159-4450-B4F9-E4E9C17CA81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159-4450-B4F9-E4E9C17CA81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159-4450-B4F9-E4E9C17CA81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159-4450-B4F9-E4E9C17CA81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159-4450-B4F9-E4E9C17CA81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159-4450-B4F9-E4E9C17CA813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159-4450-B4F9-E4E9C17CA813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159-4450-B4F9-E4E9C17CA813}"/>
              </c:ext>
            </c:extLst>
          </c:dPt>
          <c:dLbls>
            <c:dLbl>
              <c:idx val="8"/>
              <c:layout>
                <c:manualLayout>
                  <c:x val="-7.1017266422393694E-3"/>
                  <c:y val="1.1720638416831937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5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050" dirty="0">
                        <a:effectLst/>
                      </a:rPr>
                      <a:t>Значимость региональных ОП как институциональных площадок</a:t>
                    </a:r>
                    <a:r>
                      <a:rPr lang="ru-RU" sz="1050" baseline="0" dirty="0"/>
                      <a:t>
</a:t>
                    </a:r>
                    <a:fld id="{89E28E78-7978-4056-B468-73FBF79B60B5}" type="PERCENTAGE">
                      <a:rPr lang="ru-RU" sz="1050" baseline="0"/>
                      <a:pPr>
                        <a:defRPr sz="1050"/>
                      </a:pPr>
                      <a:t>[ПРОЦЕНТ]</a:t>
                    </a:fld>
                    <a:endParaRPr lang="ru-RU" sz="1050" baseline="0" dirty="0"/>
                  </a:p>
                </c:rich>
              </c:tx>
              <c:spPr>
                <a:solidFill>
                  <a:sysClr val="window" lastClr="FFFFFF">
                    <a:alpha val="64000"/>
                  </a:sysClr>
                </a:solidFill>
                <a:ln>
                  <a:solidFill>
                    <a:sysClr val="windowText" lastClr="000000">
                      <a:lumMod val="25000"/>
                      <a:lumOff val="75000"/>
                    </a:sys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011965291010025"/>
                      <c:h val="0.1362086136898311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0159-4450-B4F9-E4E9C17CA813}"/>
                </c:ext>
              </c:extLst>
            </c:dLbl>
            <c:spPr>
              <a:solidFill>
                <a:sysClr val="window" lastClr="FFFFFF">
                  <a:alpha val="64000"/>
                </a:sysClr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params!$B$6:$B$14</c:f>
              <c:strCache>
                <c:ptCount val="9"/>
                <c:pt idx="0">
                  <c:v>Экономическая значимость</c:v>
                </c:pt>
                <c:pt idx="1">
                  <c:v>Устойчивость существования НКО</c:v>
                </c:pt>
                <c:pt idx="2">
                  <c:v>Активность деятельности НКО</c:v>
                </c:pt>
                <c:pt idx="3">
                  <c:v>Поддержка НКО регионом</c:v>
                </c:pt>
                <c:pt idx="4">
                  <c:v>Онлайн-доступность информации о поддержке СО НКО</c:v>
                </c:pt>
                <c:pt idx="5">
                  <c:v>Медиаактивность</c:v>
                </c:pt>
                <c:pt idx="6">
                  <c:v>Результаты экспертного опроса</c:v>
                </c:pt>
                <c:pt idx="7">
                  <c:v>Социальная значимость</c:v>
                </c:pt>
                <c:pt idx="8">
                  <c:v>Значимость институциональных площадок</c:v>
                </c:pt>
              </c:strCache>
            </c:strRef>
          </c:cat>
          <c:val>
            <c:numRef>
              <c:f>params!$C$6:$C$14</c:f>
              <c:numCache>
                <c:formatCode>0.0%</c:formatCode>
                <c:ptCount val="9"/>
                <c:pt idx="0">
                  <c:v>0.15</c:v>
                </c:pt>
                <c:pt idx="1">
                  <c:v>4.9999999999999996E-2</c:v>
                </c:pt>
                <c:pt idx="2">
                  <c:v>0.2</c:v>
                </c:pt>
                <c:pt idx="3">
                  <c:v>0.15</c:v>
                </c:pt>
                <c:pt idx="4">
                  <c:v>0.05</c:v>
                </c:pt>
                <c:pt idx="5">
                  <c:v>0.05</c:v>
                </c:pt>
                <c:pt idx="6">
                  <c:v>0.15</c:v>
                </c:pt>
                <c:pt idx="7">
                  <c:v>0.1</c:v>
                </c:pt>
                <c:pt idx="8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0159-4450-B4F9-E4E9C17CA8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0"/>
        <c:holeSize val="43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79928-4635-45AB-BF07-548B48DAEA5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566738"/>
            <a:ext cx="4010025" cy="2836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9975" y="3592513"/>
            <a:ext cx="8553450" cy="3403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0E032-4F52-45CD-8101-AD0D3157DB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766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0E032-4F52-45CD-8101-AD0D3157DBC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063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728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218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037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085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2228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3394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573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950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1240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195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753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4547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5769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8088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5202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8101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9675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2817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5180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8825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450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2556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5622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0681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0832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6325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8974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2232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2329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3692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7883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6067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01512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8902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02968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90856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91983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72054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53775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46AE-90D6-4F21-B88B-C368BD36F32F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07687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0E032-4F52-45CD-8101-AD0D3157DBC0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292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993900" y="7145629"/>
            <a:ext cx="6705600" cy="246221"/>
          </a:xfrm>
        </p:spPr>
        <p:txBody>
          <a:bodyPr lIns="0" tIns="0" rIns="0" bIns="0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Общественная палата РФ, RAEX (РАЭКС-Аналитика)</a:t>
            </a:r>
            <a:endParaRPr lang="ru-RU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278A9-4023-4FCB-BB4C-4BCB80468E29}" type="datetime1">
              <a:rPr lang="en-US" smtClean="0"/>
              <a:t>11/2/2020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8578D"/>
                </a:solidFill>
                <a:latin typeface="Open Sans"/>
                <a:cs typeface="Open Sans"/>
              </a:defRPr>
            </a:lvl1pPr>
          </a:lstStyle>
          <a:p>
            <a:pPr marL="2540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CA2935"/>
                </a:solidFill>
                <a:latin typeface="Open Sans Light"/>
                <a:cs typeface="Open Sans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19B3A-A469-4CDF-BA1D-C1611A967491}" type="datetime1">
              <a:rPr lang="en-US" smtClean="0"/>
              <a:t>11/2/2020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8578D"/>
                </a:solidFill>
                <a:latin typeface="Open Sans"/>
                <a:cs typeface="Open Sans"/>
              </a:defRPr>
            </a:lvl1pPr>
          </a:lstStyle>
          <a:p>
            <a:pPr marL="2540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  <p:sp>
        <p:nvSpPr>
          <p:cNvPr id="7" name="Holder 4"/>
          <p:cNvSpPr>
            <a:spLocks noGrp="1"/>
          </p:cNvSpPr>
          <p:nvPr>
            <p:ph type="ftr" sz="quarter" idx="5"/>
          </p:nvPr>
        </p:nvSpPr>
        <p:spPr>
          <a:xfrm>
            <a:off x="1993900" y="7145629"/>
            <a:ext cx="6705600" cy="246221"/>
          </a:xfrm>
        </p:spPr>
        <p:txBody>
          <a:bodyPr lIns="0" tIns="0" rIns="0" bIns="0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Общественная палата РФ, RAEX (РАЭКС-Аналитика)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CA2935"/>
                </a:solidFill>
                <a:latin typeface="Open Sans Light"/>
                <a:cs typeface="Open Sans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7EDEE-ED19-437D-B479-598E6B31ACDA}" type="datetime1">
              <a:rPr lang="en-US" smtClean="0"/>
              <a:t>11/2/2020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8578D"/>
                </a:solidFill>
                <a:latin typeface="Open Sans"/>
                <a:cs typeface="Open Sans"/>
              </a:defRPr>
            </a:lvl1pPr>
          </a:lstStyle>
          <a:p>
            <a:pPr marL="2540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  <p:sp>
        <p:nvSpPr>
          <p:cNvPr id="8" name="Holder 4"/>
          <p:cNvSpPr>
            <a:spLocks noGrp="1"/>
          </p:cNvSpPr>
          <p:nvPr>
            <p:ph type="ftr" sz="quarter" idx="5"/>
          </p:nvPr>
        </p:nvSpPr>
        <p:spPr>
          <a:xfrm>
            <a:off x="1993900" y="7145629"/>
            <a:ext cx="6705600" cy="246221"/>
          </a:xfrm>
        </p:spPr>
        <p:txBody>
          <a:bodyPr lIns="0" tIns="0" rIns="0" bIns="0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Общественная палата РФ, RAEX (РАЭКС-Аналитика)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CA2935"/>
                </a:solidFill>
                <a:latin typeface="Open Sans Light"/>
                <a:cs typeface="Open Sans Ligh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92BF2-7461-407A-810E-61E99AB45C99}" type="datetime1">
              <a:rPr lang="en-US" smtClean="0"/>
              <a:t>11/2/2020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8578D"/>
                </a:solidFill>
                <a:latin typeface="Open Sans"/>
                <a:cs typeface="Open Sans"/>
              </a:defRPr>
            </a:lvl1pPr>
          </a:lstStyle>
          <a:p>
            <a:pPr marL="2540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  <p:sp>
        <p:nvSpPr>
          <p:cNvPr id="6" name="Holder 4"/>
          <p:cNvSpPr>
            <a:spLocks noGrp="1"/>
          </p:cNvSpPr>
          <p:nvPr>
            <p:ph type="ftr" sz="quarter" idx="5"/>
          </p:nvPr>
        </p:nvSpPr>
        <p:spPr>
          <a:xfrm>
            <a:off x="1993900" y="7145629"/>
            <a:ext cx="6705600" cy="246221"/>
          </a:xfrm>
        </p:spPr>
        <p:txBody>
          <a:bodyPr lIns="0" tIns="0" rIns="0" bIns="0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Общественная палата РФ, RAEX (РАЭКС-Аналитика)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1689100" y="7033450"/>
            <a:ext cx="7315200" cy="378142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Общественная палата РФ, RAEX (РАЭКС-Аналитика)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ED178-B9B4-4CE0-8013-8BAF8CA7531B}" type="datetime1">
              <a:rPr lang="en-US" smtClean="0"/>
              <a:t>11/2/2020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8578D"/>
                </a:solidFill>
                <a:latin typeface="Open Sans"/>
                <a:cs typeface="Open Sans"/>
              </a:defRPr>
            </a:lvl1pPr>
          </a:lstStyle>
          <a:p>
            <a:pPr marL="2540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48004" y="7452004"/>
            <a:ext cx="3132455" cy="108585"/>
          </a:xfrm>
          <a:custGeom>
            <a:avLst/>
            <a:gdLst/>
            <a:ahLst/>
            <a:cxnLst/>
            <a:rect l="l" t="t" r="r" b="b"/>
            <a:pathLst>
              <a:path w="3132454" h="108584">
                <a:moveTo>
                  <a:pt x="3131997" y="108000"/>
                </a:moveTo>
                <a:lnTo>
                  <a:pt x="0" y="108000"/>
                </a:lnTo>
                <a:lnTo>
                  <a:pt x="0" y="0"/>
                </a:lnTo>
                <a:lnTo>
                  <a:pt x="3131997" y="0"/>
                </a:lnTo>
                <a:lnTo>
                  <a:pt x="3131997" y="108000"/>
                </a:lnTo>
                <a:close/>
              </a:path>
            </a:pathLst>
          </a:custGeom>
          <a:solidFill>
            <a:srgbClr val="DEDF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780002" y="7452004"/>
            <a:ext cx="3132455" cy="108585"/>
          </a:xfrm>
          <a:custGeom>
            <a:avLst/>
            <a:gdLst/>
            <a:ahLst/>
            <a:cxnLst/>
            <a:rect l="l" t="t" r="r" b="b"/>
            <a:pathLst>
              <a:path w="3132454" h="108584">
                <a:moveTo>
                  <a:pt x="3131997" y="108000"/>
                </a:moveTo>
                <a:lnTo>
                  <a:pt x="0" y="108000"/>
                </a:lnTo>
                <a:lnTo>
                  <a:pt x="0" y="0"/>
                </a:lnTo>
                <a:lnTo>
                  <a:pt x="3131997" y="0"/>
                </a:lnTo>
                <a:lnTo>
                  <a:pt x="3131997" y="108000"/>
                </a:lnTo>
                <a:close/>
              </a:path>
            </a:pathLst>
          </a:custGeom>
          <a:solidFill>
            <a:srgbClr val="5688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6912000" y="7452004"/>
            <a:ext cx="3132455" cy="108585"/>
          </a:xfrm>
          <a:custGeom>
            <a:avLst/>
            <a:gdLst/>
            <a:ahLst/>
            <a:cxnLst/>
            <a:rect l="l" t="t" r="r" b="b"/>
            <a:pathLst>
              <a:path w="3132454" h="108584">
                <a:moveTo>
                  <a:pt x="3131997" y="108000"/>
                </a:moveTo>
                <a:lnTo>
                  <a:pt x="0" y="108000"/>
                </a:lnTo>
                <a:lnTo>
                  <a:pt x="0" y="0"/>
                </a:lnTo>
                <a:lnTo>
                  <a:pt x="3131997" y="0"/>
                </a:lnTo>
                <a:lnTo>
                  <a:pt x="3131997" y="108000"/>
                </a:lnTo>
                <a:close/>
              </a:path>
            </a:pathLst>
          </a:custGeom>
          <a:solidFill>
            <a:srgbClr val="E84E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42997" y="7141738"/>
            <a:ext cx="773856" cy="2458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9300" y="509822"/>
            <a:ext cx="502602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cs typeface="Open Sans Light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12325" y="2485999"/>
            <a:ext cx="9268749" cy="35102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Общественная палата РФ, RAEX (РАЭКС-Аналитика)</a:t>
            </a: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7E161-D563-47BD-83EC-62A87C9B19A2}" type="datetime1">
              <a:rPr lang="en-US" smtClean="0"/>
              <a:t>11/2/2020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42029" y="7089591"/>
            <a:ext cx="279400" cy="3022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28578D"/>
                </a:solidFill>
                <a:latin typeface="Open Sans"/>
                <a:cs typeface="Open Sans"/>
              </a:defRPr>
            </a:lvl1pPr>
          </a:lstStyle>
          <a:p>
            <a:pPr marL="2540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4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Z:\! ! ! OPRF\!!Фирм стиль\Презентация\Для Power Point\Фигуры-и-триколор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0758"/>
            <a:ext cx="9572256" cy="414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78219" y="1937900"/>
            <a:ext cx="9305522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spcBef>
                <a:spcPts val="100"/>
              </a:spcBef>
            </a:pPr>
            <a:r>
              <a:rPr lang="ru-RU" sz="3600" dirty="0">
                <a:latin typeface="Open Sans"/>
                <a:cs typeface="Open Sans"/>
              </a:rPr>
              <a:t>РЕГИОНАЛЬНЫЙ РЕЙТИНГ</a:t>
            </a:r>
            <a:br>
              <a:rPr lang="ru-RU" sz="3600" dirty="0">
                <a:latin typeface="Open Sans"/>
                <a:cs typeface="Open Sans"/>
              </a:rPr>
            </a:br>
            <a:r>
              <a:rPr lang="ru-RU" sz="3600" dirty="0">
                <a:latin typeface="Open Sans"/>
                <a:cs typeface="Open Sans"/>
              </a:rPr>
              <a:t>ТРЕТЬЕГО СЕКТОРА – «РЕГИОН-НКО»</a:t>
            </a:r>
            <a:endParaRPr sz="3600" dirty="0">
              <a:latin typeface="Open Sans"/>
              <a:cs typeface="Open San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56100" y="5440837"/>
            <a:ext cx="5727641" cy="20826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r">
              <a:lnSpc>
                <a:spcPct val="100000"/>
              </a:lnSpc>
              <a:spcBef>
                <a:spcPts val="100"/>
              </a:spcBef>
            </a:pPr>
            <a:r>
              <a:rPr lang="ru-RU" sz="2000" spc="-10" dirty="0">
                <a:solidFill>
                  <a:srgbClr val="CA2935"/>
                </a:solidFill>
                <a:latin typeface="Open Sans"/>
                <a:cs typeface="Open Sans"/>
              </a:rPr>
              <a:t>Результаты специального пилотного проекта Общественной палаты РФ</a:t>
            </a:r>
          </a:p>
          <a:p>
            <a:pPr algn="r">
              <a:lnSpc>
                <a:spcPct val="100000"/>
              </a:lnSpc>
              <a:spcBef>
                <a:spcPts val="100"/>
              </a:spcBef>
            </a:pPr>
            <a:br>
              <a:rPr lang="ru-RU" sz="1600" spc="-10" dirty="0">
                <a:solidFill>
                  <a:srgbClr val="CA2935"/>
                </a:solidFill>
                <a:latin typeface="Open Sans"/>
                <a:cs typeface="Open Sans"/>
              </a:rPr>
            </a:br>
            <a:r>
              <a:rPr lang="ru-RU" sz="2000" spc="-10" dirty="0">
                <a:solidFill>
                  <a:srgbClr val="CA2935"/>
                </a:solidFill>
                <a:latin typeface="Open Sans"/>
                <a:cs typeface="Open Sans"/>
              </a:rPr>
              <a:t>в партнерстве с рейтинговым агентством «РАЭКС-Аналитика»</a:t>
            </a:r>
            <a:endParaRPr lang="en-US" sz="2000" spc="-10" dirty="0">
              <a:solidFill>
                <a:srgbClr val="CA2935"/>
              </a:solidFill>
              <a:latin typeface="Open Sans"/>
              <a:cs typeface="Open Sans"/>
            </a:endParaRPr>
          </a:p>
          <a:p>
            <a:pPr algn="r">
              <a:lnSpc>
                <a:spcPct val="100000"/>
              </a:lnSpc>
              <a:spcBef>
                <a:spcPts val="100"/>
              </a:spcBef>
            </a:pPr>
            <a:endParaRPr lang="en-US" sz="2000" spc="-10" dirty="0">
              <a:solidFill>
                <a:srgbClr val="CA2935"/>
              </a:solidFill>
              <a:latin typeface="Open Sans"/>
              <a:cs typeface="Open Sans"/>
            </a:endParaRPr>
          </a:p>
          <a:p>
            <a:pPr algn="r">
              <a:lnSpc>
                <a:spcPct val="100000"/>
              </a:lnSpc>
              <a:spcBef>
                <a:spcPts val="100"/>
              </a:spcBef>
            </a:pPr>
            <a:r>
              <a:rPr lang="ru-RU" sz="1600" spc="-10" dirty="0">
                <a:solidFill>
                  <a:srgbClr val="CA2935"/>
                </a:solidFill>
                <a:latin typeface="Open Sans"/>
                <a:cs typeface="Open Sans"/>
              </a:rPr>
              <a:t>Москва, 2020 г.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F81C8D-EF1F-4F25-9F7E-1DEB651E5C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397487"/>
            <a:ext cx="3687096" cy="1066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16491" y="3295088"/>
            <a:ext cx="9373101" cy="720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r">
              <a:spcBef>
                <a:spcPts val="100"/>
              </a:spcBef>
            </a:pPr>
            <a:r>
              <a:rPr lang="ru-RU" sz="2000" dirty="0">
                <a:solidFill>
                  <a:srgbClr val="CA2935"/>
                </a:solidFill>
                <a:latin typeface="Open Sans"/>
                <a:ea typeface="+mj-ea"/>
                <a:cs typeface="Open Sans"/>
              </a:rPr>
              <a:t>Рейтинг субъектов Российской Федерации по уровню </a:t>
            </a:r>
          </a:p>
          <a:p>
            <a:pPr marL="12700" algn="r">
              <a:spcBef>
                <a:spcPts val="100"/>
              </a:spcBef>
            </a:pPr>
            <a:r>
              <a:rPr lang="ru-RU" sz="2000" dirty="0">
                <a:solidFill>
                  <a:srgbClr val="CA2935"/>
                </a:solidFill>
                <a:latin typeface="Open Sans"/>
                <a:ea typeface="+mj-ea"/>
                <a:cs typeface="Open Sans"/>
              </a:rPr>
              <a:t>и качеству развития некоммерческого сектора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27100" y="399194"/>
            <a:ext cx="7924800" cy="482600"/>
          </a:xfrm>
        </p:spPr>
        <p:txBody>
          <a:bodyPr>
            <a:normAutofit/>
          </a:bodyPr>
          <a:lstStyle/>
          <a:p>
            <a:r>
              <a:rPr lang="ru-RU" sz="3158" b="1" dirty="0">
                <a:latin typeface="Open Sans"/>
              </a:rPr>
              <a:t>Участники и предмет оценки</a:t>
            </a:r>
          </a:p>
        </p:txBody>
      </p:sp>
      <p:sp>
        <p:nvSpPr>
          <p:cNvPr id="7" name="Объект 2"/>
          <p:cNvSpPr>
            <a:spLocks noGrp="1"/>
          </p:cNvSpPr>
          <p:nvPr>
            <p:ph type="body" idx="1"/>
          </p:nvPr>
        </p:nvSpPr>
        <p:spPr>
          <a:xfrm>
            <a:off x="1007434" y="1461757"/>
            <a:ext cx="9268749" cy="3510279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Open Sans"/>
              </a:rPr>
              <a:t>       Участники: </a:t>
            </a:r>
          </a:p>
          <a:p>
            <a:endParaRPr lang="ru-RU" sz="2000" b="1" dirty="0">
              <a:latin typeface="Open Sans"/>
            </a:endParaRPr>
          </a:p>
          <a:p>
            <a:r>
              <a:rPr lang="ru-RU" sz="2000" dirty="0">
                <a:latin typeface="Open Sans"/>
              </a:rPr>
              <a:t>Все субъекты Российской Федерации, в отношении которых доступны данные о развитии и поддержке сектора СО НКО (85 субъектов РФ)</a:t>
            </a:r>
          </a:p>
          <a:p>
            <a:endParaRPr lang="ru-RU" sz="1050" dirty="0">
              <a:latin typeface="Open Sans"/>
            </a:endParaRPr>
          </a:p>
          <a:p>
            <a:endParaRPr lang="ru-RU" sz="1050" dirty="0">
              <a:latin typeface="Open Sans"/>
            </a:endParaRPr>
          </a:p>
          <a:p>
            <a:r>
              <a:rPr lang="ru-RU" sz="2000" b="1" dirty="0">
                <a:latin typeface="Open Sans"/>
              </a:rPr>
              <a:t>       Основной рейтинговый вопрос:  </a:t>
            </a:r>
          </a:p>
          <a:p>
            <a:endParaRPr lang="ru-RU" sz="2000" b="1" dirty="0">
              <a:latin typeface="Open Sans"/>
            </a:endParaRPr>
          </a:p>
          <a:p>
            <a:r>
              <a:rPr lang="ru-RU" sz="2000" b="1" i="1" dirty="0">
                <a:latin typeface="Open Sans"/>
              </a:rPr>
              <a:t>Насколько развит некоммерческий сектор в регионе</a:t>
            </a:r>
            <a:r>
              <a:rPr lang="ru-RU" sz="2000" dirty="0">
                <a:latin typeface="Open Sans"/>
              </a:rPr>
              <a:t>, а именно, насколько велик его потенциал и насколько эффективно этот потенциал реализуется на практике для взаимодействия с главными заинтересованными сторонами</a:t>
            </a:r>
          </a:p>
        </p:txBody>
      </p:sp>
      <p:sp>
        <p:nvSpPr>
          <p:cNvPr id="8" name="Frame 17">
            <a:extLst>
              <a:ext uri="{FF2B5EF4-FFF2-40B4-BE49-F238E27FC236}">
                <a16:creationId xmlns:a16="http://schemas.microsoft.com/office/drawing/2014/main" id="{3E780148-81DF-444B-8E49-677AC2ECB3B2}"/>
              </a:ext>
            </a:extLst>
          </p:cNvPr>
          <p:cNvSpPr/>
          <p:nvPr/>
        </p:nvSpPr>
        <p:spPr>
          <a:xfrm>
            <a:off x="327074" y="428625"/>
            <a:ext cx="398934" cy="398934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dirty="0">
              <a:solidFill>
                <a:schemeClr val="tx1"/>
              </a:solidFill>
              <a:latin typeface="Open Sans"/>
            </a:endParaRPr>
          </a:p>
        </p:txBody>
      </p:sp>
      <p:sp>
        <p:nvSpPr>
          <p:cNvPr id="9" name="Freeform 108">
            <a:extLst>
              <a:ext uri="{FF2B5EF4-FFF2-40B4-BE49-F238E27FC236}">
                <a16:creationId xmlns:a16="http://schemas.microsoft.com/office/drawing/2014/main" id="{CAFFFFD7-C24F-4EF1-B946-017E4A705464}"/>
              </a:ext>
            </a:extLst>
          </p:cNvPr>
          <p:cNvSpPr/>
          <p:nvPr/>
        </p:nvSpPr>
        <p:spPr>
          <a:xfrm>
            <a:off x="1050424" y="2991512"/>
            <a:ext cx="299090" cy="33049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dirty="0">
              <a:latin typeface="Open Sans"/>
            </a:endParaRPr>
          </a:p>
        </p:txBody>
      </p:sp>
      <p:sp>
        <p:nvSpPr>
          <p:cNvPr id="10" name="Block Arc 14">
            <a:extLst>
              <a:ext uri="{FF2B5EF4-FFF2-40B4-BE49-F238E27FC236}">
                <a16:creationId xmlns:a16="http://schemas.microsoft.com/office/drawing/2014/main" id="{EE4199B5-E0D4-4749-BB7C-E53AD175EABA}"/>
              </a:ext>
            </a:extLst>
          </p:cNvPr>
          <p:cNvSpPr/>
          <p:nvPr/>
        </p:nvSpPr>
        <p:spPr>
          <a:xfrm rot="16200000">
            <a:off x="1058262" y="1470664"/>
            <a:ext cx="283415" cy="283601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>
              <a:solidFill>
                <a:schemeClr val="tx1"/>
              </a:solidFill>
              <a:latin typeface="Open San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0061" y="5615438"/>
            <a:ext cx="9531665" cy="821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79" dirty="0">
                <a:latin typeface="Open Sans"/>
                <a:ea typeface="Calibri" panose="020F0502020204030204" pitchFamily="34" charset="0"/>
              </a:rPr>
              <a:t>Под некоммерческим сектором для целей данного рейтинга (в настоящем исследовании) понимается совокупность социально ориентированных НКО. Здесь и далее для этих организаций равноправно используется аббревиатуры СО НКО, НКО</a:t>
            </a:r>
            <a:endParaRPr lang="ru-RU" sz="1579" dirty="0">
              <a:latin typeface="Open San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668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649" y="698324"/>
            <a:ext cx="9223058" cy="1162629"/>
          </a:xfrm>
          <a:prstGeom prst="rect">
            <a:avLst/>
          </a:prstGeom>
        </p:spPr>
        <p:txBody>
          <a:bodyPr vert="horz" lIns="80201" tIns="40100" rIns="80201" bIns="4010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158" b="1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59271" y="1336648"/>
            <a:ext cx="9364436" cy="5264177"/>
          </a:xfrm>
          <a:prstGeom prst="rect">
            <a:avLst/>
          </a:prstGeom>
        </p:spPr>
        <p:txBody>
          <a:bodyPr vert="horz" lIns="80201" tIns="40100" rIns="80201" bIns="4010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280" b="1" dirty="0">
                <a:latin typeface="Open Sans"/>
              </a:rPr>
              <a:t>Основная аудитория:</a:t>
            </a:r>
          </a:p>
          <a:p>
            <a:pPr marL="0" indent="0">
              <a:buNone/>
            </a:pPr>
            <a:r>
              <a:rPr lang="ru-RU" sz="2280" dirty="0">
                <a:latin typeface="Open Sans"/>
              </a:rPr>
              <a:t>Некоммерческий сектор регионов: для оценки своих достижений и аргументации переговорной позиции с органами исполнительной власти региона</a:t>
            </a:r>
            <a:endParaRPr lang="ru-RU" sz="2280" dirty="0">
              <a:solidFill>
                <a:srgbClr val="00B0F0"/>
              </a:solidFill>
              <a:latin typeface="Open Sans"/>
            </a:endParaRPr>
          </a:p>
          <a:p>
            <a:pPr marL="0" indent="0">
              <a:buNone/>
            </a:pPr>
            <a:endParaRPr lang="ru-RU" sz="263" b="1" dirty="0">
              <a:latin typeface="Open Sans"/>
            </a:endParaRPr>
          </a:p>
          <a:p>
            <a:pPr marL="0" indent="0">
              <a:buNone/>
            </a:pPr>
            <a:r>
              <a:rPr lang="ru-RU" sz="2280" b="1" dirty="0">
                <a:latin typeface="Open Sans"/>
              </a:rPr>
              <a:t>Сопутствующие аудитории, учитываемые при разработке методики рейтинга:</a:t>
            </a:r>
          </a:p>
          <a:p>
            <a:r>
              <a:rPr lang="ru-RU" sz="2280" dirty="0">
                <a:latin typeface="Open Sans"/>
              </a:rPr>
              <a:t>федеральные органы власти и органы власти субъектов Российской Федерации;</a:t>
            </a:r>
          </a:p>
          <a:p>
            <a:r>
              <a:rPr lang="ru-RU" sz="2280" dirty="0">
                <a:latin typeface="Open Sans"/>
              </a:rPr>
              <a:t>члены федеральной и региональных, а также муниципальных общественных палат;</a:t>
            </a:r>
          </a:p>
          <a:p>
            <a:r>
              <a:rPr lang="ru-RU" sz="2280" dirty="0">
                <a:latin typeface="Open Sans"/>
              </a:rPr>
              <a:t>члены общественных советов при федеральных и региональных органах исполнительной власти;</a:t>
            </a:r>
          </a:p>
          <a:p>
            <a:r>
              <a:rPr lang="ru-RU" sz="2280" dirty="0">
                <a:latin typeface="Open Sans"/>
              </a:rPr>
              <a:t>институты поддержки и развития некоммерческого сектора;</a:t>
            </a:r>
          </a:p>
          <a:p>
            <a:r>
              <a:rPr lang="ru-RU" sz="2280" dirty="0">
                <a:latin typeface="Open Sans"/>
              </a:rPr>
              <a:t>социально активный и ответственный бизнес, благотворительное сообщество;</a:t>
            </a:r>
          </a:p>
          <a:p>
            <a:r>
              <a:rPr lang="ru-RU" sz="2280" dirty="0">
                <a:latin typeface="Open Sans"/>
              </a:rPr>
              <a:t>эксперты, исследователи, преподаватели, студенты;</a:t>
            </a:r>
          </a:p>
          <a:p>
            <a:r>
              <a:rPr lang="ru-RU" sz="2280" dirty="0">
                <a:latin typeface="Open Sans"/>
              </a:rPr>
              <a:t>журналисты и средства массовой информации, интересующиеся социальной и региональной тематикой</a:t>
            </a:r>
          </a:p>
        </p:txBody>
      </p:sp>
      <p:sp>
        <p:nvSpPr>
          <p:cNvPr id="6" name="Donut 24">
            <a:extLst>
              <a:ext uri="{FF2B5EF4-FFF2-40B4-BE49-F238E27FC236}">
                <a16:creationId xmlns:a16="http://schemas.microsoft.com/office/drawing/2014/main" id="{5B44E4E1-82F3-40AD-8D61-D77CE83DDC16}"/>
              </a:ext>
            </a:extLst>
          </p:cNvPr>
          <p:cNvSpPr/>
          <p:nvPr/>
        </p:nvSpPr>
        <p:spPr>
          <a:xfrm>
            <a:off x="241300" y="412262"/>
            <a:ext cx="486653" cy="490615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dirty="0">
              <a:solidFill>
                <a:schemeClr val="tx1"/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927100" y="399194"/>
            <a:ext cx="7924800" cy="482600"/>
          </a:xfrm>
        </p:spPr>
        <p:txBody>
          <a:bodyPr>
            <a:normAutofit/>
          </a:bodyPr>
          <a:lstStyle/>
          <a:p>
            <a:r>
              <a:rPr lang="ru-RU" sz="3158" b="1" dirty="0">
                <a:latin typeface="Open Sans"/>
              </a:rPr>
              <a:t>Целевая аудитория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785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922676" y="2247121"/>
            <a:ext cx="9268749" cy="3510279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Open Sans"/>
              </a:rPr>
              <a:t>	Дата публикации первого рейтинга:</a:t>
            </a:r>
          </a:p>
          <a:p>
            <a:r>
              <a:rPr lang="ru-RU" sz="2400" b="1" dirty="0">
                <a:latin typeface="Open Sans"/>
              </a:rPr>
              <a:t>	Ноябрь 2020 года</a:t>
            </a:r>
          </a:p>
          <a:p>
            <a:endParaRPr lang="ru-RU" sz="2400" b="1" dirty="0">
              <a:latin typeface="Open Sans"/>
            </a:endParaRPr>
          </a:p>
          <a:p>
            <a:r>
              <a:rPr lang="ru-RU" sz="2400" dirty="0">
                <a:latin typeface="Open Sans"/>
              </a:rPr>
              <a:t>	Периодичность подготовки рейтинга: </a:t>
            </a:r>
          </a:p>
          <a:p>
            <a:r>
              <a:rPr lang="ru-RU" sz="2400" b="1" dirty="0">
                <a:latin typeface="Open Sans"/>
              </a:rPr>
              <a:t>	Ежегодно</a:t>
            </a:r>
          </a:p>
        </p:txBody>
      </p:sp>
      <p:sp>
        <p:nvSpPr>
          <p:cNvPr id="5" name="Parallelogram 15">
            <a:extLst>
              <a:ext uri="{FF2B5EF4-FFF2-40B4-BE49-F238E27FC236}">
                <a16:creationId xmlns:a16="http://schemas.microsoft.com/office/drawing/2014/main" id="{7B864AC3-D70B-492A-A1B1-95AC79CC70DA}"/>
              </a:ext>
            </a:extLst>
          </p:cNvPr>
          <p:cNvSpPr/>
          <p:nvPr/>
        </p:nvSpPr>
        <p:spPr>
          <a:xfrm flipH="1">
            <a:off x="241300" y="415262"/>
            <a:ext cx="443094" cy="443094"/>
          </a:xfrm>
          <a:custGeom>
            <a:avLst/>
            <a:gdLst/>
            <a:ahLst/>
            <a:cxnLst/>
            <a:rect l="l" t="t" r="r" b="b"/>
            <a:pathLst>
              <a:path w="3242753" h="3227814">
                <a:moveTo>
                  <a:pt x="1621376" y="1043635"/>
                </a:moveTo>
                <a:cubicBezTo>
                  <a:pt x="1557188" y="1043635"/>
                  <a:pt x="1505154" y="1095669"/>
                  <a:pt x="1505154" y="1159857"/>
                </a:cubicBezTo>
                <a:lnTo>
                  <a:pt x="1505154" y="1625483"/>
                </a:lnTo>
                <a:lnTo>
                  <a:pt x="1033577" y="1625483"/>
                </a:lnTo>
                <a:cubicBezTo>
                  <a:pt x="969389" y="1625483"/>
                  <a:pt x="917355" y="1677517"/>
                  <a:pt x="917355" y="1741705"/>
                </a:cubicBezTo>
                <a:cubicBezTo>
                  <a:pt x="917355" y="1805893"/>
                  <a:pt x="969389" y="1857927"/>
                  <a:pt x="1033577" y="1857927"/>
                </a:cubicBezTo>
                <a:lnTo>
                  <a:pt x="1614688" y="1857927"/>
                </a:lnTo>
                <a:lnTo>
                  <a:pt x="1619859" y="1856884"/>
                </a:lnTo>
                <a:cubicBezTo>
                  <a:pt x="1620361" y="1857187"/>
                  <a:pt x="1620868" y="1857190"/>
                  <a:pt x="1621376" y="1857190"/>
                </a:cubicBezTo>
                <a:cubicBezTo>
                  <a:pt x="1685564" y="1857190"/>
                  <a:pt x="1737598" y="1805156"/>
                  <a:pt x="1737598" y="1740968"/>
                </a:cubicBezTo>
                <a:lnTo>
                  <a:pt x="1737598" y="1159857"/>
                </a:lnTo>
                <a:cubicBezTo>
                  <a:pt x="1737598" y="1095669"/>
                  <a:pt x="1685564" y="1043635"/>
                  <a:pt x="1621376" y="1043635"/>
                </a:cubicBezTo>
                <a:close/>
                <a:moveTo>
                  <a:pt x="1621376" y="628818"/>
                </a:moveTo>
                <a:cubicBezTo>
                  <a:pt x="2206882" y="628818"/>
                  <a:pt x="2681529" y="1103464"/>
                  <a:pt x="2681529" y="1688970"/>
                </a:cubicBezTo>
                <a:cubicBezTo>
                  <a:pt x="2681529" y="2274476"/>
                  <a:pt x="2206882" y="2749122"/>
                  <a:pt x="1621376" y="2749122"/>
                </a:cubicBezTo>
                <a:cubicBezTo>
                  <a:pt x="1035870" y="2749122"/>
                  <a:pt x="561223" y="2274476"/>
                  <a:pt x="561223" y="1688970"/>
                </a:cubicBezTo>
                <a:cubicBezTo>
                  <a:pt x="561223" y="1103464"/>
                  <a:pt x="1035870" y="628818"/>
                  <a:pt x="1621376" y="628818"/>
                </a:cubicBezTo>
                <a:close/>
                <a:moveTo>
                  <a:pt x="1621376" y="424596"/>
                </a:moveTo>
                <a:cubicBezTo>
                  <a:pt x="923081" y="424596"/>
                  <a:pt x="357001" y="990676"/>
                  <a:pt x="357001" y="1688970"/>
                </a:cubicBezTo>
                <a:cubicBezTo>
                  <a:pt x="357001" y="2128645"/>
                  <a:pt x="581423" y="2515905"/>
                  <a:pt x="922189" y="2742109"/>
                </a:cubicBezTo>
                <a:lnTo>
                  <a:pt x="652992" y="3227814"/>
                </a:lnTo>
                <a:lnTo>
                  <a:pt x="911997" y="3227814"/>
                </a:lnTo>
                <a:lnTo>
                  <a:pt x="1121304" y="2850168"/>
                </a:lnTo>
                <a:cubicBezTo>
                  <a:pt x="1274563" y="2916691"/>
                  <a:pt x="1443689" y="2953344"/>
                  <a:pt x="1621376" y="2953344"/>
                </a:cubicBezTo>
                <a:cubicBezTo>
                  <a:pt x="1799063" y="2953344"/>
                  <a:pt x="1968189" y="2916691"/>
                  <a:pt x="2121449" y="2850168"/>
                </a:cubicBezTo>
                <a:lnTo>
                  <a:pt x="2330755" y="3227814"/>
                </a:lnTo>
                <a:lnTo>
                  <a:pt x="2589760" y="3227814"/>
                </a:lnTo>
                <a:lnTo>
                  <a:pt x="2320563" y="2742109"/>
                </a:lnTo>
                <a:cubicBezTo>
                  <a:pt x="2661329" y="2515905"/>
                  <a:pt x="2885751" y="2128645"/>
                  <a:pt x="2885751" y="1688970"/>
                </a:cubicBezTo>
                <a:cubicBezTo>
                  <a:pt x="2885751" y="990676"/>
                  <a:pt x="2319671" y="424596"/>
                  <a:pt x="1621376" y="424596"/>
                </a:cubicBezTo>
                <a:close/>
                <a:moveTo>
                  <a:pt x="2599800" y="123238"/>
                </a:moveTo>
                <a:cubicBezTo>
                  <a:pt x="2434609" y="120698"/>
                  <a:pt x="2268460" y="180476"/>
                  <a:pt x="2139563" y="303161"/>
                </a:cubicBezTo>
                <a:lnTo>
                  <a:pt x="3057258" y="1232053"/>
                </a:lnTo>
                <a:cubicBezTo>
                  <a:pt x="3305736" y="977255"/>
                  <a:pt x="3304415" y="570405"/>
                  <a:pt x="3054287" y="317226"/>
                </a:cubicBezTo>
                <a:cubicBezTo>
                  <a:pt x="2929224" y="190636"/>
                  <a:pt x="2764991" y="125778"/>
                  <a:pt x="2599800" y="123238"/>
                </a:cubicBezTo>
                <a:close/>
                <a:moveTo>
                  <a:pt x="642953" y="123238"/>
                </a:moveTo>
                <a:cubicBezTo>
                  <a:pt x="477762" y="125778"/>
                  <a:pt x="313529" y="190636"/>
                  <a:pt x="188466" y="317226"/>
                </a:cubicBezTo>
                <a:cubicBezTo>
                  <a:pt x="-61662" y="570405"/>
                  <a:pt x="-62983" y="977255"/>
                  <a:pt x="185495" y="1232053"/>
                </a:cubicBezTo>
                <a:lnTo>
                  <a:pt x="1103190" y="303161"/>
                </a:lnTo>
                <a:cubicBezTo>
                  <a:pt x="974294" y="180476"/>
                  <a:pt x="808144" y="120698"/>
                  <a:pt x="642953" y="123238"/>
                </a:cubicBezTo>
                <a:close/>
                <a:moveTo>
                  <a:pt x="1722692" y="0"/>
                </a:moveTo>
                <a:lnTo>
                  <a:pt x="1520061" y="0"/>
                </a:lnTo>
                <a:cubicBezTo>
                  <a:pt x="1440152" y="0"/>
                  <a:pt x="1375373" y="64779"/>
                  <a:pt x="1375373" y="144688"/>
                </a:cubicBezTo>
                <a:lnTo>
                  <a:pt x="1375373" y="289376"/>
                </a:lnTo>
                <a:lnTo>
                  <a:pt x="1867380" y="289376"/>
                </a:lnTo>
                <a:lnTo>
                  <a:pt x="1867380" y="144688"/>
                </a:lnTo>
                <a:cubicBezTo>
                  <a:pt x="1867380" y="64779"/>
                  <a:pt x="1802601" y="0"/>
                  <a:pt x="172269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6" name="Block Arc 41">
            <a:extLst>
              <a:ext uri="{FF2B5EF4-FFF2-40B4-BE49-F238E27FC236}">
                <a16:creationId xmlns:a16="http://schemas.microsoft.com/office/drawing/2014/main" id="{A4ACECE5-3775-41EF-966C-B773D7CAE4BC}"/>
              </a:ext>
            </a:extLst>
          </p:cNvPr>
          <p:cNvSpPr/>
          <p:nvPr/>
        </p:nvSpPr>
        <p:spPr>
          <a:xfrm>
            <a:off x="1299549" y="3400425"/>
            <a:ext cx="281991" cy="285563"/>
          </a:xfrm>
          <a:custGeom>
            <a:avLst/>
            <a:gdLst/>
            <a:ahLst/>
            <a:cxnLst/>
            <a:rect l="l" t="t" r="r" b="b"/>
            <a:pathLst>
              <a:path w="2844151" h="2880180">
                <a:moveTo>
                  <a:pt x="2390187" y="1502145"/>
                </a:moveTo>
                <a:lnTo>
                  <a:pt x="2844151" y="1530794"/>
                </a:lnTo>
                <a:cubicBezTo>
                  <a:pt x="2804784" y="2154619"/>
                  <a:pt x="2367464" y="2681809"/>
                  <a:pt x="1761650" y="2835749"/>
                </a:cubicBezTo>
                <a:cubicBezTo>
                  <a:pt x="1191486" y="2980631"/>
                  <a:pt x="594633" y="2763755"/>
                  <a:pt x="252983" y="2293680"/>
                </a:cubicBezTo>
                <a:lnTo>
                  <a:pt x="102982" y="2380283"/>
                </a:lnTo>
                <a:lnTo>
                  <a:pt x="104524" y="1603708"/>
                </a:lnTo>
                <a:lnTo>
                  <a:pt x="777828" y="1990661"/>
                </a:lnTo>
                <a:lnTo>
                  <a:pt x="648358" y="2065410"/>
                </a:lnTo>
                <a:cubicBezTo>
                  <a:pt x="886760" y="2358087"/>
                  <a:pt x="1276546" y="2489694"/>
                  <a:pt x="1649627" y="2394891"/>
                </a:cubicBezTo>
                <a:cubicBezTo>
                  <a:pt x="2064076" y="2289577"/>
                  <a:pt x="2363256" y="1928916"/>
                  <a:pt x="2390187" y="1502145"/>
                </a:cubicBezTo>
                <a:close/>
                <a:moveTo>
                  <a:pt x="1424249" y="58"/>
                </a:moveTo>
                <a:cubicBezTo>
                  <a:pt x="1880498" y="-4073"/>
                  <a:pt x="2318325" y="209551"/>
                  <a:pt x="2591169" y="586524"/>
                </a:cubicBezTo>
                <a:lnTo>
                  <a:pt x="2741170" y="499921"/>
                </a:lnTo>
                <a:lnTo>
                  <a:pt x="2739628" y="1276497"/>
                </a:lnTo>
                <a:lnTo>
                  <a:pt x="2066324" y="889544"/>
                </a:lnTo>
                <a:lnTo>
                  <a:pt x="2195793" y="814795"/>
                </a:lnTo>
                <a:cubicBezTo>
                  <a:pt x="1957391" y="522118"/>
                  <a:pt x="1567606" y="390511"/>
                  <a:pt x="1194524" y="485313"/>
                </a:cubicBezTo>
                <a:cubicBezTo>
                  <a:pt x="780075" y="590627"/>
                  <a:pt x="480895" y="951288"/>
                  <a:pt x="453964" y="1378059"/>
                </a:cubicBezTo>
                <a:lnTo>
                  <a:pt x="0" y="1349410"/>
                </a:lnTo>
                <a:cubicBezTo>
                  <a:pt x="39367" y="725585"/>
                  <a:pt x="476687" y="198395"/>
                  <a:pt x="1082501" y="44455"/>
                </a:cubicBezTo>
                <a:cubicBezTo>
                  <a:pt x="1196091" y="15591"/>
                  <a:pt x="1310740" y="1086"/>
                  <a:pt x="1424249" y="5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>
              <a:solidFill>
                <a:schemeClr val="tx1"/>
              </a:solidFill>
            </a:endParaRPr>
          </a:p>
        </p:txBody>
      </p:sp>
      <p:sp>
        <p:nvSpPr>
          <p:cNvPr id="8" name="Rounded Rectangle 20">
            <a:extLst>
              <a:ext uri="{FF2B5EF4-FFF2-40B4-BE49-F238E27FC236}">
                <a16:creationId xmlns:a16="http://schemas.microsoft.com/office/drawing/2014/main" id="{F4F1F57B-1599-4D9F-A732-54FAE2384B4A}"/>
              </a:ext>
            </a:extLst>
          </p:cNvPr>
          <p:cNvSpPr>
            <a:spLocks noChangeAspect="1"/>
          </p:cNvSpPr>
          <p:nvPr/>
        </p:nvSpPr>
        <p:spPr>
          <a:xfrm rot="2160000">
            <a:off x="1295977" y="2304551"/>
            <a:ext cx="289136" cy="311973"/>
          </a:xfrm>
          <a:custGeom>
            <a:avLst/>
            <a:gdLst/>
            <a:ahLst/>
            <a:cxnLst/>
            <a:rect l="l" t="t" r="r" b="b"/>
            <a:pathLst>
              <a:path w="2735240" h="2951283">
                <a:moveTo>
                  <a:pt x="945240" y="943134"/>
                </a:moveTo>
                <a:cubicBezTo>
                  <a:pt x="504657" y="1263236"/>
                  <a:pt x="406988" y="1879894"/>
                  <a:pt x="727090" y="2320477"/>
                </a:cubicBezTo>
                <a:cubicBezTo>
                  <a:pt x="1047193" y="2761060"/>
                  <a:pt x="1663850" y="2858729"/>
                  <a:pt x="2104434" y="2538627"/>
                </a:cubicBezTo>
                <a:cubicBezTo>
                  <a:pt x="2545017" y="2218524"/>
                  <a:pt x="2642686" y="1601867"/>
                  <a:pt x="2322584" y="1161283"/>
                </a:cubicBezTo>
                <a:cubicBezTo>
                  <a:pt x="2003839" y="722570"/>
                  <a:pt x="1391052" y="623866"/>
                  <a:pt x="951049" y="939346"/>
                </a:cubicBezTo>
                <a:lnTo>
                  <a:pt x="1557721" y="1618250"/>
                </a:lnTo>
                <a:cubicBezTo>
                  <a:pt x="1596798" y="1621348"/>
                  <a:pt x="1633874" y="1641400"/>
                  <a:pt x="1658719" y="1675596"/>
                </a:cubicBezTo>
                <a:cubicBezTo>
                  <a:pt x="1705470" y="1739944"/>
                  <a:pt x="1691206" y="1830007"/>
                  <a:pt x="1626858" y="1876758"/>
                </a:cubicBezTo>
                <a:cubicBezTo>
                  <a:pt x="1562511" y="1923509"/>
                  <a:pt x="1472448" y="1909245"/>
                  <a:pt x="1425696" y="1844897"/>
                </a:cubicBezTo>
                <a:cubicBezTo>
                  <a:pt x="1398776" y="1807844"/>
                  <a:pt x="1392087" y="1762265"/>
                  <a:pt x="1405709" y="1721944"/>
                </a:cubicBezTo>
                <a:lnTo>
                  <a:pt x="950242" y="939871"/>
                </a:lnTo>
                <a:cubicBezTo>
                  <a:pt x="948462" y="940800"/>
                  <a:pt x="946850" y="941964"/>
                  <a:pt x="945240" y="943134"/>
                </a:cubicBezTo>
                <a:close/>
                <a:moveTo>
                  <a:pt x="390013" y="178929"/>
                </a:moveTo>
                <a:cubicBezTo>
                  <a:pt x="223423" y="299964"/>
                  <a:pt x="186493" y="533130"/>
                  <a:pt x="307528" y="699721"/>
                </a:cubicBezTo>
                <a:cubicBezTo>
                  <a:pt x="392822" y="817118"/>
                  <a:pt x="533802" y="870124"/>
                  <a:pt x="667672" y="847235"/>
                </a:cubicBezTo>
                <a:lnTo>
                  <a:pt x="556452" y="694153"/>
                </a:lnTo>
                <a:lnTo>
                  <a:pt x="528500" y="714461"/>
                </a:lnTo>
                <a:cubicBezTo>
                  <a:pt x="498835" y="736014"/>
                  <a:pt x="457314" y="729437"/>
                  <a:pt x="435761" y="699772"/>
                </a:cubicBezTo>
                <a:lnTo>
                  <a:pt x="341779" y="570418"/>
                </a:lnTo>
                <a:cubicBezTo>
                  <a:pt x="320226" y="540753"/>
                  <a:pt x="326803" y="499231"/>
                  <a:pt x="356468" y="477679"/>
                </a:cubicBezTo>
                <a:lnTo>
                  <a:pt x="684509" y="239343"/>
                </a:lnTo>
                <a:cubicBezTo>
                  <a:pt x="714174" y="217790"/>
                  <a:pt x="755695" y="224366"/>
                  <a:pt x="777248" y="254031"/>
                </a:cubicBezTo>
                <a:lnTo>
                  <a:pt x="871230" y="383386"/>
                </a:lnTo>
                <a:cubicBezTo>
                  <a:pt x="892782" y="413051"/>
                  <a:pt x="886206" y="454572"/>
                  <a:pt x="856541" y="476125"/>
                </a:cubicBezTo>
                <a:lnTo>
                  <a:pt x="828590" y="496433"/>
                </a:lnTo>
                <a:lnTo>
                  <a:pt x="939810" y="649514"/>
                </a:lnTo>
                <a:cubicBezTo>
                  <a:pt x="1002947" y="529270"/>
                  <a:pt x="996100" y="378811"/>
                  <a:pt x="910806" y="261414"/>
                </a:cubicBezTo>
                <a:cubicBezTo>
                  <a:pt x="789771" y="94824"/>
                  <a:pt x="556604" y="57894"/>
                  <a:pt x="390013" y="178929"/>
                </a:cubicBezTo>
                <a:close/>
                <a:moveTo>
                  <a:pt x="326716" y="91807"/>
                </a:moveTo>
                <a:cubicBezTo>
                  <a:pt x="541423" y="-64186"/>
                  <a:pt x="841934" y="-16590"/>
                  <a:pt x="997927" y="198117"/>
                </a:cubicBezTo>
                <a:cubicBezTo>
                  <a:pt x="1090326" y="325293"/>
                  <a:pt x="1111296" y="482575"/>
                  <a:pt x="1067359" y="621566"/>
                </a:cubicBezTo>
                <a:cubicBezTo>
                  <a:pt x="1125087" y="596400"/>
                  <a:pt x="1184605" y="577365"/>
                  <a:pt x="1244892" y="563339"/>
                </a:cubicBezTo>
                <a:lnTo>
                  <a:pt x="1244892" y="425809"/>
                </a:lnTo>
                <a:lnTo>
                  <a:pt x="1238396" y="425809"/>
                </a:lnTo>
                <a:cubicBezTo>
                  <a:pt x="1203300" y="425809"/>
                  <a:pt x="1174849" y="397358"/>
                  <a:pt x="1174849" y="362262"/>
                </a:cubicBezTo>
                <a:lnTo>
                  <a:pt x="1174849" y="209229"/>
                </a:lnTo>
                <a:cubicBezTo>
                  <a:pt x="1174849" y="191681"/>
                  <a:pt x="1181962" y="175794"/>
                  <a:pt x="1193462" y="164294"/>
                </a:cubicBezTo>
                <a:cubicBezTo>
                  <a:pt x="1204961" y="152795"/>
                  <a:pt x="1220848" y="145682"/>
                  <a:pt x="1238396" y="145682"/>
                </a:cubicBezTo>
                <a:lnTo>
                  <a:pt x="1484804" y="145682"/>
                </a:lnTo>
                <a:cubicBezTo>
                  <a:pt x="1519900" y="145682"/>
                  <a:pt x="1548351" y="174133"/>
                  <a:pt x="1548351" y="209229"/>
                </a:cubicBezTo>
                <a:lnTo>
                  <a:pt x="1548351" y="362262"/>
                </a:lnTo>
                <a:cubicBezTo>
                  <a:pt x="1548351" y="397358"/>
                  <a:pt x="1519900" y="425809"/>
                  <a:pt x="1484804" y="425809"/>
                </a:cubicBezTo>
                <a:lnTo>
                  <a:pt x="1478305" y="425809"/>
                </a:lnTo>
                <a:lnTo>
                  <a:pt x="1478305" y="531522"/>
                </a:lnTo>
                <a:cubicBezTo>
                  <a:pt x="1867969" y="516696"/>
                  <a:pt x="2257580" y="690299"/>
                  <a:pt x="2504004" y="1029474"/>
                </a:cubicBezTo>
                <a:cubicBezTo>
                  <a:pt x="2896903" y="1570253"/>
                  <a:pt x="2777023" y="2327148"/>
                  <a:pt x="2236244" y="2720047"/>
                </a:cubicBezTo>
                <a:cubicBezTo>
                  <a:pt x="1695464" y="3112946"/>
                  <a:pt x="938569" y="2993066"/>
                  <a:pt x="545670" y="2452287"/>
                </a:cubicBezTo>
                <a:cubicBezTo>
                  <a:pt x="302842" y="2118063"/>
                  <a:pt x="255883" y="1701289"/>
                  <a:pt x="383624" y="1339097"/>
                </a:cubicBezTo>
                <a:lnTo>
                  <a:pt x="271337" y="1301981"/>
                </a:lnTo>
                <a:lnTo>
                  <a:pt x="269200" y="1308446"/>
                </a:lnTo>
                <a:cubicBezTo>
                  <a:pt x="258184" y="1341768"/>
                  <a:pt x="222242" y="1359852"/>
                  <a:pt x="188919" y="1348836"/>
                </a:cubicBezTo>
                <a:lnTo>
                  <a:pt x="43619" y="1300805"/>
                </a:lnTo>
                <a:cubicBezTo>
                  <a:pt x="10297" y="1289790"/>
                  <a:pt x="-7787" y="1253847"/>
                  <a:pt x="3228" y="1220525"/>
                </a:cubicBezTo>
                <a:lnTo>
                  <a:pt x="80565" y="986568"/>
                </a:lnTo>
                <a:cubicBezTo>
                  <a:pt x="86073" y="969906"/>
                  <a:pt x="97812" y="957056"/>
                  <a:pt x="112340" y="949746"/>
                </a:cubicBezTo>
                <a:cubicBezTo>
                  <a:pt x="126869" y="942436"/>
                  <a:pt x="144185" y="940669"/>
                  <a:pt x="160847" y="946177"/>
                </a:cubicBezTo>
                <a:lnTo>
                  <a:pt x="306147" y="994208"/>
                </a:lnTo>
                <a:cubicBezTo>
                  <a:pt x="339468" y="1005223"/>
                  <a:pt x="357552" y="1041166"/>
                  <a:pt x="346537" y="1074488"/>
                </a:cubicBezTo>
                <a:lnTo>
                  <a:pt x="344596" y="1080361"/>
                </a:lnTo>
                <a:lnTo>
                  <a:pt x="482601" y="1125980"/>
                </a:lnTo>
                <a:cubicBezTo>
                  <a:pt x="516519" y="1067404"/>
                  <a:pt x="556040" y="1011588"/>
                  <a:pt x="601675" y="959905"/>
                </a:cubicBezTo>
                <a:cubicBezTo>
                  <a:pt x="455910" y="958740"/>
                  <a:pt x="312806" y="890195"/>
                  <a:pt x="220407" y="763018"/>
                </a:cubicBezTo>
                <a:cubicBezTo>
                  <a:pt x="64413" y="548311"/>
                  <a:pt x="112009" y="247801"/>
                  <a:pt x="326716" y="91807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Рейтинг: сроки публикации и периодичность</a:t>
            </a:r>
            <a:endParaRPr lang="ru-RU" sz="3158" b="1" kern="0" dirty="0">
              <a:latin typeface="Open San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00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718176" y="1266825"/>
            <a:ext cx="9505324" cy="5486400"/>
          </a:xfrm>
        </p:spPr>
        <p:txBody>
          <a:bodyPr>
            <a:normAutofit lnSpcReduction="10000"/>
          </a:bodyPr>
          <a:lstStyle/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данные Минюста России о количестве и деятельности НКО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база данных СПАРК-Интерфакс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данные Росстата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данные Минэкономразвития России о поддержке социально ориентированных НКО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информация из реестров социально ориентированных НКО, получающих государственную поддержку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данные Фонда президентских грантов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рейтинг благотворительных фондов РАЭКС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данные Агентства социальной информации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открытые данные региональных администраций, ресурсных центров, оказывающих поддержку НКО в регионах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результаты специального экспертного опроса Общественной палаты РФ, охватившего 1700 участников из всех регионов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Open Sans"/>
              </a:rPr>
              <a:t>данные мониторинга СМИ исследовательской группы ЦИРКОН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E7FF3BCD-EFDF-4972-81DB-F1EA476D1613}"/>
              </a:ext>
            </a:extLst>
          </p:cNvPr>
          <p:cNvSpPr/>
          <p:nvPr/>
        </p:nvSpPr>
        <p:spPr>
          <a:xfrm>
            <a:off x="321774" y="454960"/>
            <a:ext cx="396402" cy="371068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Источники информации</a:t>
            </a:r>
            <a:endParaRPr lang="ru-RU" sz="3158" b="1" kern="0" dirty="0">
              <a:latin typeface="Open Sans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73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</a:t>
            </a:r>
            <a:endParaRPr lang="ru-RU" sz="3158" b="1" kern="0" dirty="0">
              <a:latin typeface="Open Sans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1115180" y="581025"/>
            <a:ext cx="7844069" cy="6501395"/>
            <a:chOff x="-174029" y="0"/>
            <a:chExt cx="7075949" cy="5864755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137584" y="0"/>
              <a:ext cx="6452723" cy="5864755"/>
              <a:chOff x="137584" y="0"/>
              <a:chExt cx="6452724" cy="5864755"/>
            </a:xfrm>
          </p:grpSpPr>
          <p:graphicFrame>
            <p:nvGraphicFramePr>
              <p:cNvPr id="38" name="Диаграмма 37"/>
              <p:cNvGraphicFramePr/>
              <p:nvPr>
                <p:extLst>
                  <p:ext uri="{D42A27DB-BD31-4B8C-83A1-F6EECF244321}">
                    <p14:modId xmlns:p14="http://schemas.microsoft.com/office/powerpoint/2010/main" val="2314145728"/>
                  </p:ext>
                </p:extLst>
              </p:nvPr>
            </p:nvGraphicFramePr>
            <p:xfrm>
              <a:off x="137584" y="0"/>
              <a:ext cx="6452724" cy="5864755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39" name="TextBox 4"/>
              <p:cNvSpPr txBox="1"/>
              <p:nvPr/>
            </p:nvSpPr>
            <p:spPr>
              <a:xfrm>
                <a:off x="1895917" y="2022735"/>
                <a:ext cx="2984497" cy="2022473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fld id="{8310D72B-3478-4274-8D35-DE2E312A0864}" type="TxLink">
                  <a:rPr kumimoji="0" lang="en-US" sz="2400" b="1" i="0" u="none" strike="noStrike" kern="0" cap="none" spc="0" normalizeH="0" baseline="0" noProof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Calibri"/>
                  </a:rPr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t>9 факторов
39 показателей
185 метрик</a:t>
                </a:fld>
                <a:endParaRPr kumimoji="0" lang="ru-RU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Шеврон 39"/>
              <p:cNvSpPr/>
              <p:nvPr/>
            </p:nvSpPr>
            <p:spPr>
              <a:xfrm rot="16200000">
                <a:off x="3195660" y="2324826"/>
                <a:ext cx="336570" cy="431406"/>
              </a:xfrm>
              <a:prstGeom prst="chevron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Шеврон 40"/>
              <p:cNvSpPr/>
              <p:nvPr/>
            </p:nvSpPr>
            <p:spPr>
              <a:xfrm rot="16200000">
                <a:off x="3195660" y="3020679"/>
                <a:ext cx="336570" cy="431406"/>
              </a:xfrm>
              <a:prstGeom prst="chevron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8" name="Скругленная прямоугольная выноска 27"/>
            <p:cNvSpPr/>
            <p:nvPr/>
          </p:nvSpPr>
          <p:spPr>
            <a:xfrm>
              <a:off x="893596" y="392367"/>
              <a:ext cx="1238249" cy="338667"/>
            </a:xfrm>
            <a:prstGeom prst="wedgeRoundRectCallout">
              <a:avLst>
                <a:gd name="adj1" fmla="val 35790"/>
                <a:gd name="adj2" fmla="val 93231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6 показателей</a:t>
              </a:r>
            </a:p>
          </p:txBody>
        </p:sp>
        <p:sp>
          <p:nvSpPr>
            <p:cNvPr id="29" name="Скругленная прямоугольная выноска 28"/>
            <p:cNvSpPr/>
            <p:nvPr/>
          </p:nvSpPr>
          <p:spPr>
            <a:xfrm>
              <a:off x="-174029" y="1777131"/>
              <a:ext cx="1200149" cy="338667"/>
            </a:xfrm>
            <a:prstGeom prst="wedgeRoundRectCallout">
              <a:avLst>
                <a:gd name="adj1" fmla="val 39604"/>
                <a:gd name="adj2" fmla="val 104177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6 показателей</a:t>
              </a:r>
            </a:p>
          </p:txBody>
        </p:sp>
        <p:sp>
          <p:nvSpPr>
            <p:cNvPr id="31" name="Скругленная прямоугольная выноска 30"/>
            <p:cNvSpPr/>
            <p:nvPr/>
          </p:nvSpPr>
          <p:spPr>
            <a:xfrm>
              <a:off x="4604874" y="334232"/>
              <a:ext cx="1062566" cy="338667"/>
            </a:xfrm>
            <a:prstGeom prst="wedgeRoundRectCallout">
              <a:avLst>
                <a:gd name="adj1" fmla="val -37414"/>
                <a:gd name="adj2" fmla="val 94396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 показателя</a:t>
              </a:r>
            </a:p>
          </p:txBody>
        </p:sp>
        <p:sp>
          <p:nvSpPr>
            <p:cNvPr id="32" name="Скругленная прямоугольная выноска 31"/>
            <p:cNvSpPr/>
            <p:nvPr/>
          </p:nvSpPr>
          <p:spPr>
            <a:xfrm>
              <a:off x="5667439" y="1256361"/>
              <a:ext cx="1060451" cy="507999"/>
            </a:xfrm>
            <a:prstGeom prst="wedgeRoundRectCallout">
              <a:avLst>
                <a:gd name="adj1" fmla="val -46154"/>
                <a:gd name="adj2" fmla="val 90747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 показатель</a:t>
              </a:r>
              <a:b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</a:b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20 метрик</a:t>
              </a:r>
            </a:p>
          </p:txBody>
        </p:sp>
        <p:sp>
          <p:nvSpPr>
            <p:cNvPr id="33" name="Скругленная прямоугольная выноска 32"/>
            <p:cNvSpPr/>
            <p:nvPr/>
          </p:nvSpPr>
          <p:spPr>
            <a:xfrm>
              <a:off x="5866869" y="2943999"/>
              <a:ext cx="1035051" cy="300568"/>
            </a:xfrm>
            <a:prstGeom prst="wedgeRoundRectCallout">
              <a:avLst>
                <a:gd name="adj1" fmla="val -50735"/>
                <a:gd name="adj2" fmla="val -114616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4 показателя</a:t>
              </a:r>
            </a:p>
          </p:txBody>
        </p:sp>
        <p:sp>
          <p:nvSpPr>
            <p:cNvPr id="34" name="Скругленная прямоугольная выноска 33"/>
            <p:cNvSpPr/>
            <p:nvPr/>
          </p:nvSpPr>
          <p:spPr>
            <a:xfrm>
              <a:off x="5415619" y="4464031"/>
              <a:ext cx="1210734" cy="529167"/>
            </a:xfrm>
            <a:prstGeom prst="wedgeRoundRectCallout">
              <a:avLst>
                <a:gd name="adj1" fmla="val -42030"/>
                <a:gd name="adj2" fmla="val -98799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6</a:t>
              </a: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показателей</a:t>
              </a:r>
              <a:b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</a:b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133 метрики</a:t>
              </a:r>
            </a:p>
          </p:txBody>
        </p:sp>
        <p:sp>
          <p:nvSpPr>
            <p:cNvPr id="35" name="Скругленная прямоугольная выноска 34"/>
            <p:cNvSpPr/>
            <p:nvPr/>
          </p:nvSpPr>
          <p:spPr>
            <a:xfrm>
              <a:off x="3954163" y="5496058"/>
              <a:ext cx="1248834" cy="300568"/>
            </a:xfrm>
            <a:prstGeom prst="wedgeRoundRectCallout">
              <a:avLst>
                <a:gd name="adj1" fmla="val -38179"/>
                <a:gd name="adj2" fmla="val -113304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 показателей</a:t>
              </a:r>
            </a:p>
          </p:txBody>
        </p:sp>
        <p:sp>
          <p:nvSpPr>
            <p:cNvPr id="36" name="Скругленная прямоугольная выноска 35"/>
            <p:cNvSpPr/>
            <p:nvPr/>
          </p:nvSpPr>
          <p:spPr>
            <a:xfrm>
              <a:off x="1418166" y="5427133"/>
              <a:ext cx="1210733" cy="300568"/>
            </a:xfrm>
            <a:prstGeom prst="wedgeRoundRectCallout">
              <a:avLst>
                <a:gd name="adj1" fmla="val 36096"/>
                <a:gd name="adj2" fmla="val -107136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 показателей</a:t>
              </a:r>
            </a:p>
          </p:txBody>
        </p:sp>
        <p:sp>
          <p:nvSpPr>
            <p:cNvPr id="37" name="Скругленная прямоугольная выноска 36"/>
            <p:cNvSpPr/>
            <p:nvPr/>
          </p:nvSpPr>
          <p:spPr>
            <a:xfrm>
              <a:off x="31750" y="4298949"/>
              <a:ext cx="1193799" cy="300568"/>
            </a:xfrm>
            <a:prstGeom prst="wedgeRoundRectCallout">
              <a:avLst>
                <a:gd name="adj1" fmla="val 43751"/>
                <a:gd name="adj2" fmla="val -104053"/>
                <a:gd name="adj3" fmla="val 16667"/>
              </a:avLst>
            </a:prstGeom>
            <a:noFill/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 показателя</a:t>
              </a:r>
            </a:p>
          </p:txBody>
        </p:sp>
      </p:grpSp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573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Масштаб третьего сектора экономики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0051" y="1038225"/>
            <a:ext cx="9767442" cy="5618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900" dirty="0">
              <a:latin typeface="Open Sans"/>
              <a:ea typeface="Calibri" panose="020F0502020204030204" pitchFamily="34" charset="0"/>
            </a:endParaRP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r>
              <a:rPr lang="ru-RU" dirty="0">
                <a:latin typeface="Open Sans"/>
                <a:ea typeface="Calibri" panose="020F0502020204030204" pitchFamily="34" charset="0"/>
              </a:rPr>
              <a:t>В региональном рейтинге третьего сектора (Регион-НКО) преобладают </a:t>
            </a:r>
            <a:r>
              <a:rPr lang="ru-RU" b="1" i="1" dirty="0">
                <a:latin typeface="Open Sans"/>
                <a:ea typeface="Calibri" panose="020F0502020204030204" pitchFamily="34" charset="0"/>
              </a:rPr>
              <a:t>удельные показатели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, сводящие к минимуму эффект влияния масштаба региона  - регионы, по существу, сравниваются в соответствии с </a:t>
            </a:r>
            <a:r>
              <a:rPr lang="ru-RU" b="1" i="1" dirty="0">
                <a:latin typeface="Open Sans"/>
                <a:ea typeface="Calibri" panose="020F0502020204030204" pitchFamily="34" charset="0"/>
              </a:rPr>
              <a:t>эффективностью третьего сектора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, степенью его влияния на жизнь региона.</a:t>
            </a: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r>
              <a:rPr lang="ru-RU" dirty="0">
                <a:latin typeface="Open Sans"/>
                <a:ea typeface="Calibri" panose="020F0502020204030204" pitchFamily="34" charset="0"/>
              </a:rPr>
              <a:t>Тем не менее важно понимать </a:t>
            </a:r>
            <a:r>
              <a:rPr lang="ru-RU" b="1" i="1" dirty="0">
                <a:latin typeface="Open Sans"/>
                <a:ea typeface="Calibri" panose="020F0502020204030204" pitchFamily="34" charset="0"/>
              </a:rPr>
              <a:t>масштабы третьего сектора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, его влияние на жизнь страны в целом. Поэтому одновременно с анализом удельных показателей, отнесенных к размерам региона, для более полной оценки вклада третьего сектора экономики в масштабе всей страны, был составлен список регионов по той же методике, но с использованием не удельных, а </a:t>
            </a:r>
            <a:r>
              <a:rPr lang="ru-RU" b="1" i="1" dirty="0">
                <a:latin typeface="Open Sans"/>
                <a:ea typeface="Calibri" panose="020F0502020204030204" pitchFamily="34" charset="0"/>
              </a:rPr>
              <a:t>абсолютных величин тех же показателей 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(не число НКО на тысячу жителей, а просто количество НКО, не выручка, отнесенная к ВРП, а просто выручка и т.д.). </a:t>
            </a: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r>
              <a:rPr lang="ru-RU" dirty="0">
                <a:latin typeface="Open Sans"/>
                <a:ea typeface="Calibri" panose="020F0502020204030204" pitchFamily="34" charset="0"/>
              </a:rPr>
              <a:t>Это позволило составить </a:t>
            </a:r>
            <a:r>
              <a:rPr lang="ru-RU" b="1" i="1" dirty="0">
                <a:latin typeface="Open Sans"/>
                <a:ea typeface="Calibri" panose="020F0502020204030204" pitchFamily="34" charset="0"/>
              </a:rPr>
              <a:t>двухмерную карту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, на которой каждый из регионов позиционируется в двух осях: одна отражает относительный уровень и качество развития некоммерческого сектора в регионе безотносительно к его размеру, а вторая – абсолютный вклад некоммерческого сектора региона в экономику страны (его масштаб).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7" name="Parallelogram 30">
            <a:extLst>
              <a:ext uri="{FF2B5EF4-FFF2-40B4-BE49-F238E27FC236}">
                <a16:creationId xmlns:a16="http://schemas.microsoft.com/office/drawing/2014/main" id="{A7C09DFC-5B11-41A9-83CC-FC4DCD4B7E6F}"/>
              </a:ext>
            </a:extLst>
          </p:cNvPr>
          <p:cNvSpPr/>
          <p:nvPr/>
        </p:nvSpPr>
        <p:spPr>
          <a:xfrm flipH="1">
            <a:off x="400051" y="495423"/>
            <a:ext cx="351685" cy="352555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</p:spTree>
    <p:extLst>
      <p:ext uri="{BB962C8B-B14F-4D97-AF65-F5344CB8AC3E}">
        <p14:creationId xmlns:p14="http://schemas.microsoft.com/office/powerpoint/2010/main" val="1553756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Масштаб третьего сектора экономики</a:t>
            </a:r>
            <a:endParaRPr lang="ru-RU" sz="3158" b="1" kern="0" dirty="0">
              <a:latin typeface="Open San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7" name="Parallelogram 30">
            <a:extLst>
              <a:ext uri="{FF2B5EF4-FFF2-40B4-BE49-F238E27FC236}">
                <a16:creationId xmlns:a16="http://schemas.microsoft.com/office/drawing/2014/main" id="{A7C09DFC-5B11-41A9-83CC-FC4DCD4B7E6F}"/>
              </a:ext>
            </a:extLst>
          </p:cNvPr>
          <p:cNvSpPr/>
          <p:nvPr/>
        </p:nvSpPr>
        <p:spPr>
          <a:xfrm flipH="1">
            <a:off x="400051" y="495423"/>
            <a:ext cx="351685" cy="352555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95568" y="869061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</a:t>
            </a:r>
            <a:r>
              <a:rPr lang="en-US" sz="2200" b="1" i="1" dirty="0"/>
              <a:t>30</a:t>
            </a:r>
            <a:r>
              <a:rPr lang="ru-RU" sz="2200" b="1" i="1" dirty="0"/>
              <a:t> лидеров по абсолютным значениям</a:t>
            </a:r>
            <a:endParaRPr lang="ru-RU" sz="2200" b="1" i="1" kern="0" dirty="0">
              <a:latin typeface="Open Sans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500" y="1571625"/>
            <a:ext cx="4695825" cy="37338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1100" y="3025338"/>
            <a:ext cx="4695825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17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</a:t>
            </a:r>
            <a:r>
              <a:rPr lang="en-US" sz="3158" b="1" dirty="0"/>
              <a:t>: </a:t>
            </a:r>
            <a:r>
              <a:rPr lang="ru-RU" sz="3158" b="1" dirty="0"/>
              <a:t>тенденции и отклонения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/>
          <a:srcRect t="1764" b="4176"/>
          <a:stretch/>
        </p:blipFill>
        <p:spPr>
          <a:xfrm>
            <a:off x="469900" y="871512"/>
            <a:ext cx="9677400" cy="629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43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dirty="0"/>
              <a:t>Экономическая значимость некоммерческого сектора в регионе</a:t>
            </a:r>
            <a:endParaRPr lang="ru-RU" sz="2200" b="1" kern="0" dirty="0">
              <a:latin typeface="Open Sans"/>
            </a:endParaRP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1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64" y="1939069"/>
            <a:ext cx="91435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Количество НКО в регионе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– для сопоставимости используется удельное значение, в расчете на 1 тыс. жителей, из рассмотрения исключены НКО, заведомо не являющиеся социально ориентированными НКО (например, адвокатские палаты)</a:t>
            </a:r>
            <a:endParaRPr lang="en-US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Суммарные сборы НКО в регионе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– целевые пожертвования (согласно 6-й форме бухгалтерской отчетности), удельные, отнесенные к ВРП региона</a:t>
            </a:r>
            <a:endParaRPr lang="en-US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Суммарная выручка НКО в регионе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– продажа услуг, товаров (2-я форма бухгалтерской отчетности), удельная, отнесенная к ВРП региона.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15%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90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dirty="0"/>
              <a:t>Экономическая значимость некоммерческого сектора в регионе</a:t>
            </a:r>
            <a:endParaRPr lang="ru-RU" sz="2200" b="1" kern="0" dirty="0">
              <a:latin typeface="Open Sans"/>
            </a:endParaRP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1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28" y="1951549"/>
            <a:ext cx="4686300" cy="306705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2431" y="3705225"/>
            <a:ext cx="4686300" cy="306705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845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dirty="0"/>
              <a:t>Устойчивость существования некоммерческого сектора в регионе</a:t>
            </a:r>
            <a:endParaRPr lang="ru-RU" sz="2200" b="1" kern="0" dirty="0">
              <a:latin typeface="Open Sans"/>
            </a:endParaRP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2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64" y="1939069"/>
            <a:ext cx="91435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Жизнеспособность НКО</a:t>
            </a:r>
            <a:r>
              <a:rPr lang="en-US" sz="2400" b="1" dirty="0">
                <a:latin typeface="Open Sans"/>
                <a:ea typeface="Calibri" panose="020F0502020204030204" pitchFamily="34" charset="0"/>
              </a:rPr>
              <a:t>: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сколько НКО из всех, зарегистрированных в регионе в течение 5 лет, не было ликвидировано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Доля действующих НКО</a:t>
            </a:r>
            <a:r>
              <a:rPr lang="en-US" sz="2400" b="1" dirty="0">
                <a:latin typeface="Open Sans"/>
                <a:ea typeface="Calibri" panose="020F0502020204030204" pitchFamily="34" charset="0"/>
              </a:rPr>
              <a:t>: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 некоммерческие организации, которые не просто зарегистрированы, но и сдают ненулевую отчетность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Количество новых НКО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, созданных за 3 года, в расчёте на 1 тыс. жителей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Доля судебной нагрузки НКО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в общих активах всех НКО региона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Средний возраст НКО в регионе</a:t>
            </a:r>
            <a:endParaRPr lang="ru-RU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Доля НКО, имеющих в собственности нежилое помещение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 (из всех НКО, действующих в регионе)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400" dirty="0">
              <a:latin typeface="Open Sans"/>
              <a:ea typeface="Calibri" panose="020F050202020403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5%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675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2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dirty="0"/>
              <a:t>Устойчивость существования некоммерческого сектора в регионе</a:t>
            </a:r>
            <a:endParaRPr lang="ru-RU" sz="2200" b="1" kern="0" dirty="0">
              <a:latin typeface="Open San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64" y="1952625"/>
            <a:ext cx="4686300" cy="30670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0618" y="3779106"/>
            <a:ext cx="4686300" cy="30670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48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Активность деятельности НКО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3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64" y="1939069"/>
            <a:ext cx="9143536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300" b="1" dirty="0">
                <a:latin typeface="Open Sans"/>
                <a:ea typeface="Calibri" panose="020F0502020204030204" pitchFamily="34" charset="0"/>
              </a:rPr>
              <a:t>Активность участия в конкурсах Фонда президентских грантов </a:t>
            </a:r>
            <a:r>
              <a:rPr lang="ru-RU" sz="2300" dirty="0">
                <a:latin typeface="Open Sans"/>
                <a:ea typeface="Calibri" panose="020F0502020204030204" pitchFamily="34" charset="0"/>
              </a:rPr>
              <a:t>(количество НКО, подающих заявки на грант, в расчете на 1 тыс. жителей региона)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300" b="1" dirty="0">
                <a:latin typeface="Open Sans"/>
                <a:ea typeface="Calibri" panose="020F0502020204030204" pitchFamily="34" charset="0"/>
              </a:rPr>
              <a:t>Результативность участия в конкурсах Фонда президентских грантов </a:t>
            </a:r>
            <a:r>
              <a:rPr lang="ru-RU" sz="2300" dirty="0">
                <a:latin typeface="Open Sans"/>
                <a:ea typeface="Calibri" panose="020F0502020204030204" pitchFamily="34" charset="0"/>
              </a:rPr>
              <a:t>(доля получивших гранты от подавших)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300" b="1" dirty="0">
                <a:latin typeface="Open Sans"/>
                <a:ea typeface="Calibri" panose="020F0502020204030204" pitchFamily="34" charset="0"/>
              </a:rPr>
              <a:t>Значимость полученных грантов </a:t>
            </a:r>
            <a:r>
              <a:rPr lang="ru-RU" sz="2300" dirty="0">
                <a:latin typeface="Open Sans"/>
                <a:ea typeface="Calibri" panose="020F0502020204030204" pitchFamily="34" charset="0"/>
              </a:rPr>
              <a:t>(полученные средства Фонда президентских грантов, отнесенные к ВРП)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300" b="1" dirty="0">
                <a:latin typeface="Open Sans"/>
                <a:ea typeface="Calibri" panose="020F0502020204030204" pitchFamily="34" charset="0"/>
              </a:rPr>
              <a:t>Представленность в реестрах СО НКО Минэкономразвития России</a:t>
            </a:r>
            <a:r>
              <a:rPr lang="ru-RU" sz="2300" dirty="0">
                <a:latin typeface="Open Sans"/>
                <a:ea typeface="Calibri" panose="020F0502020204030204" pitchFamily="34" charset="0"/>
              </a:rPr>
              <a:t> (речь идет о реестрах, учитывающих СО НКО, которые могут претендовать на дополнительные меры государственной поддержки)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300" b="1" dirty="0">
                <a:latin typeface="Open Sans"/>
                <a:ea typeface="Calibri" panose="020F0502020204030204" pitchFamily="34" charset="0"/>
              </a:rPr>
              <a:t>Количество региональных НКО в рейтингах благотворительных фондов RAEX</a:t>
            </a:r>
            <a:endParaRPr lang="ru-RU" sz="23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300" dirty="0">
              <a:latin typeface="Open Sans"/>
              <a:ea typeface="Calibri" panose="020F050202020403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20%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445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3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Активность деятельности НКО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64" y="1922186"/>
            <a:ext cx="5048250" cy="3067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2825" y="3781425"/>
            <a:ext cx="4286250" cy="30670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453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 err="1">
                <a:latin typeface="Open Sans"/>
              </a:rPr>
              <a:t>Медиаактивность</a:t>
            </a:r>
            <a:r>
              <a:rPr lang="ru-RU" sz="2200" b="1" kern="0" dirty="0">
                <a:latin typeface="Open Sans"/>
              </a:rPr>
              <a:t> НКО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</a:t>
            </a:r>
            <a:r>
              <a:rPr lang="en-US" sz="3158" b="1" dirty="0"/>
              <a:t>4: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64" y="2248150"/>
            <a:ext cx="914353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b="1" dirty="0">
                <a:latin typeface="Open Sans"/>
                <a:ea typeface="Calibri" panose="020F0502020204030204" pitchFamily="34" charset="0"/>
              </a:rPr>
              <a:t>Количество публикаций о региональных НКО в материалах АСИ за три года</a:t>
            </a:r>
            <a:r>
              <a:rPr lang="ru-RU" sz="2200" dirty="0">
                <a:latin typeface="Open Sans"/>
                <a:ea typeface="Calibri" panose="020F0502020204030204" pitchFamily="34" charset="0"/>
              </a:rPr>
              <a:t> (отнесено к общему количеству СО НКО, действующих в регионе)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b="1" dirty="0">
                <a:latin typeface="Open Sans"/>
                <a:ea typeface="Calibri" panose="020F0502020204030204" pitchFamily="34" charset="0"/>
              </a:rPr>
              <a:t>Количество публикаций о региональных НКО в материалах АСИ за последний календарный год  </a:t>
            </a:r>
            <a:r>
              <a:rPr lang="ru-RU" sz="2200" dirty="0">
                <a:latin typeface="Open Sans"/>
                <a:ea typeface="Calibri" panose="020F0502020204030204" pitchFamily="34" charset="0"/>
              </a:rPr>
              <a:t>(отнесено к общему количеству СО НКО, действующих в регионе)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b="1" dirty="0">
                <a:latin typeface="Open Sans"/>
                <a:ea typeface="Calibri" panose="020F0502020204030204" pitchFamily="34" charset="0"/>
              </a:rPr>
              <a:t>Количество публикаций о региональных НКО в материалах АСИ за период пандемии </a:t>
            </a:r>
            <a:r>
              <a:rPr lang="ru-RU" sz="2200" dirty="0">
                <a:latin typeface="Open Sans"/>
                <a:ea typeface="Calibri" panose="020F0502020204030204" pitchFamily="34" charset="0"/>
              </a:rPr>
              <a:t>(отнесено к общему количеству СО НКО, действующих в регионе)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b="1" dirty="0">
                <a:latin typeface="Open Sans"/>
                <a:ea typeface="Calibri" panose="020F0502020204030204" pitchFamily="34" charset="0"/>
              </a:rPr>
              <a:t>Количество публикаций о региональных НКО в региональных СМИ по данным исследовательской группы «ЦИРКОН»</a:t>
            </a:r>
            <a:r>
              <a:rPr lang="ru-RU" sz="2200" dirty="0">
                <a:latin typeface="Open Sans"/>
                <a:ea typeface="Calibri" panose="020F0502020204030204" pitchFamily="34" charset="0"/>
              </a:rPr>
              <a:t> (отнесено к общему количеству СО НКО, действующих в регионе).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5% </a:t>
            </a:r>
            <a:endParaRPr lang="ru-RU" sz="2200" i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78984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 fontScale="70000" lnSpcReduction="20000"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 пилотном рейтинге вес фактора был уменьшен из-за использования только двух баз публикаций в качестве источников информации, однако по мере расширения источников вес может быть увеличен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1765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</a:t>
            </a:r>
            <a:r>
              <a:rPr lang="en-US" sz="3158" b="1" dirty="0"/>
              <a:t>4: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 err="1">
                <a:latin typeface="Open Sans"/>
              </a:rPr>
              <a:t>Медиаактивность</a:t>
            </a:r>
            <a:r>
              <a:rPr lang="ru-RU" sz="2200" b="1" kern="0" dirty="0">
                <a:latin typeface="Open Sans"/>
              </a:rPr>
              <a:t> НКО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64" y="1912206"/>
            <a:ext cx="4457700" cy="30670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8327" y="3629181"/>
            <a:ext cx="4457700" cy="30670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926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Поддержка СО НКО региональной властью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5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64" y="2255246"/>
            <a:ext cx="9143536" cy="3460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Объем поддержки СО НКО, оказанной регионом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(отнесено к ВРП региона)</a:t>
            </a:r>
            <a:endParaRPr lang="en-US" sz="2400" dirty="0">
              <a:latin typeface="Open Sans"/>
              <a:ea typeface="Calibri" panose="020F0502020204030204" pitchFamily="34" charset="0"/>
            </a:endParaRP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endParaRPr lang="ru-RU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Количество поддержанных регионом СО НКО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(отнесено к общему количеству СО НКО в регионе)</a:t>
            </a:r>
            <a:endParaRPr lang="en-US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400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Объём поддержки инфраструктуры СО НКО региона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 (отнесено к ВРП региона).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15% 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6571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5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Поддержка СО НКО региональной властью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94" y="1923363"/>
            <a:ext cx="5534025" cy="30670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6853" y="3857625"/>
            <a:ext cx="4791075" cy="30670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5777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 fontScale="92500"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Онлайн-доступность информации о поддержке СО НКО в регионах РФ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6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4932" y="2526266"/>
            <a:ext cx="9143536" cy="3881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Наполненность источника информации о господдержке социально ориентированных НКО регионом</a:t>
            </a: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endParaRPr lang="ru-RU" sz="2400" b="1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Позиционирование источника о господдержке социально ориентированных НКО регионом в поисковых системах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400" b="1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Позиционирование источника о господдержке СОНКО регионом в социальных сетях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5% </a:t>
            </a:r>
            <a:endParaRPr lang="ru-RU" sz="2200" i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94280" y="1925360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 fontScale="77500" lnSpcReduction="20000"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Оценивается в баллах по итогам специального мониторинга информационных ресурсов региона в сети интернет по 20-ти параметрам, объединённым в три подгруппы</a:t>
            </a:r>
            <a:r>
              <a:rPr lang="en-US" sz="2200" i="1" dirty="0"/>
              <a:t>:</a:t>
            </a:r>
            <a:endParaRPr lang="ru-RU" sz="2200" i="1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6866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6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</a:t>
            </a:r>
            <a:r>
              <a:rPr lang="en-US" sz="2200" b="1" i="1" dirty="0"/>
              <a:t>1</a:t>
            </a:r>
            <a:r>
              <a:rPr lang="ru-RU" sz="2200" b="1" i="1" dirty="0"/>
              <a:t>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 fontScale="92500"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Онлайн-доступность информации о поддержке СО НКО в регионах РФ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42" y="1951549"/>
            <a:ext cx="4953000" cy="30670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0205" y="3586033"/>
            <a:ext cx="4953000" cy="33718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915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Социальная значимость некоммерческого сектора в регионе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</a:t>
            </a:r>
            <a:r>
              <a:rPr lang="en-US" sz="3158" b="1" dirty="0"/>
              <a:t>7: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4932" y="2058827"/>
            <a:ext cx="9143536" cy="5144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Кол-во исполнителей общественно-полезных услуг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 </a:t>
            </a:r>
            <a:r>
              <a:rPr lang="ru-RU" sz="2400" b="1" dirty="0">
                <a:latin typeface="Open Sans"/>
                <a:ea typeface="Calibri" panose="020F0502020204030204" pitchFamily="34" charset="0"/>
              </a:rPr>
              <a:t>(ИОПУ)</a:t>
            </a:r>
            <a:r>
              <a:rPr lang="en-US" sz="2400" b="1" dirty="0">
                <a:latin typeface="Open Sans"/>
                <a:ea typeface="Calibri" panose="020F0502020204030204" pitchFamily="34" charset="0"/>
              </a:rPr>
              <a:t>,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отнесенное к общему количеству СО НКО в регионе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Численность работников СО НКО в регионе,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отнесенное к численности населения региона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Численность добровольцев (волонтёров) СО НКО в регионе,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отнесенное к численности населения региона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Динамика численности работников СО НКО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в 2019 году в сравнении с предшествующим периодом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latin typeface="Open Sans"/>
                <a:ea typeface="Calibri" panose="020F0502020204030204" pitchFamily="34" charset="0"/>
              </a:rPr>
              <a:t>Динамика численности добровольцев СО НКО </a:t>
            </a:r>
            <a:r>
              <a:rPr lang="ru-RU" sz="2400" dirty="0">
                <a:latin typeface="Open Sans"/>
                <a:ea typeface="Calibri" panose="020F0502020204030204" pitchFamily="34" charset="0"/>
              </a:rPr>
              <a:t>в 2019 году в сравнении с предшествующим периодом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400" dirty="0">
              <a:latin typeface="Open Sans"/>
              <a:ea typeface="Calibri" panose="020F050202020403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</a:t>
            </a:r>
            <a:r>
              <a:rPr lang="en-US" sz="2200" i="1" dirty="0"/>
              <a:t>10</a:t>
            </a:r>
            <a:r>
              <a:rPr lang="ru-RU" sz="2200" i="1" dirty="0"/>
              <a:t>% 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099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</a:t>
            </a:r>
            <a:r>
              <a:rPr lang="en-US" sz="3158" b="1" dirty="0"/>
              <a:t>7: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Социальная значимость некоммерческого сектора в регионе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00" y="2017124"/>
            <a:ext cx="4953000" cy="30670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b="8799"/>
          <a:stretch/>
        </p:blipFill>
        <p:spPr>
          <a:xfrm>
            <a:off x="5041900" y="3323904"/>
            <a:ext cx="5524500" cy="335312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5086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 fontScale="85000" lnSpcReduction="20000"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Значимость региональных общественных палат как институциональных площадок развития третьего сектора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8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4932" y="2058827"/>
            <a:ext cx="9143536" cy="4802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Кол-во упоминаний региональной Общественной палаты 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в контексте поддержки СО НКО региона на сайте Общественной палаты РФ (oprf.ru)</a:t>
            </a: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Бюджет региональной Общественной палаты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, отнесенный к ВРП региона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Количество членов Общественной палаты и других региональных экспертов, принявших участие в экспертном опросе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 об уровне и качестве развития некоммерческого сектора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Участие Общественной палаты региона в мониторинге 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Общественной палаты РФ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Обеспеченность Общественной палаты региона помещением для заседаний</a:t>
            </a:r>
          </a:p>
          <a:p>
            <a:pPr marL="342900" lvl="0" indent="-342900" algn="just">
              <a:lnSpc>
                <a:spcPct val="114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dirty="0">
              <a:latin typeface="Open Sans"/>
              <a:ea typeface="Calibri" panose="020F050202020403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</a:t>
            </a:r>
            <a:r>
              <a:rPr lang="en-US" sz="2200" i="1" dirty="0"/>
              <a:t>10</a:t>
            </a:r>
            <a:r>
              <a:rPr lang="ru-RU" sz="2200" i="1" dirty="0"/>
              <a:t>% 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6387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8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 fontScale="85000" lnSpcReduction="20000"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Значимость региональных общественных палат как институциональных площадок развития третьего сектора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b="8254"/>
          <a:stretch/>
        </p:blipFill>
        <p:spPr>
          <a:xfrm>
            <a:off x="5245100" y="3583499"/>
            <a:ext cx="5448300" cy="30935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8122" y="2007706"/>
            <a:ext cx="5562600" cy="30670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1894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Экспертный опрос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9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64" y="2105025"/>
            <a:ext cx="9143536" cy="4197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4000"/>
              </a:lnSpc>
              <a:spcAft>
                <a:spcPts val="0"/>
              </a:spcAft>
            </a:pPr>
            <a:r>
              <a:rPr lang="ru-RU" dirty="0">
                <a:latin typeface="Open Sans"/>
                <a:ea typeface="Calibri" panose="020F0502020204030204" pitchFamily="34" charset="0"/>
              </a:rPr>
              <a:t>Экспертный опрос охватил 1700 участников из всех субъектов Российской Федерации. Была проведена фильтрация результатов опроса и около 10% анкет, имеющих признаки артефактов, были отсеяны.</a:t>
            </a: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r>
              <a:rPr lang="ru-RU" dirty="0">
                <a:latin typeface="Open Sans"/>
                <a:ea typeface="Calibri" panose="020F0502020204030204" pitchFamily="34" charset="0"/>
              </a:rPr>
              <a:t>Опрос основывался на теоретической модели, согласно которой некоммерческий сектор может быть описан как институциональная сфера, основной функцией которой является создание условий для распознавания и решения обществом, государством и бизнесом социально значимых проблем. </a:t>
            </a: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endParaRPr lang="ru-RU" dirty="0">
              <a:latin typeface="Open Sans"/>
              <a:ea typeface="Calibri" panose="020F0502020204030204" pitchFamily="34" charset="0"/>
            </a:endParaRPr>
          </a:p>
          <a:p>
            <a:pPr lvl="0" algn="just">
              <a:lnSpc>
                <a:spcPct val="114000"/>
              </a:lnSpc>
              <a:spcAft>
                <a:spcPts val="0"/>
              </a:spcAft>
            </a:pPr>
            <a:r>
              <a:rPr lang="ru-RU" dirty="0">
                <a:latin typeface="Open Sans"/>
                <a:ea typeface="Calibri" panose="020F0502020204030204" pitchFamily="34" charset="0"/>
              </a:rPr>
              <a:t>Исходя из этого, были сформулированы группы вопросов, позволяющие получить экспертную оценку функционального состояния и взаимодействия некоммерческого сектора со всеми группами интересов (</a:t>
            </a:r>
            <a:r>
              <a:rPr lang="ru-RU" dirty="0" err="1">
                <a:latin typeface="Open Sans"/>
                <a:ea typeface="Calibri" panose="020F0502020204030204" pitchFamily="34" charset="0"/>
              </a:rPr>
              <a:t>стейкхолдерами</a:t>
            </a:r>
            <a:r>
              <a:rPr lang="ru-RU" dirty="0">
                <a:latin typeface="Open Sans"/>
                <a:ea typeface="Calibri" panose="020F0502020204030204" pitchFamily="34" charset="0"/>
              </a:rPr>
              <a:t>) процесса распознавания и решения социально значимых проблем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i="1" dirty="0"/>
              <a:t>Вес фактора – 15% </a:t>
            </a:r>
            <a:endParaRPr lang="ru-RU" sz="2200" i="1" kern="0" dirty="0">
              <a:latin typeface="Open Sans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7327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Экспертный опрос</a:t>
            </a: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9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4932" y="1386405"/>
            <a:ext cx="9143536" cy="5829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14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оценка взаимодействия некоммерческого сектора и населения в регионе: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осведомленности населения о деятельности НКО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уровня доверия населения к НКО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участия НКО в решении проблем граждан</a:t>
            </a:r>
          </a:p>
          <a:p>
            <a:pPr lvl="1" algn="just">
              <a:lnSpc>
                <a:spcPct val="114000"/>
              </a:lnSpc>
            </a:pPr>
            <a:endParaRPr lang="ru-RU" sz="900" dirty="0">
              <a:latin typeface="Open Sans"/>
              <a:ea typeface="Calibri" panose="020F0502020204030204" pitchFamily="34" charset="0"/>
            </a:endParaRPr>
          </a:p>
          <a:p>
            <a:pPr marL="285750" lvl="0" indent="-285750" algn="just">
              <a:lnSpc>
                <a:spcPct val="114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оценка взаимодействия некоммерческого сектора и власти в регионе: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вовлеченность власти в развитие некоммерческого сектора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влияние НКО на принимаемые властью решения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уровень административных барьеров для деятельности НКО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900" dirty="0">
              <a:latin typeface="Open Sans"/>
              <a:ea typeface="Calibri" panose="020F0502020204030204" pitchFamily="34" charset="0"/>
            </a:endParaRPr>
          </a:p>
          <a:p>
            <a:pPr marL="285750" lvl="0" indent="-285750" algn="just">
              <a:lnSpc>
                <a:spcPct val="114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оценка взаимодействия некоммерческого сектора и СМИ в регионе: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внимание СМИ к тематике некоммерческого сектора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способность НКО привлекать внимание СМИ к социальным проблемам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компетенции НКО во взаимодействии со СМИ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900" dirty="0">
              <a:latin typeface="Open Sans"/>
              <a:ea typeface="Calibri" panose="020F0502020204030204" pitchFamily="34" charset="0"/>
            </a:endParaRPr>
          </a:p>
          <a:p>
            <a:pPr marL="285750" lvl="0" indent="-285750" algn="just">
              <a:lnSpc>
                <a:spcPct val="114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оценка взаимодействия некоммерческого сектора и бизнеса в регионе: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развитие социального предпринимательства в регионе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вовлеченность бизнеса в развитие некоммерческого сектора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Open Sans"/>
                <a:ea typeface="Calibri" panose="020F0502020204030204" pitchFamily="34" charset="0"/>
              </a:rPr>
              <a:t>распространенность практик корпоративной социальной ответственности</a:t>
            </a:r>
          </a:p>
          <a:p>
            <a:pPr marL="742950" lvl="1" indent="-285750" algn="just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900" dirty="0">
              <a:latin typeface="Open Sans"/>
              <a:ea typeface="Calibri" panose="020F0502020204030204" pitchFamily="34" charset="0"/>
            </a:endParaRPr>
          </a:p>
          <a:p>
            <a:pPr marL="285750" lvl="0" indent="-285750" algn="just">
              <a:lnSpc>
                <a:spcPct val="114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latin typeface="Open Sans"/>
                <a:ea typeface="Calibri" panose="020F0502020204030204" pitchFamily="34" charset="0"/>
              </a:rPr>
              <a:t>оценка сплоченности самого некоммерческого сектора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096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21">
            <a:extLst>
              <a:ext uri="{FF2B5EF4-FFF2-40B4-BE49-F238E27FC236}">
                <a16:creationId xmlns:a16="http://schemas.microsoft.com/office/drawing/2014/main" id="{AE3E6383-0999-4C5B-B0AE-9520B05E4410}"/>
              </a:ext>
            </a:extLst>
          </p:cNvPr>
          <p:cNvSpPr>
            <a:spLocks noChangeAspect="1"/>
          </p:cNvSpPr>
          <p:nvPr/>
        </p:nvSpPr>
        <p:spPr>
          <a:xfrm>
            <a:off x="393700" y="468959"/>
            <a:ext cx="381464" cy="3846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Рейтинговая модель. Фактор 9</a:t>
            </a:r>
            <a:r>
              <a:rPr lang="en-US" sz="3158" b="1" dirty="0"/>
              <a:t>: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15827" y="14564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i="1" dirty="0"/>
              <a:t>ТОП-20 лидеров по направлению</a:t>
            </a:r>
            <a:endParaRPr lang="ru-RU" sz="2200" b="1" i="1" kern="0" dirty="0">
              <a:latin typeface="Open San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935519" y="973869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2200" b="1" kern="0" dirty="0">
                <a:latin typeface="Open Sans"/>
              </a:rPr>
              <a:t>Экспертный опрос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432" y="1939069"/>
            <a:ext cx="4953000" cy="30670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630" y="3705225"/>
            <a:ext cx="4953000" cy="30670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0996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</a:t>
            </a:r>
            <a:r>
              <a:rPr lang="en-US" sz="3158" b="1" dirty="0"/>
              <a:t>: </a:t>
            </a:r>
            <a:r>
              <a:rPr lang="ru-RU" sz="3158" b="1" dirty="0"/>
              <a:t>итоговые результаты</a:t>
            </a:r>
            <a:endParaRPr lang="ru-RU" sz="3158" b="1" kern="0" dirty="0">
              <a:latin typeface="Open Sans"/>
            </a:endParaRPr>
          </a:p>
        </p:txBody>
      </p:sp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1" y="1193767"/>
            <a:ext cx="10515598" cy="560483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195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1" y="1196417"/>
            <a:ext cx="10515598" cy="56048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</a:t>
            </a:r>
            <a:r>
              <a:rPr lang="en-US" sz="3158" b="1" dirty="0"/>
              <a:t>: </a:t>
            </a:r>
            <a:r>
              <a:rPr lang="ru-RU" sz="3158" b="1" dirty="0"/>
              <a:t>итоговые результаты</a:t>
            </a:r>
            <a:endParaRPr lang="ru-RU" sz="3158" b="1" kern="0" dirty="0"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956639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0" y="1190625"/>
            <a:ext cx="10515598" cy="56048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</a:t>
            </a:r>
            <a:r>
              <a:rPr lang="en-US" sz="3158" b="1" dirty="0"/>
              <a:t>: </a:t>
            </a:r>
            <a:r>
              <a:rPr lang="ru-RU" sz="3158" b="1" dirty="0"/>
              <a:t>итоговые результаты</a:t>
            </a:r>
            <a:endParaRPr lang="ru-RU" sz="3158" b="1" kern="0" dirty="0"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5875811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1" y="1190625"/>
            <a:ext cx="10515598" cy="56048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</a:t>
            </a:r>
            <a:r>
              <a:rPr lang="en-US" sz="3158" b="1" dirty="0"/>
              <a:t>: </a:t>
            </a:r>
            <a:r>
              <a:rPr lang="ru-RU" sz="3158" b="1" dirty="0"/>
              <a:t>итоговые результаты</a:t>
            </a:r>
            <a:endParaRPr lang="ru-RU" sz="3158" b="1" kern="0" dirty="0"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8630144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1" y="1194687"/>
            <a:ext cx="10515598" cy="20225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dirty="0"/>
              <a:t>Рейтинг</a:t>
            </a:r>
            <a:r>
              <a:rPr lang="en-US" sz="3158" b="1" dirty="0"/>
              <a:t>: </a:t>
            </a:r>
            <a:r>
              <a:rPr lang="ru-RU" sz="3158" b="1" dirty="0"/>
              <a:t>итоговые результаты</a:t>
            </a:r>
            <a:endParaRPr lang="ru-RU" sz="3158" b="1" kern="0" dirty="0"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2062726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35C5A7-0FB5-4D33-BB7E-C496BF53FD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16" y="906286"/>
            <a:ext cx="10197147" cy="584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5808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606F18D-5753-4133-8C67-6409F3FB2C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54" y="881794"/>
            <a:ext cx="10057670" cy="610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444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2322DA0-BB2E-4392-8D83-E70EEDA3E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524" y="1091355"/>
            <a:ext cx="10098351" cy="591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7666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8486A6-DAF0-4E9D-86C8-1709EE7F1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25" y="1052131"/>
            <a:ext cx="10000781" cy="606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8731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24F90F-E122-49F9-AF5B-1C00F17FF7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120" y="881794"/>
            <a:ext cx="10144469" cy="587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7141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C807786-8417-43F1-BF84-0D6C95BABF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00" y="1123578"/>
            <a:ext cx="10311034" cy="603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8240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41FA3C-C718-4A5D-B55C-0009C8BBF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833" y="1052131"/>
            <a:ext cx="10226344" cy="620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2590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hord 14">
            <a:extLst>
              <a:ext uri="{FF2B5EF4-FFF2-40B4-BE49-F238E27FC236}">
                <a16:creationId xmlns:a16="http://schemas.microsoft.com/office/drawing/2014/main" id="{8564024D-02E4-48D9-B248-81B0069FC65D}"/>
              </a:ext>
            </a:extLst>
          </p:cNvPr>
          <p:cNvSpPr/>
          <p:nvPr/>
        </p:nvSpPr>
        <p:spPr>
          <a:xfrm>
            <a:off x="436054" y="446753"/>
            <a:ext cx="307057" cy="387481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201" tIns="40100" rIns="80201" bIns="40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79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9914418" y="7219908"/>
            <a:ext cx="506150" cy="18029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27100" y="399194"/>
            <a:ext cx="9525000" cy="482600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000" b="0" i="0">
                <a:solidFill>
                  <a:srgbClr val="CA2935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ru-RU" sz="3158" b="1" kern="0" dirty="0">
                <a:latin typeface="Open Sans"/>
              </a:rPr>
              <a:t>Что делать?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E48B6A-7DD3-4F0B-9A37-FE9BCB399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723" y="1114425"/>
            <a:ext cx="10026316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854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Z:\! ! ! OPRF\!!Фирм стиль\Презентация\Для Power Point\Фигуры-и-триколор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0758"/>
            <a:ext cx="9572256" cy="414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89100" y="2867025"/>
            <a:ext cx="8010122" cy="6796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ts val="5160"/>
              </a:lnSpc>
              <a:spcBef>
                <a:spcPts val="100"/>
              </a:spcBef>
            </a:pPr>
            <a:r>
              <a:rPr lang="ru-RU" sz="4400" dirty="0">
                <a:latin typeface="Open Sans"/>
                <a:cs typeface="Open Sans"/>
              </a:rPr>
              <a:t>Спасибо за внимание! </a:t>
            </a:r>
            <a:endParaRPr sz="3200" dirty="0">
              <a:latin typeface="Open Sans"/>
              <a:cs typeface="Open Sans"/>
            </a:endParaRPr>
          </a:p>
        </p:txBody>
      </p:sp>
      <p:sp>
        <p:nvSpPr>
          <p:cNvPr id="7" name="bk object 19"/>
          <p:cNvSpPr/>
          <p:nvPr/>
        </p:nvSpPr>
        <p:spPr>
          <a:xfrm>
            <a:off x="4932440" y="4560648"/>
            <a:ext cx="1145176" cy="3637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7"/>
          <a:stretch/>
        </p:blipFill>
        <p:spPr>
          <a:xfrm>
            <a:off x="7480300" y="4626097"/>
            <a:ext cx="865450" cy="30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049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565A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4544</TotalTime>
  <Words>1762</Words>
  <Application>Microsoft Office PowerPoint</Application>
  <PresentationFormat>Произвольный</PresentationFormat>
  <Paragraphs>253</Paragraphs>
  <Slides>42</Slides>
  <Notes>42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8" baseType="lpstr">
      <vt:lpstr>Arial</vt:lpstr>
      <vt:lpstr>Calibri</vt:lpstr>
      <vt:lpstr>Open Sans</vt:lpstr>
      <vt:lpstr>Open Sans Light</vt:lpstr>
      <vt:lpstr>Symbol</vt:lpstr>
      <vt:lpstr>Office Theme</vt:lpstr>
      <vt:lpstr>РЕГИОНАЛЬНЫЙ РЕЙТИНГ ТРЕТЬЕГО СЕКТОРА – «РЕГИОН-НКО»</vt:lpstr>
      <vt:lpstr>Участники и предмет оценки</vt:lpstr>
      <vt:lpstr>Целевая аудитория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 ОБЩЕСТВЕННОЙ ПАЛАТЫ РФ</dc:title>
  <dc:creator>Добрыдин Дмитрий Владимирович</dc:creator>
  <cp:lastModifiedBy>Федор Барков</cp:lastModifiedBy>
  <cp:revision>51</cp:revision>
  <dcterms:created xsi:type="dcterms:W3CDTF">2018-09-28T07:12:06Z</dcterms:created>
  <dcterms:modified xsi:type="dcterms:W3CDTF">2020-11-01T23:41:36Z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2018-09-28T00:00:00Z</vt:filetime>
  </property>
  <property fmtid="{D5CDD505-2E9C-101B-9397-08002B2CF9AE}" pid="3" name="Creator">
    <vt:lpwstr>Adobe InDesign CC 13.0 (Windows)</vt:lpwstr>
  </property>
  <property fmtid="{D5CDD505-2E9C-101B-9397-08002B2CF9AE}" pid="4" name="LastSaved">
    <vt:filetime>2018-09-28T00:00:00Z</vt:filetime>
  </property>
</Properties>
</file>