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  <p:sldMasterId id="2147483679" r:id="rId2"/>
  </p:sldMasterIdLst>
  <p:notesMasterIdLst>
    <p:notesMasterId r:id="rId24"/>
  </p:notesMasterIdLst>
  <p:handoutMasterIdLst>
    <p:handoutMasterId r:id="rId25"/>
  </p:handoutMasterIdLst>
  <p:sldIdLst>
    <p:sldId id="319" r:id="rId3"/>
    <p:sldId id="321" r:id="rId4"/>
    <p:sldId id="322" r:id="rId5"/>
    <p:sldId id="323" r:id="rId6"/>
    <p:sldId id="334" r:id="rId7"/>
    <p:sldId id="324" r:id="rId8"/>
    <p:sldId id="327" r:id="rId9"/>
    <p:sldId id="328" r:id="rId10"/>
    <p:sldId id="329" r:id="rId11"/>
    <p:sldId id="330" r:id="rId12"/>
    <p:sldId id="331" r:id="rId13"/>
    <p:sldId id="338" r:id="rId14"/>
    <p:sldId id="332" r:id="rId15"/>
    <p:sldId id="315" r:id="rId16"/>
    <p:sldId id="299" r:id="rId17"/>
    <p:sldId id="300" r:id="rId18"/>
    <p:sldId id="335" r:id="rId19"/>
    <p:sldId id="336" r:id="rId20"/>
    <p:sldId id="337" r:id="rId21"/>
    <p:sldId id="304" r:id="rId22"/>
    <p:sldId id="339" r:id="rId23"/>
  </p:sldIdLst>
  <p:sldSz cx="12192000" cy="6858000"/>
  <p:notesSz cx="6669088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3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42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8.4324720555401123E-3"/>
          <c:y val="0.15754555079614418"/>
          <c:w val="0.79478527960395273"/>
          <c:h val="0.84245444920385582"/>
        </c:manualLayout>
      </c:layout>
      <c:ofPieChart>
        <c:ofPieType val="pie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Экономика</c:v>
                </c:pt>
              </c:strCache>
            </c:strRef>
          </c:tx>
          <c:explosion val="15"/>
          <c:cat>
            <c:strRef>
              <c:f>Лист1!$A$2:$A$5</c:f>
              <c:strCache>
                <c:ptCount val="4"/>
                <c:pt idx="0">
                  <c:v>негоссектор</c:v>
                </c:pt>
                <c:pt idx="2">
                  <c:v>госсектор</c:v>
                </c:pt>
                <c:pt idx="3">
                  <c:v>сектор ГУ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6.5</c:v>
                </c:pt>
                <c:pt idx="2">
                  <c:v>3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6C-439A-8226-84FEA24EA0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/>
      </c:of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F9D40C-58BB-4FEC-BCD5-1A969A929A8A}" type="doc">
      <dgm:prSet loTypeId="urn:microsoft.com/office/officeart/2005/8/layout/matrix1" loCatId="matrix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DF960A58-0F24-4EF3-9513-6608283CC7C3}">
      <dgm:prSet phldrT="[Текст]"/>
      <dgm:spPr/>
      <dgm:t>
        <a:bodyPr/>
        <a:lstStyle/>
        <a:p>
          <a:r>
            <a:rPr lang="ru-RU" dirty="0" smtClean="0"/>
            <a:t>Государственное (муниципальное) учреждение</a:t>
          </a:r>
          <a:endParaRPr lang="ru-RU" dirty="0"/>
        </a:p>
      </dgm:t>
    </dgm:pt>
    <dgm:pt modelId="{10625966-CE0B-4FFA-A681-6D65C43AFBAC}" type="parTrans" cxnId="{E8CC5A0C-7E04-44CB-ADA5-C14648C142DD}">
      <dgm:prSet/>
      <dgm:spPr/>
      <dgm:t>
        <a:bodyPr/>
        <a:lstStyle/>
        <a:p>
          <a:endParaRPr lang="ru-RU"/>
        </a:p>
      </dgm:t>
    </dgm:pt>
    <dgm:pt modelId="{79F63C94-49D2-4AAA-881C-2A5256907BD8}" type="sibTrans" cxnId="{E8CC5A0C-7E04-44CB-ADA5-C14648C142DD}">
      <dgm:prSet/>
      <dgm:spPr/>
      <dgm:t>
        <a:bodyPr/>
        <a:lstStyle/>
        <a:p>
          <a:endParaRPr lang="ru-RU"/>
        </a:p>
      </dgm:t>
    </dgm:pt>
    <dgm:pt modelId="{B7F06166-B978-485C-8DB3-EA0A421F9CB5}">
      <dgm:prSet phldrT="[Текст]"/>
      <dgm:spPr/>
      <dgm:t>
        <a:bodyPr/>
        <a:lstStyle/>
        <a:p>
          <a:r>
            <a:rPr lang="ru-RU" dirty="0" smtClean="0"/>
            <a:t>Плановая экономика и отсутствие в хозяйственном обороте иной формы собственности</a:t>
          </a:r>
          <a:endParaRPr lang="ru-RU" dirty="0"/>
        </a:p>
      </dgm:t>
    </dgm:pt>
    <dgm:pt modelId="{9775CEE2-8663-458E-AC58-A9CF5A7EC08C}" type="parTrans" cxnId="{603F8773-2B3B-4F9F-B720-13E690F4E666}">
      <dgm:prSet/>
      <dgm:spPr/>
      <dgm:t>
        <a:bodyPr/>
        <a:lstStyle/>
        <a:p>
          <a:endParaRPr lang="ru-RU"/>
        </a:p>
      </dgm:t>
    </dgm:pt>
    <dgm:pt modelId="{CEAF5D38-B6AF-4E43-A121-DC52658F2BBE}" type="sibTrans" cxnId="{603F8773-2B3B-4F9F-B720-13E690F4E666}">
      <dgm:prSet/>
      <dgm:spPr/>
      <dgm:t>
        <a:bodyPr/>
        <a:lstStyle/>
        <a:p>
          <a:endParaRPr lang="ru-RU"/>
        </a:p>
      </dgm:t>
    </dgm:pt>
    <dgm:pt modelId="{A5DCDD40-A89B-476A-B17D-46357FB929B7}">
      <dgm:prSet phldrT="[Текст]"/>
      <dgm:spPr/>
      <dgm:t>
        <a:bodyPr/>
        <a:lstStyle/>
        <a:p>
          <a:r>
            <a:rPr lang="ru-RU" dirty="0" smtClean="0"/>
            <a:t>Распределительная система</a:t>
          </a:r>
          <a:endParaRPr lang="ru-RU" dirty="0"/>
        </a:p>
      </dgm:t>
    </dgm:pt>
    <dgm:pt modelId="{B9F82D67-D4A2-4333-9247-05221966B248}" type="parTrans" cxnId="{739429BD-184E-4A6D-8244-6D7B26A45E8E}">
      <dgm:prSet/>
      <dgm:spPr/>
      <dgm:t>
        <a:bodyPr/>
        <a:lstStyle/>
        <a:p>
          <a:endParaRPr lang="ru-RU"/>
        </a:p>
      </dgm:t>
    </dgm:pt>
    <dgm:pt modelId="{82F75525-A1CB-4123-B023-3CE49E8DDE79}" type="sibTrans" cxnId="{739429BD-184E-4A6D-8244-6D7B26A45E8E}">
      <dgm:prSet/>
      <dgm:spPr/>
      <dgm:t>
        <a:bodyPr/>
        <a:lstStyle/>
        <a:p>
          <a:endParaRPr lang="ru-RU"/>
        </a:p>
      </dgm:t>
    </dgm:pt>
    <dgm:pt modelId="{F34C85F0-CE22-4AEB-A2E4-E39C4DD11E2D}">
      <dgm:prSet phldrT="[Текст]"/>
      <dgm:spPr/>
      <dgm:t>
        <a:bodyPr/>
        <a:lstStyle/>
        <a:p>
          <a:r>
            <a:rPr lang="ru-RU" dirty="0" smtClean="0"/>
            <a:t>Бюджетная смета </a:t>
          </a:r>
          <a:endParaRPr lang="ru-RU" dirty="0"/>
        </a:p>
      </dgm:t>
    </dgm:pt>
    <dgm:pt modelId="{C8BA234E-23A6-4EB1-B527-68C0B7F25583}" type="parTrans" cxnId="{9465ADA7-8473-490A-9FD0-E30778BA1275}">
      <dgm:prSet/>
      <dgm:spPr/>
      <dgm:t>
        <a:bodyPr/>
        <a:lstStyle/>
        <a:p>
          <a:endParaRPr lang="ru-RU"/>
        </a:p>
      </dgm:t>
    </dgm:pt>
    <dgm:pt modelId="{1F8C2412-61E2-45ED-9CEA-2273C3654B1C}" type="sibTrans" cxnId="{9465ADA7-8473-490A-9FD0-E30778BA1275}">
      <dgm:prSet/>
      <dgm:spPr/>
      <dgm:t>
        <a:bodyPr/>
        <a:lstStyle/>
        <a:p>
          <a:endParaRPr lang="ru-RU"/>
        </a:p>
      </dgm:t>
    </dgm:pt>
    <dgm:pt modelId="{8B7236D3-A691-4933-BEDF-8ADBF3FD2DDA}">
      <dgm:prSet phldrT="[Текст]"/>
      <dgm:spPr/>
      <dgm:t>
        <a:bodyPr/>
        <a:lstStyle/>
        <a:p>
          <a:r>
            <a:rPr lang="ru-RU" dirty="0" smtClean="0"/>
            <a:t>Субсидиарная ответственность собственника</a:t>
          </a:r>
          <a:endParaRPr lang="ru-RU" dirty="0"/>
        </a:p>
      </dgm:t>
    </dgm:pt>
    <dgm:pt modelId="{A2508E5C-6EF1-4269-8AEB-E10E97A7ED90}" type="parTrans" cxnId="{DBBDA052-0E21-4ACA-B69C-97308112F3D3}">
      <dgm:prSet/>
      <dgm:spPr/>
      <dgm:t>
        <a:bodyPr/>
        <a:lstStyle/>
        <a:p>
          <a:endParaRPr lang="ru-RU"/>
        </a:p>
      </dgm:t>
    </dgm:pt>
    <dgm:pt modelId="{06104998-BA25-49BE-A272-05C0111621DC}" type="sibTrans" cxnId="{DBBDA052-0E21-4ACA-B69C-97308112F3D3}">
      <dgm:prSet/>
      <dgm:spPr/>
      <dgm:t>
        <a:bodyPr/>
        <a:lstStyle/>
        <a:p>
          <a:endParaRPr lang="ru-RU"/>
        </a:p>
      </dgm:t>
    </dgm:pt>
    <dgm:pt modelId="{70DE6D19-E522-4DCB-993C-64FB2908B84A}" type="pres">
      <dgm:prSet presAssocID="{B9F9D40C-58BB-4FEC-BCD5-1A969A929A8A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7F7C22-04B8-451A-B77B-2C149EEC4FB6}" type="pres">
      <dgm:prSet presAssocID="{B9F9D40C-58BB-4FEC-BCD5-1A969A929A8A}" presName="matrix" presStyleCnt="0"/>
      <dgm:spPr/>
    </dgm:pt>
    <dgm:pt modelId="{F9AA4136-8342-4B1B-BCEC-D6536242A424}" type="pres">
      <dgm:prSet presAssocID="{B9F9D40C-58BB-4FEC-BCD5-1A969A929A8A}" presName="tile1" presStyleLbl="node1" presStyleIdx="0" presStyleCnt="4"/>
      <dgm:spPr/>
      <dgm:t>
        <a:bodyPr/>
        <a:lstStyle/>
        <a:p>
          <a:endParaRPr lang="ru-RU"/>
        </a:p>
      </dgm:t>
    </dgm:pt>
    <dgm:pt modelId="{9F5FE441-7EDD-455B-8D6B-BF2DF579A5AB}" type="pres">
      <dgm:prSet presAssocID="{B9F9D40C-58BB-4FEC-BCD5-1A969A929A8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F0BC26-55F4-4DA6-B0E6-B1C07E813E24}" type="pres">
      <dgm:prSet presAssocID="{B9F9D40C-58BB-4FEC-BCD5-1A969A929A8A}" presName="tile2" presStyleLbl="node1" presStyleIdx="1" presStyleCnt="4"/>
      <dgm:spPr/>
      <dgm:t>
        <a:bodyPr/>
        <a:lstStyle/>
        <a:p>
          <a:endParaRPr lang="ru-RU"/>
        </a:p>
      </dgm:t>
    </dgm:pt>
    <dgm:pt modelId="{17C39E46-4455-45C3-904D-B29AB856FCC8}" type="pres">
      <dgm:prSet presAssocID="{B9F9D40C-58BB-4FEC-BCD5-1A969A929A8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AD0BE7-5164-4C6E-93DE-2787F335F5B3}" type="pres">
      <dgm:prSet presAssocID="{B9F9D40C-58BB-4FEC-BCD5-1A969A929A8A}" presName="tile3" presStyleLbl="node1" presStyleIdx="2" presStyleCnt="4"/>
      <dgm:spPr/>
      <dgm:t>
        <a:bodyPr/>
        <a:lstStyle/>
        <a:p>
          <a:endParaRPr lang="ru-RU"/>
        </a:p>
      </dgm:t>
    </dgm:pt>
    <dgm:pt modelId="{08A92D42-081C-4EEC-818C-2721AFCA9065}" type="pres">
      <dgm:prSet presAssocID="{B9F9D40C-58BB-4FEC-BCD5-1A969A929A8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925A7-7451-4B86-8FAB-44888E89730E}" type="pres">
      <dgm:prSet presAssocID="{B9F9D40C-58BB-4FEC-BCD5-1A969A929A8A}" presName="tile4" presStyleLbl="node1" presStyleIdx="3" presStyleCnt="4" custLinFactNeighborX="5534" custLinFactNeighborY="56666"/>
      <dgm:spPr/>
      <dgm:t>
        <a:bodyPr/>
        <a:lstStyle/>
        <a:p>
          <a:endParaRPr lang="ru-RU"/>
        </a:p>
      </dgm:t>
    </dgm:pt>
    <dgm:pt modelId="{C2D62BA4-0C51-4450-9A09-23517096AC7F}" type="pres">
      <dgm:prSet presAssocID="{B9F9D40C-58BB-4FEC-BCD5-1A969A929A8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634E6D-3D95-402C-B399-CC3EBDB14EE0}" type="pres">
      <dgm:prSet presAssocID="{B9F9D40C-58BB-4FEC-BCD5-1A969A929A8A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739429BD-184E-4A6D-8244-6D7B26A45E8E}" srcId="{DF960A58-0F24-4EF3-9513-6608283CC7C3}" destId="{A5DCDD40-A89B-476A-B17D-46357FB929B7}" srcOrd="1" destOrd="0" parTransId="{B9F82D67-D4A2-4333-9247-05221966B248}" sibTransId="{82F75525-A1CB-4123-B023-3CE49E8DDE79}"/>
    <dgm:cxn modelId="{603F8773-2B3B-4F9F-B720-13E690F4E666}" srcId="{DF960A58-0F24-4EF3-9513-6608283CC7C3}" destId="{B7F06166-B978-485C-8DB3-EA0A421F9CB5}" srcOrd="0" destOrd="0" parTransId="{9775CEE2-8663-458E-AC58-A9CF5A7EC08C}" sibTransId="{CEAF5D38-B6AF-4E43-A121-DC52658F2BBE}"/>
    <dgm:cxn modelId="{1946FCD3-FEDE-4636-9764-7B7AC6ACFA33}" type="presOf" srcId="{F34C85F0-CE22-4AEB-A2E4-E39C4DD11E2D}" destId="{E0AD0BE7-5164-4C6E-93DE-2787F335F5B3}" srcOrd="0" destOrd="0" presId="urn:microsoft.com/office/officeart/2005/8/layout/matrix1"/>
    <dgm:cxn modelId="{9465ADA7-8473-490A-9FD0-E30778BA1275}" srcId="{DF960A58-0F24-4EF3-9513-6608283CC7C3}" destId="{F34C85F0-CE22-4AEB-A2E4-E39C4DD11E2D}" srcOrd="2" destOrd="0" parTransId="{C8BA234E-23A6-4EB1-B527-68C0B7F25583}" sibTransId="{1F8C2412-61E2-45ED-9CEA-2273C3654B1C}"/>
    <dgm:cxn modelId="{4D822D51-2E6F-4D71-B555-2DD43F18B8F4}" type="presOf" srcId="{8B7236D3-A691-4933-BEDF-8ADBF3FD2DDA}" destId="{8ED925A7-7451-4B86-8FAB-44888E89730E}" srcOrd="0" destOrd="0" presId="urn:microsoft.com/office/officeart/2005/8/layout/matrix1"/>
    <dgm:cxn modelId="{E4592DAB-E407-4F91-90EF-10DE29E7B78B}" type="presOf" srcId="{A5DCDD40-A89B-476A-B17D-46357FB929B7}" destId="{B9F0BC26-55F4-4DA6-B0E6-B1C07E813E24}" srcOrd="0" destOrd="0" presId="urn:microsoft.com/office/officeart/2005/8/layout/matrix1"/>
    <dgm:cxn modelId="{C097A663-4C0A-4C9E-8500-6224ABB1A168}" type="presOf" srcId="{A5DCDD40-A89B-476A-B17D-46357FB929B7}" destId="{17C39E46-4455-45C3-904D-B29AB856FCC8}" srcOrd="1" destOrd="0" presId="urn:microsoft.com/office/officeart/2005/8/layout/matrix1"/>
    <dgm:cxn modelId="{E8CC5A0C-7E04-44CB-ADA5-C14648C142DD}" srcId="{B9F9D40C-58BB-4FEC-BCD5-1A969A929A8A}" destId="{DF960A58-0F24-4EF3-9513-6608283CC7C3}" srcOrd="0" destOrd="0" parTransId="{10625966-CE0B-4FFA-A681-6D65C43AFBAC}" sibTransId="{79F63C94-49D2-4AAA-881C-2A5256907BD8}"/>
    <dgm:cxn modelId="{56315E22-985C-4974-964F-9D8E1AD6D68B}" type="presOf" srcId="{B7F06166-B978-485C-8DB3-EA0A421F9CB5}" destId="{F9AA4136-8342-4B1B-BCEC-D6536242A424}" srcOrd="0" destOrd="0" presId="urn:microsoft.com/office/officeart/2005/8/layout/matrix1"/>
    <dgm:cxn modelId="{8672867B-5954-42FF-86A9-3F917575BC16}" type="presOf" srcId="{B9F9D40C-58BB-4FEC-BCD5-1A969A929A8A}" destId="{70DE6D19-E522-4DCB-993C-64FB2908B84A}" srcOrd="0" destOrd="0" presId="urn:microsoft.com/office/officeart/2005/8/layout/matrix1"/>
    <dgm:cxn modelId="{7C2D6DD4-92D0-4C66-B741-2207C2E9A799}" type="presOf" srcId="{DF960A58-0F24-4EF3-9513-6608283CC7C3}" destId="{79634E6D-3D95-402C-B399-CC3EBDB14EE0}" srcOrd="0" destOrd="0" presId="urn:microsoft.com/office/officeart/2005/8/layout/matrix1"/>
    <dgm:cxn modelId="{2DDFF370-849D-419A-961A-E4F4568DF2AD}" type="presOf" srcId="{B7F06166-B978-485C-8DB3-EA0A421F9CB5}" destId="{9F5FE441-7EDD-455B-8D6B-BF2DF579A5AB}" srcOrd="1" destOrd="0" presId="urn:microsoft.com/office/officeart/2005/8/layout/matrix1"/>
    <dgm:cxn modelId="{E9F92939-3E27-457E-BF4F-A75615041340}" type="presOf" srcId="{F34C85F0-CE22-4AEB-A2E4-E39C4DD11E2D}" destId="{08A92D42-081C-4EEC-818C-2721AFCA9065}" srcOrd="1" destOrd="0" presId="urn:microsoft.com/office/officeart/2005/8/layout/matrix1"/>
    <dgm:cxn modelId="{2AF74BCE-E5C7-49B5-BACC-F28155F2F473}" type="presOf" srcId="{8B7236D3-A691-4933-BEDF-8ADBF3FD2DDA}" destId="{C2D62BA4-0C51-4450-9A09-23517096AC7F}" srcOrd="1" destOrd="0" presId="urn:microsoft.com/office/officeart/2005/8/layout/matrix1"/>
    <dgm:cxn modelId="{DBBDA052-0E21-4ACA-B69C-97308112F3D3}" srcId="{DF960A58-0F24-4EF3-9513-6608283CC7C3}" destId="{8B7236D3-A691-4933-BEDF-8ADBF3FD2DDA}" srcOrd="3" destOrd="0" parTransId="{A2508E5C-6EF1-4269-8AEB-E10E97A7ED90}" sibTransId="{06104998-BA25-49BE-A272-05C0111621DC}"/>
    <dgm:cxn modelId="{6996A7E9-7825-4A04-A535-4BD03DEC6BB1}" type="presParOf" srcId="{70DE6D19-E522-4DCB-993C-64FB2908B84A}" destId="{957F7C22-04B8-451A-B77B-2C149EEC4FB6}" srcOrd="0" destOrd="0" presId="urn:microsoft.com/office/officeart/2005/8/layout/matrix1"/>
    <dgm:cxn modelId="{36BF6A7E-03AE-469F-B4CA-5FFEF95CEFB5}" type="presParOf" srcId="{957F7C22-04B8-451A-B77B-2C149EEC4FB6}" destId="{F9AA4136-8342-4B1B-BCEC-D6536242A424}" srcOrd="0" destOrd="0" presId="urn:microsoft.com/office/officeart/2005/8/layout/matrix1"/>
    <dgm:cxn modelId="{BFB1919F-FD19-4357-82B9-38E5A87797E5}" type="presParOf" srcId="{957F7C22-04B8-451A-B77B-2C149EEC4FB6}" destId="{9F5FE441-7EDD-455B-8D6B-BF2DF579A5AB}" srcOrd="1" destOrd="0" presId="urn:microsoft.com/office/officeart/2005/8/layout/matrix1"/>
    <dgm:cxn modelId="{6FD84DE2-1371-41E0-A699-9E94EB09E05D}" type="presParOf" srcId="{957F7C22-04B8-451A-B77B-2C149EEC4FB6}" destId="{B9F0BC26-55F4-4DA6-B0E6-B1C07E813E24}" srcOrd="2" destOrd="0" presId="urn:microsoft.com/office/officeart/2005/8/layout/matrix1"/>
    <dgm:cxn modelId="{D71F600E-6E1C-42DA-8537-38DF0A2101B3}" type="presParOf" srcId="{957F7C22-04B8-451A-B77B-2C149EEC4FB6}" destId="{17C39E46-4455-45C3-904D-B29AB856FCC8}" srcOrd="3" destOrd="0" presId="urn:microsoft.com/office/officeart/2005/8/layout/matrix1"/>
    <dgm:cxn modelId="{E3BAD5A1-6737-44E5-8AE4-3EFDBDC41F88}" type="presParOf" srcId="{957F7C22-04B8-451A-B77B-2C149EEC4FB6}" destId="{E0AD0BE7-5164-4C6E-93DE-2787F335F5B3}" srcOrd="4" destOrd="0" presId="urn:microsoft.com/office/officeart/2005/8/layout/matrix1"/>
    <dgm:cxn modelId="{CE568FEF-8D79-4F27-8F6A-A77D7BACC228}" type="presParOf" srcId="{957F7C22-04B8-451A-B77B-2C149EEC4FB6}" destId="{08A92D42-081C-4EEC-818C-2721AFCA9065}" srcOrd="5" destOrd="0" presId="urn:microsoft.com/office/officeart/2005/8/layout/matrix1"/>
    <dgm:cxn modelId="{593F7A18-FC9F-4B0B-A205-CCF447CBBD55}" type="presParOf" srcId="{957F7C22-04B8-451A-B77B-2C149EEC4FB6}" destId="{8ED925A7-7451-4B86-8FAB-44888E89730E}" srcOrd="6" destOrd="0" presId="urn:microsoft.com/office/officeart/2005/8/layout/matrix1"/>
    <dgm:cxn modelId="{3FDE08E5-330C-402E-B42B-C63E4E368736}" type="presParOf" srcId="{957F7C22-04B8-451A-B77B-2C149EEC4FB6}" destId="{C2D62BA4-0C51-4450-9A09-23517096AC7F}" srcOrd="7" destOrd="0" presId="urn:microsoft.com/office/officeart/2005/8/layout/matrix1"/>
    <dgm:cxn modelId="{CD72CDE3-47A8-4D17-854E-3A8AE516C432}" type="presParOf" srcId="{70DE6D19-E522-4DCB-993C-64FB2908B84A}" destId="{79634E6D-3D95-402C-B399-CC3EBDB14EE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F9D40C-58BB-4FEC-BCD5-1A969A929A8A}" type="doc">
      <dgm:prSet loTypeId="urn:microsoft.com/office/officeart/2005/8/layout/matrix1" loCatId="matrix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DF960A58-0F24-4EF3-9513-6608283CC7C3}">
      <dgm:prSet phldrT="[Текст]"/>
      <dgm:spPr/>
      <dgm:t>
        <a:bodyPr/>
        <a:lstStyle/>
        <a:p>
          <a:r>
            <a:rPr lang="ru-RU" dirty="0" smtClean="0"/>
            <a:t>Государственное (муниципальное) учреждение</a:t>
          </a:r>
          <a:endParaRPr lang="ru-RU" dirty="0"/>
        </a:p>
      </dgm:t>
    </dgm:pt>
    <dgm:pt modelId="{10625966-CE0B-4FFA-A681-6D65C43AFBAC}" type="parTrans" cxnId="{E8CC5A0C-7E04-44CB-ADA5-C14648C142DD}">
      <dgm:prSet/>
      <dgm:spPr/>
      <dgm:t>
        <a:bodyPr/>
        <a:lstStyle/>
        <a:p>
          <a:endParaRPr lang="ru-RU"/>
        </a:p>
      </dgm:t>
    </dgm:pt>
    <dgm:pt modelId="{79F63C94-49D2-4AAA-881C-2A5256907BD8}" type="sibTrans" cxnId="{E8CC5A0C-7E04-44CB-ADA5-C14648C142DD}">
      <dgm:prSet/>
      <dgm:spPr/>
      <dgm:t>
        <a:bodyPr/>
        <a:lstStyle/>
        <a:p>
          <a:endParaRPr lang="ru-RU"/>
        </a:p>
      </dgm:t>
    </dgm:pt>
    <dgm:pt modelId="{B7F06166-B978-485C-8DB3-EA0A421F9CB5}">
      <dgm:prSet phldrT="[Текст]"/>
      <dgm:spPr/>
      <dgm:t>
        <a:bodyPr/>
        <a:lstStyle/>
        <a:p>
          <a:r>
            <a:rPr lang="ru-RU" dirty="0" smtClean="0"/>
            <a:t>Рыночная экономика и частная собственность</a:t>
          </a:r>
          <a:endParaRPr lang="ru-RU" dirty="0"/>
        </a:p>
      </dgm:t>
    </dgm:pt>
    <dgm:pt modelId="{9775CEE2-8663-458E-AC58-A9CF5A7EC08C}" type="parTrans" cxnId="{603F8773-2B3B-4F9F-B720-13E690F4E666}">
      <dgm:prSet/>
      <dgm:spPr/>
      <dgm:t>
        <a:bodyPr/>
        <a:lstStyle/>
        <a:p>
          <a:endParaRPr lang="ru-RU"/>
        </a:p>
      </dgm:t>
    </dgm:pt>
    <dgm:pt modelId="{CEAF5D38-B6AF-4E43-A121-DC52658F2BBE}" type="sibTrans" cxnId="{603F8773-2B3B-4F9F-B720-13E690F4E666}">
      <dgm:prSet/>
      <dgm:spPr/>
      <dgm:t>
        <a:bodyPr/>
        <a:lstStyle/>
        <a:p>
          <a:endParaRPr lang="ru-RU"/>
        </a:p>
      </dgm:t>
    </dgm:pt>
    <dgm:pt modelId="{A5DCDD40-A89B-476A-B17D-46357FB929B7}">
      <dgm:prSet phldrT="[Текст]"/>
      <dgm:spPr/>
      <dgm:t>
        <a:bodyPr/>
        <a:lstStyle/>
        <a:p>
          <a:r>
            <a:rPr lang="ru-RU" dirty="0" smtClean="0"/>
            <a:t>Право оперативного управления</a:t>
          </a:r>
          <a:endParaRPr lang="ru-RU" dirty="0"/>
        </a:p>
      </dgm:t>
    </dgm:pt>
    <dgm:pt modelId="{B9F82D67-D4A2-4333-9247-05221966B248}" type="parTrans" cxnId="{739429BD-184E-4A6D-8244-6D7B26A45E8E}">
      <dgm:prSet/>
      <dgm:spPr/>
      <dgm:t>
        <a:bodyPr/>
        <a:lstStyle/>
        <a:p>
          <a:endParaRPr lang="ru-RU"/>
        </a:p>
      </dgm:t>
    </dgm:pt>
    <dgm:pt modelId="{82F75525-A1CB-4123-B023-3CE49E8DDE79}" type="sibTrans" cxnId="{739429BD-184E-4A6D-8244-6D7B26A45E8E}">
      <dgm:prSet/>
      <dgm:spPr/>
      <dgm:t>
        <a:bodyPr/>
        <a:lstStyle/>
        <a:p>
          <a:endParaRPr lang="ru-RU"/>
        </a:p>
      </dgm:t>
    </dgm:pt>
    <dgm:pt modelId="{F34C85F0-CE22-4AEB-A2E4-E39C4DD11E2D}">
      <dgm:prSet phldrT="[Текст]"/>
      <dgm:spPr/>
      <dgm:t>
        <a:bodyPr/>
        <a:lstStyle/>
        <a:p>
          <a:r>
            <a:rPr lang="ru-RU" dirty="0" smtClean="0"/>
            <a:t>Право на самостоятельное распоряжение доходами от приносящей доход деятельности </a:t>
          </a:r>
          <a:endParaRPr lang="ru-RU" dirty="0"/>
        </a:p>
      </dgm:t>
    </dgm:pt>
    <dgm:pt modelId="{C8BA234E-23A6-4EB1-B527-68C0B7F25583}" type="parTrans" cxnId="{9465ADA7-8473-490A-9FD0-E30778BA1275}">
      <dgm:prSet/>
      <dgm:spPr/>
      <dgm:t>
        <a:bodyPr/>
        <a:lstStyle/>
        <a:p>
          <a:endParaRPr lang="ru-RU"/>
        </a:p>
      </dgm:t>
    </dgm:pt>
    <dgm:pt modelId="{1F8C2412-61E2-45ED-9CEA-2273C3654B1C}" type="sibTrans" cxnId="{9465ADA7-8473-490A-9FD0-E30778BA1275}">
      <dgm:prSet/>
      <dgm:spPr/>
      <dgm:t>
        <a:bodyPr/>
        <a:lstStyle/>
        <a:p>
          <a:endParaRPr lang="ru-RU"/>
        </a:p>
      </dgm:t>
    </dgm:pt>
    <dgm:pt modelId="{8B7236D3-A691-4933-BEDF-8ADBF3FD2DDA}">
      <dgm:prSet phldrT="[Текст]"/>
      <dgm:spPr/>
      <dgm:t>
        <a:bodyPr/>
        <a:lstStyle/>
        <a:p>
          <a:r>
            <a:rPr lang="ru-RU" dirty="0" smtClean="0"/>
            <a:t>Имущественная ответственность при бронировании особо ценного имущества от взыскания кредиторов</a:t>
          </a:r>
          <a:endParaRPr lang="ru-RU" dirty="0"/>
        </a:p>
      </dgm:t>
    </dgm:pt>
    <dgm:pt modelId="{A2508E5C-6EF1-4269-8AEB-E10E97A7ED90}" type="parTrans" cxnId="{DBBDA052-0E21-4ACA-B69C-97308112F3D3}">
      <dgm:prSet/>
      <dgm:spPr/>
      <dgm:t>
        <a:bodyPr/>
        <a:lstStyle/>
        <a:p>
          <a:endParaRPr lang="ru-RU"/>
        </a:p>
      </dgm:t>
    </dgm:pt>
    <dgm:pt modelId="{06104998-BA25-49BE-A272-05C0111621DC}" type="sibTrans" cxnId="{DBBDA052-0E21-4ACA-B69C-97308112F3D3}">
      <dgm:prSet/>
      <dgm:spPr/>
      <dgm:t>
        <a:bodyPr/>
        <a:lstStyle/>
        <a:p>
          <a:endParaRPr lang="ru-RU"/>
        </a:p>
      </dgm:t>
    </dgm:pt>
    <dgm:pt modelId="{70DE6D19-E522-4DCB-993C-64FB2908B84A}" type="pres">
      <dgm:prSet presAssocID="{B9F9D40C-58BB-4FEC-BCD5-1A969A929A8A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7F7C22-04B8-451A-B77B-2C149EEC4FB6}" type="pres">
      <dgm:prSet presAssocID="{B9F9D40C-58BB-4FEC-BCD5-1A969A929A8A}" presName="matrix" presStyleCnt="0"/>
      <dgm:spPr/>
    </dgm:pt>
    <dgm:pt modelId="{F9AA4136-8342-4B1B-BCEC-D6536242A424}" type="pres">
      <dgm:prSet presAssocID="{B9F9D40C-58BB-4FEC-BCD5-1A969A929A8A}" presName="tile1" presStyleLbl="node1" presStyleIdx="0" presStyleCnt="4"/>
      <dgm:spPr/>
      <dgm:t>
        <a:bodyPr/>
        <a:lstStyle/>
        <a:p>
          <a:endParaRPr lang="ru-RU"/>
        </a:p>
      </dgm:t>
    </dgm:pt>
    <dgm:pt modelId="{9F5FE441-7EDD-455B-8D6B-BF2DF579A5AB}" type="pres">
      <dgm:prSet presAssocID="{B9F9D40C-58BB-4FEC-BCD5-1A969A929A8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F0BC26-55F4-4DA6-B0E6-B1C07E813E24}" type="pres">
      <dgm:prSet presAssocID="{B9F9D40C-58BB-4FEC-BCD5-1A969A929A8A}" presName="tile2" presStyleLbl="node1" presStyleIdx="1" presStyleCnt="4"/>
      <dgm:spPr/>
      <dgm:t>
        <a:bodyPr/>
        <a:lstStyle/>
        <a:p>
          <a:endParaRPr lang="ru-RU"/>
        </a:p>
      </dgm:t>
    </dgm:pt>
    <dgm:pt modelId="{17C39E46-4455-45C3-904D-B29AB856FCC8}" type="pres">
      <dgm:prSet presAssocID="{B9F9D40C-58BB-4FEC-BCD5-1A969A929A8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AD0BE7-5164-4C6E-93DE-2787F335F5B3}" type="pres">
      <dgm:prSet presAssocID="{B9F9D40C-58BB-4FEC-BCD5-1A969A929A8A}" presName="tile3" presStyleLbl="node1" presStyleIdx="2" presStyleCnt="4"/>
      <dgm:spPr/>
      <dgm:t>
        <a:bodyPr/>
        <a:lstStyle/>
        <a:p>
          <a:endParaRPr lang="ru-RU"/>
        </a:p>
      </dgm:t>
    </dgm:pt>
    <dgm:pt modelId="{08A92D42-081C-4EEC-818C-2721AFCA9065}" type="pres">
      <dgm:prSet presAssocID="{B9F9D40C-58BB-4FEC-BCD5-1A969A929A8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925A7-7451-4B86-8FAB-44888E89730E}" type="pres">
      <dgm:prSet presAssocID="{B9F9D40C-58BB-4FEC-BCD5-1A969A929A8A}" presName="tile4" presStyleLbl="node1" presStyleIdx="3" presStyleCnt="4"/>
      <dgm:spPr/>
      <dgm:t>
        <a:bodyPr/>
        <a:lstStyle/>
        <a:p>
          <a:endParaRPr lang="ru-RU"/>
        </a:p>
      </dgm:t>
    </dgm:pt>
    <dgm:pt modelId="{C2D62BA4-0C51-4450-9A09-23517096AC7F}" type="pres">
      <dgm:prSet presAssocID="{B9F9D40C-58BB-4FEC-BCD5-1A969A929A8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634E6D-3D95-402C-B399-CC3EBDB14EE0}" type="pres">
      <dgm:prSet presAssocID="{B9F9D40C-58BB-4FEC-BCD5-1A969A929A8A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739429BD-184E-4A6D-8244-6D7B26A45E8E}" srcId="{DF960A58-0F24-4EF3-9513-6608283CC7C3}" destId="{A5DCDD40-A89B-476A-B17D-46357FB929B7}" srcOrd="1" destOrd="0" parTransId="{B9F82D67-D4A2-4333-9247-05221966B248}" sibTransId="{82F75525-A1CB-4123-B023-3CE49E8DDE79}"/>
    <dgm:cxn modelId="{603F8773-2B3B-4F9F-B720-13E690F4E666}" srcId="{DF960A58-0F24-4EF3-9513-6608283CC7C3}" destId="{B7F06166-B978-485C-8DB3-EA0A421F9CB5}" srcOrd="0" destOrd="0" parTransId="{9775CEE2-8663-458E-AC58-A9CF5A7EC08C}" sibTransId="{CEAF5D38-B6AF-4E43-A121-DC52658F2BBE}"/>
    <dgm:cxn modelId="{C25109EC-CFF9-42A7-AE1B-2DF2A38DA922}" type="presOf" srcId="{B9F9D40C-58BB-4FEC-BCD5-1A969A929A8A}" destId="{70DE6D19-E522-4DCB-993C-64FB2908B84A}" srcOrd="0" destOrd="0" presId="urn:microsoft.com/office/officeart/2005/8/layout/matrix1"/>
    <dgm:cxn modelId="{01B3EE31-C856-49A8-B658-F8AF169D9FC2}" type="presOf" srcId="{DF960A58-0F24-4EF3-9513-6608283CC7C3}" destId="{79634E6D-3D95-402C-B399-CC3EBDB14EE0}" srcOrd="0" destOrd="0" presId="urn:microsoft.com/office/officeart/2005/8/layout/matrix1"/>
    <dgm:cxn modelId="{027D92F4-67BD-4A57-9142-2393441E01B3}" type="presOf" srcId="{A5DCDD40-A89B-476A-B17D-46357FB929B7}" destId="{17C39E46-4455-45C3-904D-B29AB856FCC8}" srcOrd="1" destOrd="0" presId="urn:microsoft.com/office/officeart/2005/8/layout/matrix1"/>
    <dgm:cxn modelId="{9465ADA7-8473-490A-9FD0-E30778BA1275}" srcId="{DF960A58-0F24-4EF3-9513-6608283CC7C3}" destId="{F34C85F0-CE22-4AEB-A2E4-E39C4DD11E2D}" srcOrd="2" destOrd="0" parTransId="{C8BA234E-23A6-4EB1-B527-68C0B7F25583}" sibTransId="{1F8C2412-61E2-45ED-9CEA-2273C3654B1C}"/>
    <dgm:cxn modelId="{ADE52546-6058-49C4-910B-2C90298C2EA0}" type="presOf" srcId="{8B7236D3-A691-4933-BEDF-8ADBF3FD2DDA}" destId="{8ED925A7-7451-4B86-8FAB-44888E89730E}" srcOrd="0" destOrd="0" presId="urn:microsoft.com/office/officeart/2005/8/layout/matrix1"/>
    <dgm:cxn modelId="{F7A962E5-2883-4BFD-8E73-ECCFE190822A}" type="presOf" srcId="{8B7236D3-A691-4933-BEDF-8ADBF3FD2DDA}" destId="{C2D62BA4-0C51-4450-9A09-23517096AC7F}" srcOrd="1" destOrd="0" presId="urn:microsoft.com/office/officeart/2005/8/layout/matrix1"/>
    <dgm:cxn modelId="{4A7BD205-4424-4263-A20C-1BD5EC18EE18}" type="presOf" srcId="{A5DCDD40-A89B-476A-B17D-46357FB929B7}" destId="{B9F0BC26-55F4-4DA6-B0E6-B1C07E813E24}" srcOrd="0" destOrd="0" presId="urn:microsoft.com/office/officeart/2005/8/layout/matrix1"/>
    <dgm:cxn modelId="{11858590-5377-4068-B1AF-2A41753B2AD2}" type="presOf" srcId="{B7F06166-B978-485C-8DB3-EA0A421F9CB5}" destId="{F9AA4136-8342-4B1B-BCEC-D6536242A424}" srcOrd="0" destOrd="0" presId="urn:microsoft.com/office/officeart/2005/8/layout/matrix1"/>
    <dgm:cxn modelId="{36C22750-9A5C-4A54-8BA4-9A8223069E1B}" type="presOf" srcId="{F34C85F0-CE22-4AEB-A2E4-E39C4DD11E2D}" destId="{E0AD0BE7-5164-4C6E-93DE-2787F335F5B3}" srcOrd="0" destOrd="0" presId="urn:microsoft.com/office/officeart/2005/8/layout/matrix1"/>
    <dgm:cxn modelId="{E8CC5A0C-7E04-44CB-ADA5-C14648C142DD}" srcId="{B9F9D40C-58BB-4FEC-BCD5-1A969A929A8A}" destId="{DF960A58-0F24-4EF3-9513-6608283CC7C3}" srcOrd="0" destOrd="0" parTransId="{10625966-CE0B-4FFA-A681-6D65C43AFBAC}" sibTransId="{79F63C94-49D2-4AAA-881C-2A5256907BD8}"/>
    <dgm:cxn modelId="{F969427F-D3BB-4627-A3AB-9EF5515AA58D}" type="presOf" srcId="{B7F06166-B978-485C-8DB3-EA0A421F9CB5}" destId="{9F5FE441-7EDD-455B-8D6B-BF2DF579A5AB}" srcOrd="1" destOrd="0" presId="urn:microsoft.com/office/officeart/2005/8/layout/matrix1"/>
    <dgm:cxn modelId="{210F1B17-1FAA-465E-A535-8C0BB8C92A3B}" type="presOf" srcId="{F34C85F0-CE22-4AEB-A2E4-E39C4DD11E2D}" destId="{08A92D42-081C-4EEC-818C-2721AFCA9065}" srcOrd="1" destOrd="0" presId="urn:microsoft.com/office/officeart/2005/8/layout/matrix1"/>
    <dgm:cxn modelId="{DBBDA052-0E21-4ACA-B69C-97308112F3D3}" srcId="{DF960A58-0F24-4EF3-9513-6608283CC7C3}" destId="{8B7236D3-A691-4933-BEDF-8ADBF3FD2DDA}" srcOrd="3" destOrd="0" parTransId="{A2508E5C-6EF1-4269-8AEB-E10E97A7ED90}" sibTransId="{06104998-BA25-49BE-A272-05C0111621DC}"/>
    <dgm:cxn modelId="{B09C2949-9131-4C98-B09F-21978B47D451}" type="presParOf" srcId="{70DE6D19-E522-4DCB-993C-64FB2908B84A}" destId="{957F7C22-04B8-451A-B77B-2C149EEC4FB6}" srcOrd="0" destOrd="0" presId="urn:microsoft.com/office/officeart/2005/8/layout/matrix1"/>
    <dgm:cxn modelId="{25DAE267-559D-4A73-824D-B1C3A193DA01}" type="presParOf" srcId="{957F7C22-04B8-451A-B77B-2C149EEC4FB6}" destId="{F9AA4136-8342-4B1B-BCEC-D6536242A424}" srcOrd="0" destOrd="0" presId="urn:microsoft.com/office/officeart/2005/8/layout/matrix1"/>
    <dgm:cxn modelId="{4C372283-CA68-4A88-B82E-8D1030BB8708}" type="presParOf" srcId="{957F7C22-04B8-451A-B77B-2C149EEC4FB6}" destId="{9F5FE441-7EDD-455B-8D6B-BF2DF579A5AB}" srcOrd="1" destOrd="0" presId="urn:microsoft.com/office/officeart/2005/8/layout/matrix1"/>
    <dgm:cxn modelId="{566B5698-E63A-422D-A607-290805DF613F}" type="presParOf" srcId="{957F7C22-04B8-451A-B77B-2C149EEC4FB6}" destId="{B9F0BC26-55F4-4DA6-B0E6-B1C07E813E24}" srcOrd="2" destOrd="0" presId="urn:microsoft.com/office/officeart/2005/8/layout/matrix1"/>
    <dgm:cxn modelId="{D062D66E-3AAD-44F2-AFDF-D1E5E5A38667}" type="presParOf" srcId="{957F7C22-04B8-451A-B77B-2C149EEC4FB6}" destId="{17C39E46-4455-45C3-904D-B29AB856FCC8}" srcOrd="3" destOrd="0" presId="urn:microsoft.com/office/officeart/2005/8/layout/matrix1"/>
    <dgm:cxn modelId="{8FBB5394-0B3A-43D0-90FB-B97A11BFF305}" type="presParOf" srcId="{957F7C22-04B8-451A-B77B-2C149EEC4FB6}" destId="{E0AD0BE7-5164-4C6E-93DE-2787F335F5B3}" srcOrd="4" destOrd="0" presId="urn:microsoft.com/office/officeart/2005/8/layout/matrix1"/>
    <dgm:cxn modelId="{5F834F26-DC89-4766-A803-73ADF5146389}" type="presParOf" srcId="{957F7C22-04B8-451A-B77B-2C149EEC4FB6}" destId="{08A92D42-081C-4EEC-818C-2721AFCA9065}" srcOrd="5" destOrd="0" presId="urn:microsoft.com/office/officeart/2005/8/layout/matrix1"/>
    <dgm:cxn modelId="{A76533AC-A18B-45A8-86D4-C66283BE657B}" type="presParOf" srcId="{957F7C22-04B8-451A-B77B-2C149EEC4FB6}" destId="{8ED925A7-7451-4B86-8FAB-44888E89730E}" srcOrd="6" destOrd="0" presId="urn:microsoft.com/office/officeart/2005/8/layout/matrix1"/>
    <dgm:cxn modelId="{49726166-21E3-4F4C-842F-F4A0DE7DE972}" type="presParOf" srcId="{957F7C22-04B8-451A-B77B-2C149EEC4FB6}" destId="{C2D62BA4-0C51-4450-9A09-23517096AC7F}" srcOrd="7" destOrd="0" presId="urn:microsoft.com/office/officeart/2005/8/layout/matrix1"/>
    <dgm:cxn modelId="{FB3F9106-5BA4-482B-8FCA-7C8CF8F7A909}" type="presParOf" srcId="{70DE6D19-E522-4DCB-993C-64FB2908B84A}" destId="{79634E6D-3D95-402C-B399-CC3EBDB14EE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8E16586-469B-4CB8-8220-0AD264B45620}" type="doc">
      <dgm:prSet loTypeId="urn:microsoft.com/office/officeart/2005/8/layout/arrow2" loCatId="process" qsTypeId="urn:microsoft.com/office/officeart/2005/8/quickstyle/3d3" qsCatId="3D" csTypeId="urn:microsoft.com/office/officeart/2005/8/colors/accent3_3" csCatId="accent3" phldr="1"/>
      <dgm:spPr/>
    </dgm:pt>
    <dgm:pt modelId="{518F9760-7A7C-4D3F-A564-B329F5A78EFB}">
      <dgm:prSet phldrT="[Текст]"/>
      <dgm:spPr/>
      <dgm:t>
        <a:bodyPr/>
        <a:lstStyle/>
        <a:p>
          <a:endParaRPr lang="ru-RU" dirty="0"/>
        </a:p>
      </dgm:t>
    </dgm:pt>
    <dgm:pt modelId="{0EBA346E-6241-42E7-B8AA-FA6605638A79}" type="parTrans" cxnId="{775A9F92-88AC-457B-A6FC-2E3F349928D1}">
      <dgm:prSet/>
      <dgm:spPr/>
      <dgm:t>
        <a:bodyPr/>
        <a:lstStyle/>
        <a:p>
          <a:endParaRPr lang="ru-RU"/>
        </a:p>
      </dgm:t>
    </dgm:pt>
    <dgm:pt modelId="{E1493E51-18EE-4467-8AE4-890EF89A89C3}" type="sibTrans" cxnId="{775A9F92-88AC-457B-A6FC-2E3F349928D1}">
      <dgm:prSet/>
      <dgm:spPr/>
      <dgm:t>
        <a:bodyPr/>
        <a:lstStyle/>
        <a:p>
          <a:endParaRPr lang="ru-RU"/>
        </a:p>
      </dgm:t>
    </dgm:pt>
    <dgm:pt modelId="{6F6791AF-421D-4485-B41F-21011AEEC09F}">
      <dgm:prSet phldrT="[Текст]"/>
      <dgm:spPr/>
      <dgm:t>
        <a:bodyPr/>
        <a:lstStyle/>
        <a:p>
          <a:endParaRPr lang="ru-RU" dirty="0"/>
        </a:p>
      </dgm:t>
    </dgm:pt>
    <dgm:pt modelId="{82E39F88-50ED-41F2-B940-2431EDC2B4A1}" type="parTrans" cxnId="{7BD011ED-1E3D-42B5-A456-8B3D3ADC4958}">
      <dgm:prSet/>
      <dgm:spPr/>
      <dgm:t>
        <a:bodyPr/>
        <a:lstStyle/>
        <a:p>
          <a:endParaRPr lang="ru-RU"/>
        </a:p>
      </dgm:t>
    </dgm:pt>
    <dgm:pt modelId="{EAEDFE7D-FCE2-4E82-9059-F9E0B3F56C4F}" type="sibTrans" cxnId="{7BD011ED-1E3D-42B5-A456-8B3D3ADC4958}">
      <dgm:prSet/>
      <dgm:spPr/>
      <dgm:t>
        <a:bodyPr/>
        <a:lstStyle/>
        <a:p>
          <a:endParaRPr lang="ru-RU"/>
        </a:p>
      </dgm:t>
    </dgm:pt>
    <dgm:pt modelId="{BEF07307-DFE4-4A76-930D-7F2978D93E9D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F7405E32-A0C1-403B-8BDD-A0E0EA0D7F7D}" type="parTrans" cxnId="{532E8468-0F4F-4E2A-BDED-E9DDB1983891}">
      <dgm:prSet/>
      <dgm:spPr/>
      <dgm:t>
        <a:bodyPr/>
        <a:lstStyle/>
        <a:p>
          <a:endParaRPr lang="ru-RU"/>
        </a:p>
      </dgm:t>
    </dgm:pt>
    <dgm:pt modelId="{3DB05DE6-5F6F-441F-B8B8-AC2B9668ECF8}" type="sibTrans" cxnId="{532E8468-0F4F-4E2A-BDED-E9DDB1983891}">
      <dgm:prSet/>
      <dgm:spPr/>
      <dgm:t>
        <a:bodyPr/>
        <a:lstStyle/>
        <a:p>
          <a:endParaRPr lang="ru-RU"/>
        </a:p>
      </dgm:t>
    </dgm:pt>
    <dgm:pt modelId="{F555CEE2-A57F-47E0-AAD1-DDF79DA3FEBF}" type="pres">
      <dgm:prSet presAssocID="{38E16586-469B-4CB8-8220-0AD264B45620}" presName="arrowDiagram" presStyleCnt="0">
        <dgm:presLayoutVars>
          <dgm:chMax val="5"/>
          <dgm:dir/>
          <dgm:resizeHandles val="exact"/>
        </dgm:presLayoutVars>
      </dgm:prSet>
      <dgm:spPr/>
    </dgm:pt>
    <dgm:pt modelId="{55E507AE-3B8C-4881-8811-DEEF6786A320}" type="pres">
      <dgm:prSet presAssocID="{38E16586-469B-4CB8-8220-0AD264B45620}" presName="arrow" presStyleLbl="bgShp" presStyleIdx="0" presStyleCnt="1" custScaleX="188195" custScaleY="60348" custLinFactNeighborX="9028" custLinFactNeighborY="28427"/>
      <dgm:spPr/>
    </dgm:pt>
    <dgm:pt modelId="{C614E927-F10F-4BF3-B24F-43B2D448413A}" type="pres">
      <dgm:prSet presAssocID="{38E16586-469B-4CB8-8220-0AD264B45620}" presName="arrowDiagram3" presStyleCnt="0"/>
      <dgm:spPr/>
    </dgm:pt>
    <dgm:pt modelId="{5EA6A9B9-E5A1-44F4-9723-5470E21C9BD8}" type="pres">
      <dgm:prSet presAssocID="{518F9760-7A7C-4D3F-A564-B329F5A78EFB}" presName="bullet3a" presStyleLbl="node1" presStyleIdx="0" presStyleCnt="3" custLinFactX="-200000" custLinFactY="108189" custLinFactNeighborX="-235042" custLinFactNeighborY="200000"/>
      <dgm:spPr/>
    </dgm:pt>
    <dgm:pt modelId="{0C631AA2-E445-4DBF-AD70-CD1FB99347D6}" type="pres">
      <dgm:prSet presAssocID="{518F9760-7A7C-4D3F-A564-B329F5A78EFB}" presName="textBox3a" presStyleLbl="revTx" presStyleIdx="0" presStyleCnt="3" custScaleX="414487" custLinFactNeighborX="3252" custLinFactNeighborY="31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18EEBC-4E6A-4BC5-950F-3D65F9462E5B}" type="pres">
      <dgm:prSet presAssocID="{6F6791AF-421D-4485-B41F-21011AEEC09F}" presName="bullet3b" presStyleLbl="node1" presStyleIdx="1" presStyleCnt="3" custLinFactX="94504" custLinFactY="100000" custLinFactNeighborX="100000" custLinFactNeighborY="197408"/>
      <dgm:spPr/>
    </dgm:pt>
    <dgm:pt modelId="{E9FE7F0F-1D37-4BB8-9646-CF62D7D04B6A}" type="pres">
      <dgm:prSet presAssocID="{6F6791AF-421D-4485-B41F-21011AEEC09F}" presName="textBox3b" presStyleLbl="revTx" presStyleIdx="1" presStyleCnt="3" custScaleX="7120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EF8EB8-3897-4CF1-A5CB-D9E15307A574}" type="pres">
      <dgm:prSet presAssocID="{BEF07307-DFE4-4A76-930D-7F2978D93E9D}" presName="bullet3c" presStyleLbl="node1" presStyleIdx="2" presStyleCnt="3" custLinFactX="357692" custLinFactY="100000" custLinFactNeighborX="400000" custLinFactNeighborY="166505"/>
      <dgm:spPr/>
    </dgm:pt>
    <dgm:pt modelId="{E3E0862E-8F6C-4DFC-A1E5-C20DE3CFE601}" type="pres">
      <dgm:prSet presAssocID="{BEF07307-DFE4-4A76-930D-7F2978D93E9D}" presName="textBox3c" presStyleLbl="revTx" presStyleIdx="2" presStyleCnt="3" custScaleX="520783" custScaleY="1438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BD23C6-F0F8-4DAD-BD12-8F622E7EC377}" type="presOf" srcId="{6F6791AF-421D-4485-B41F-21011AEEC09F}" destId="{E9FE7F0F-1D37-4BB8-9646-CF62D7D04B6A}" srcOrd="0" destOrd="0" presId="urn:microsoft.com/office/officeart/2005/8/layout/arrow2"/>
    <dgm:cxn modelId="{F21B8EF8-F9E3-49FB-B293-16DC83F1AE8D}" type="presOf" srcId="{38E16586-469B-4CB8-8220-0AD264B45620}" destId="{F555CEE2-A57F-47E0-AAD1-DDF79DA3FEBF}" srcOrd="0" destOrd="0" presId="urn:microsoft.com/office/officeart/2005/8/layout/arrow2"/>
    <dgm:cxn modelId="{775A9F92-88AC-457B-A6FC-2E3F349928D1}" srcId="{38E16586-469B-4CB8-8220-0AD264B45620}" destId="{518F9760-7A7C-4D3F-A564-B329F5A78EFB}" srcOrd="0" destOrd="0" parTransId="{0EBA346E-6241-42E7-B8AA-FA6605638A79}" sibTransId="{E1493E51-18EE-4467-8AE4-890EF89A89C3}"/>
    <dgm:cxn modelId="{7BD011ED-1E3D-42B5-A456-8B3D3ADC4958}" srcId="{38E16586-469B-4CB8-8220-0AD264B45620}" destId="{6F6791AF-421D-4485-B41F-21011AEEC09F}" srcOrd="1" destOrd="0" parTransId="{82E39F88-50ED-41F2-B940-2431EDC2B4A1}" sibTransId="{EAEDFE7D-FCE2-4E82-9059-F9E0B3F56C4F}"/>
    <dgm:cxn modelId="{832635D8-8353-4E8E-ADD0-D824DFC9841A}" type="presOf" srcId="{518F9760-7A7C-4D3F-A564-B329F5A78EFB}" destId="{0C631AA2-E445-4DBF-AD70-CD1FB99347D6}" srcOrd="0" destOrd="0" presId="urn:microsoft.com/office/officeart/2005/8/layout/arrow2"/>
    <dgm:cxn modelId="{2C0C5C52-B62F-4BC4-A301-B91AEA3EE8BC}" type="presOf" srcId="{BEF07307-DFE4-4A76-930D-7F2978D93E9D}" destId="{E3E0862E-8F6C-4DFC-A1E5-C20DE3CFE601}" srcOrd="0" destOrd="0" presId="urn:microsoft.com/office/officeart/2005/8/layout/arrow2"/>
    <dgm:cxn modelId="{532E8468-0F4F-4E2A-BDED-E9DDB1983891}" srcId="{38E16586-469B-4CB8-8220-0AD264B45620}" destId="{BEF07307-DFE4-4A76-930D-7F2978D93E9D}" srcOrd="2" destOrd="0" parTransId="{F7405E32-A0C1-403B-8BDD-A0E0EA0D7F7D}" sibTransId="{3DB05DE6-5F6F-441F-B8B8-AC2B9668ECF8}"/>
    <dgm:cxn modelId="{37C0E203-D4EA-4EA4-9BBB-6E08002256C3}" type="presParOf" srcId="{F555CEE2-A57F-47E0-AAD1-DDF79DA3FEBF}" destId="{55E507AE-3B8C-4881-8811-DEEF6786A320}" srcOrd="0" destOrd="0" presId="urn:microsoft.com/office/officeart/2005/8/layout/arrow2"/>
    <dgm:cxn modelId="{54E28A60-4820-4B17-A34B-F848C960E93E}" type="presParOf" srcId="{F555CEE2-A57F-47E0-AAD1-DDF79DA3FEBF}" destId="{C614E927-F10F-4BF3-B24F-43B2D448413A}" srcOrd="1" destOrd="0" presId="urn:microsoft.com/office/officeart/2005/8/layout/arrow2"/>
    <dgm:cxn modelId="{E16D0B1F-2DF2-4081-A0C7-7F5C9798C5ED}" type="presParOf" srcId="{C614E927-F10F-4BF3-B24F-43B2D448413A}" destId="{5EA6A9B9-E5A1-44F4-9723-5470E21C9BD8}" srcOrd="0" destOrd="0" presId="urn:microsoft.com/office/officeart/2005/8/layout/arrow2"/>
    <dgm:cxn modelId="{2752C6BC-D394-44A7-A8EA-B19C75303C01}" type="presParOf" srcId="{C614E927-F10F-4BF3-B24F-43B2D448413A}" destId="{0C631AA2-E445-4DBF-AD70-CD1FB99347D6}" srcOrd="1" destOrd="0" presId="urn:microsoft.com/office/officeart/2005/8/layout/arrow2"/>
    <dgm:cxn modelId="{C00E6A8A-A246-4D92-957D-9E24811E6D41}" type="presParOf" srcId="{C614E927-F10F-4BF3-B24F-43B2D448413A}" destId="{5B18EEBC-4E6A-4BC5-950F-3D65F9462E5B}" srcOrd="2" destOrd="0" presId="urn:microsoft.com/office/officeart/2005/8/layout/arrow2"/>
    <dgm:cxn modelId="{B56F1EC3-4428-4554-BABD-BE5EAE268984}" type="presParOf" srcId="{C614E927-F10F-4BF3-B24F-43B2D448413A}" destId="{E9FE7F0F-1D37-4BB8-9646-CF62D7D04B6A}" srcOrd="3" destOrd="0" presId="urn:microsoft.com/office/officeart/2005/8/layout/arrow2"/>
    <dgm:cxn modelId="{406C265E-0A35-4E4F-B871-EBDE5DA34C3A}" type="presParOf" srcId="{C614E927-F10F-4BF3-B24F-43B2D448413A}" destId="{F3EF8EB8-3897-4CF1-A5CB-D9E15307A574}" srcOrd="4" destOrd="0" presId="urn:microsoft.com/office/officeart/2005/8/layout/arrow2"/>
    <dgm:cxn modelId="{7C4CFA89-E7D9-4DC5-93CD-7C7A08A9DDF7}" type="presParOf" srcId="{C614E927-F10F-4BF3-B24F-43B2D448413A}" destId="{E3E0862E-8F6C-4DFC-A1E5-C20DE3CFE601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A95D468-2497-4B02-95A8-15F9D66E9F3C}" type="doc">
      <dgm:prSet loTypeId="urn:microsoft.com/office/officeart/2005/8/layout/defaul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365FF0B-CE8A-48AD-9AB3-711DB383C02D}">
      <dgm:prSet phldrT="[Текст]"/>
      <dgm:spPr/>
      <dgm:t>
        <a:bodyPr/>
        <a:lstStyle/>
        <a:p>
          <a:r>
            <a:rPr lang="ru-RU" dirty="0" smtClean="0"/>
            <a:t>1. Публично определяется социальный заказ</a:t>
          </a:r>
          <a:endParaRPr lang="ru-RU" dirty="0"/>
        </a:p>
      </dgm:t>
    </dgm:pt>
    <dgm:pt modelId="{BF5257AC-64DD-4CC8-A8B1-B4E5D02D1ADE}" type="parTrans" cxnId="{FCE41D23-8BD6-4194-B914-D90195D86039}">
      <dgm:prSet/>
      <dgm:spPr/>
      <dgm:t>
        <a:bodyPr/>
        <a:lstStyle/>
        <a:p>
          <a:endParaRPr lang="ru-RU"/>
        </a:p>
      </dgm:t>
    </dgm:pt>
    <dgm:pt modelId="{CE283649-E307-4667-B49D-66BFF2CA3153}" type="sibTrans" cxnId="{FCE41D23-8BD6-4194-B914-D90195D86039}">
      <dgm:prSet/>
      <dgm:spPr/>
      <dgm:t>
        <a:bodyPr/>
        <a:lstStyle/>
        <a:p>
          <a:endParaRPr lang="ru-RU"/>
        </a:p>
      </dgm:t>
    </dgm:pt>
    <dgm:pt modelId="{7543E35C-7347-4C49-9DC0-8EBDB942F13E}">
      <dgm:prSet phldrT="[Текст]"/>
      <dgm:spPr/>
      <dgm:t>
        <a:bodyPr/>
        <a:lstStyle/>
        <a:p>
          <a:r>
            <a:rPr lang="ru-RU" dirty="0" smtClean="0"/>
            <a:t>2. Применение новых способов организации оказания государственных (муниципальных) услуг</a:t>
          </a:r>
          <a:endParaRPr lang="ru-RU" dirty="0"/>
        </a:p>
      </dgm:t>
    </dgm:pt>
    <dgm:pt modelId="{BD3DC480-D506-4145-8C37-14C15160E379}" type="parTrans" cxnId="{D8CAD168-7B99-46B3-8161-1B3B1082AA8B}">
      <dgm:prSet/>
      <dgm:spPr/>
      <dgm:t>
        <a:bodyPr/>
        <a:lstStyle/>
        <a:p>
          <a:endParaRPr lang="ru-RU"/>
        </a:p>
      </dgm:t>
    </dgm:pt>
    <dgm:pt modelId="{513C0D81-55B8-47D7-B2F2-53B1D593F53D}" type="sibTrans" cxnId="{D8CAD168-7B99-46B3-8161-1B3B1082AA8B}">
      <dgm:prSet/>
      <dgm:spPr/>
      <dgm:t>
        <a:bodyPr/>
        <a:lstStyle/>
        <a:p>
          <a:endParaRPr lang="ru-RU"/>
        </a:p>
      </dgm:t>
    </dgm:pt>
    <dgm:pt modelId="{AF10B900-1D09-492E-A5F9-0D0E5312BC91}">
      <dgm:prSet phldrT="[Текст]"/>
      <dgm:spPr/>
      <dgm:t>
        <a:bodyPr/>
        <a:lstStyle/>
        <a:p>
          <a:r>
            <a:rPr lang="ru-RU" dirty="0" smtClean="0"/>
            <a:t>3. Единые подходы к финансовому обеспечению государственных и негосударственных исполнителей</a:t>
          </a:r>
          <a:endParaRPr lang="ru-RU" dirty="0"/>
        </a:p>
      </dgm:t>
    </dgm:pt>
    <dgm:pt modelId="{85397E18-D003-4B2B-88A9-22E6C9D63F37}" type="parTrans" cxnId="{A381A97E-B2E0-449C-8E24-772C6C4716F7}">
      <dgm:prSet/>
      <dgm:spPr/>
      <dgm:t>
        <a:bodyPr/>
        <a:lstStyle/>
        <a:p>
          <a:endParaRPr lang="ru-RU"/>
        </a:p>
      </dgm:t>
    </dgm:pt>
    <dgm:pt modelId="{D5E10E82-B3B0-420C-A485-256D7C865720}" type="sibTrans" cxnId="{A381A97E-B2E0-449C-8E24-772C6C4716F7}">
      <dgm:prSet/>
      <dgm:spPr/>
      <dgm:t>
        <a:bodyPr/>
        <a:lstStyle/>
        <a:p>
          <a:endParaRPr lang="ru-RU"/>
        </a:p>
      </dgm:t>
    </dgm:pt>
    <dgm:pt modelId="{20B70270-A1E4-484B-B55A-3D427E8ABF31}">
      <dgm:prSet phldrT="[Текст]"/>
      <dgm:spPr/>
      <dgm:t>
        <a:bodyPr/>
        <a:lstStyle/>
        <a:p>
          <a:r>
            <a:rPr lang="ru-RU" dirty="0" smtClean="0"/>
            <a:t>4. Разграничивается ответственность за неоказание (ненадлежащее оказание) государственных (муниципальных) услуг</a:t>
          </a:r>
          <a:endParaRPr lang="ru-RU" dirty="0"/>
        </a:p>
      </dgm:t>
    </dgm:pt>
    <dgm:pt modelId="{FE57F969-3C4A-4F09-A661-C2CF463C8883}" type="parTrans" cxnId="{FC8E19BF-56A7-46B3-ADB5-06929860F53E}">
      <dgm:prSet/>
      <dgm:spPr/>
      <dgm:t>
        <a:bodyPr/>
        <a:lstStyle/>
        <a:p>
          <a:endParaRPr lang="ru-RU"/>
        </a:p>
      </dgm:t>
    </dgm:pt>
    <dgm:pt modelId="{DE39C6FA-0076-4EDA-8636-EF3FB20E3CA3}" type="sibTrans" cxnId="{FC8E19BF-56A7-46B3-ADB5-06929860F53E}">
      <dgm:prSet/>
      <dgm:spPr/>
      <dgm:t>
        <a:bodyPr/>
        <a:lstStyle/>
        <a:p>
          <a:endParaRPr lang="ru-RU"/>
        </a:p>
      </dgm:t>
    </dgm:pt>
    <dgm:pt modelId="{DAB8571B-831A-4F15-8A31-94D4A23329A5}">
      <dgm:prSet phldrT="[Текст]"/>
      <dgm:spPr/>
      <dgm:t>
        <a:bodyPr/>
        <a:lstStyle/>
        <a:p>
          <a:r>
            <a:rPr lang="ru-RU" dirty="0" smtClean="0"/>
            <a:t>5. </a:t>
          </a:r>
          <a:r>
            <a:rPr lang="ru-RU" dirty="0" err="1" smtClean="0"/>
            <a:t>Цифровизация</a:t>
          </a:r>
          <a:r>
            <a:rPr lang="ru-RU" dirty="0" smtClean="0"/>
            <a:t> взаимодействия</a:t>
          </a:r>
          <a:endParaRPr lang="ru-RU" dirty="0"/>
        </a:p>
      </dgm:t>
    </dgm:pt>
    <dgm:pt modelId="{F69A0078-B3F6-46D7-8D7C-1541C1DFB59F}" type="parTrans" cxnId="{81F7624E-5C6D-4C1D-B549-7E1711600850}">
      <dgm:prSet/>
      <dgm:spPr/>
      <dgm:t>
        <a:bodyPr/>
        <a:lstStyle/>
        <a:p>
          <a:endParaRPr lang="ru-RU"/>
        </a:p>
      </dgm:t>
    </dgm:pt>
    <dgm:pt modelId="{8C04B473-40E1-4D5B-9A93-1DA99EB85E90}" type="sibTrans" cxnId="{81F7624E-5C6D-4C1D-B549-7E1711600850}">
      <dgm:prSet/>
      <dgm:spPr/>
      <dgm:t>
        <a:bodyPr/>
        <a:lstStyle/>
        <a:p>
          <a:endParaRPr lang="ru-RU"/>
        </a:p>
      </dgm:t>
    </dgm:pt>
    <dgm:pt modelId="{83FBCE3C-3742-443B-9D9C-156B4F152038}" type="pres">
      <dgm:prSet presAssocID="{EA95D468-2497-4B02-95A8-15F9D66E9F3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1AAF5D-E7D6-4794-8083-1D0F3D1E1F91}" type="pres">
      <dgm:prSet presAssocID="{5365FF0B-CE8A-48AD-9AB3-711DB383C02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ACD38F-1F99-4B44-A41F-873CECA95202}" type="pres">
      <dgm:prSet presAssocID="{CE283649-E307-4667-B49D-66BFF2CA3153}" presName="sibTrans" presStyleCnt="0"/>
      <dgm:spPr/>
      <dgm:t>
        <a:bodyPr/>
        <a:lstStyle/>
        <a:p>
          <a:endParaRPr lang="ru-RU"/>
        </a:p>
      </dgm:t>
    </dgm:pt>
    <dgm:pt modelId="{FCF55760-D1FC-4CE6-8913-E0D8A140EFA0}" type="pres">
      <dgm:prSet presAssocID="{7543E35C-7347-4C49-9DC0-8EBDB942F13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D13ACA-9C93-4653-818E-0CEAFA838EDA}" type="pres">
      <dgm:prSet presAssocID="{513C0D81-55B8-47D7-B2F2-53B1D593F53D}" presName="sibTrans" presStyleCnt="0"/>
      <dgm:spPr/>
      <dgm:t>
        <a:bodyPr/>
        <a:lstStyle/>
        <a:p>
          <a:endParaRPr lang="ru-RU"/>
        </a:p>
      </dgm:t>
    </dgm:pt>
    <dgm:pt modelId="{2921F8DA-0865-4D04-96A3-4492C37C7157}" type="pres">
      <dgm:prSet presAssocID="{AF10B900-1D09-492E-A5F9-0D0E5312BC9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B7FA03-3A93-4B61-9B9B-4A1051BEDD7D}" type="pres">
      <dgm:prSet presAssocID="{D5E10E82-B3B0-420C-A485-256D7C865720}" presName="sibTrans" presStyleCnt="0"/>
      <dgm:spPr/>
      <dgm:t>
        <a:bodyPr/>
        <a:lstStyle/>
        <a:p>
          <a:endParaRPr lang="ru-RU"/>
        </a:p>
      </dgm:t>
    </dgm:pt>
    <dgm:pt modelId="{46EC60CC-37C7-4A40-BD83-C0A4D39BC37D}" type="pres">
      <dgm:prSet presAssocID="{20B70270-A1E4-484B-B55A-3D427E8ABF3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F4357C-B14F-4AF4-B2EA-E43EC0C99716}" type="pres">
      <dgm:prSet presAssocID="{DE39C6FA-0076-4EDA-8636-EF3FB20E3CA3}" presName="sibTrans" presStyleCnt="0"/>
      <dgm:spPr/>
      <dgm:t>
        <a:bodyPr/>
        <a:lstStyle/>
        <a:p>
          <a:endParaRPr lang="ru-RU"/>
        </a:p>
      </dgm:t>
    </dgm:pt>
    <dgm:pt modelId="{BED823F2-A929-4344-B78A-19D1D2945873}" type="pres">
      <dgm:prSet presAssocID="{DAB8571B-831A-4F15-8A31-94D4A23329A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A6F9AB-AF46-4A22-9FC6-7EE79516568B}" type="presOf" srcId="{7543E35C-7347-4C49-9DC0-8EBDB942F13E}" destId="{FCF55760-D1FC-4CE6-8913-E0D8A140EFA0}" srcOrd="0" destOrd="0" presId="urn:microsoft.com/office/officeart/2005/8/layout/default"/>
    <dgm:cxn modelId="{81F7624E-5C6D-4C1D-B549-7E1711600850}" srcId="{EA95D468-2497-4B02-95A8-15F9D66E9F3C}" destId="{DAB8571B-831A-4F15-8A31-94D4A23329A5}" srcOrd="4" destOrd="0" parTransId="{F69A0078-B3F6-46D7-8D7C-1541C1DFB59F}" sibTransId="{8C04B473-40E1-4D5B-9A93-1DA99EB85E90}"/>
    <dgm:cxn modelId="{D8CAD168-7B99-46B3-8161-1B3B1082AA8B}" srcId="{EA95D468-2497-4B02-95A8-15F9D66E9F3C}" destId="{7543E35C-7347-4C49-9DC0-8EBDB942F13E}" srcOrd="1" destOrd="0" parTransId="{BD3DC480-D506-4145-8C37-14C15160E379}" sibTransId="{513C0D81-55B8-47D7-B2F2-53B1D593F53D}"/>
    <dgm:cxn modelId="{18B125DB-3D25-4A07-BFB1-EEB289CD0F2B}" type="presOf" srcId="{5365FF0B-CE8A-48AD-9AB3-711DB383C02D}" destId="{891AAF5D-E7D6-4794-8083-1D0F3D1E1F91}" srcOrd="0" destOrd="0" presId="urn:microsoft.com/office/officeart/2005/8/layout/default"/>
    <dgm:cxn modelId="{F05438AC-F34D-46D3-8FC9-F6CF92BB2C2D}" type="presOf" srcId="{AF10B900-1D09-492E-A5F9-0D0E5312BC91}" destId="{2921F8DA-0865-4D04-96A3-4492C37C7157}" srcOrd="0" destOrd="0" presId="urn:microsoft.com/office/officeart/2005/8/layout/default"/>
    <dgm:cxn modelId="{FC8E19BF-56A7-46B3-ADB5-06929860F53E}" srcId="{EA95D468-2497-4B02-95A8-15F9D66E9F3C}" destId="{20B70270-A1E4-484B-B55A-3D427E8ABF31}" srcOrd="3" destOrd="0" parTransId="{FE57F969-3C4A-4F09-A661-C2CF463C8883}" sibTransId="{DE39C6FA-0076-4EDA-8636-EF3FB20E3CA3}"/>
    <dgm:cxn modelId="{AFE8F4D8-D30B-4EB5-AABB-DE5DBA5AD8C4}" type="presOf" srcId="{20B70270-A1E4-484B-B55A-3D427E8ABF31}" destId="{46EC60CC-37C7-4A40-BD83-C0A4D39BC37D}" srcOrd="0" destOrd="0" presId="urn:microsoft.com/office/officeart/2005/8/layout/default"/>
    <dgm:cxn modelId="{088427A0-00D1-46FC-B7F9-95906EF61FEB}" type="presOf" srcId="{DAB8571B-831A-4F15-8A31-94D4A23329A5}" destId="{BED823F2-A929-4344-B78A-19D1D2945873}" srcOrd="0" destOrd="0" presId="urn:microsoft.com/office/officeart/2005/8/layout/default"/>
    <dgm:cxn modelId="{A381A97E-B2E0-449C-8E24-772C6C4716F7}" srcId="{EA95D468-2497-4B02-95A8-15F9D66E9F3C}" destId="{AF10B900-1D09-492E-A5F9-0D0E5312BC91}" srcOrd="2" destOrd="0" parTransId="{85397E18-D003-4B2B-88A9-22E6C9D63F37}" sibTransId="{D5E10E82-B3B0-420C-A485-256D7C865720}"/>
    <dgm:cxn modelId="{FCE41D23-8BD6-4194-B914-D90195D86039}" srcId="{EA95D468-2497-4B02-95A8-15F9D66E9F3C}" destId="{5365FF0B-CE8A-48AD-9AB3-711DB383C02D}" srcOrd="0" destOrd="0" parTransId="{BF5257AC-64DD-4CC8-A8B1-B4E5D02D1ADE}" sibTransId="{CE283649-E307-4667-B49D-66BFF2CA3153}"/>
    <dgm:cxn modelId="{9E0A4B7B-3BA0-4609-AFEA-4C28B44D3367}" type="presOf" srcId="{EA95D468-2497-4B02-95A8-15F9D66E9F3C}" destId="{83FBCE3C-3742-443B-9D9C-156B4F152038}" srcOrd="0" destOrd="0" presId="urn:microsoft.com/office/officeart/2005/8/layout/default"/>
    <dgm:cxn modelId="{D3C410A4-6AAB-4AEE-94D8-28243FC392AD}" type="presParOf" srcId="{83FBCE3C-3742-443B-9D9C-156B4F152038}" destId="{891AAF5D-E7D6-4794-8083-1D0F3D1E1F91}" srcOrd="0" destOrd="0" presId="urn:microsoft.com/office/officeart/2005/8/layout/default"/>
    <dgm:cxn modelId="{4526C327-3B83-409A-B579-D81B49F8F852}" type="presParOf" srcId="{83FBCE3C-3742-443B-9D9C-156B4F152038}" destId="{D9ACD38F-1F99-4B44-A41F-873CECA95202}" srcOrd="1" destOrd="0" presId="urn:microsoft.com/office/officeart/2005/8/layout/default"/>
    <dgm:cxn modelId="{FC59B940-A219-4372-8C28-522CEA502851}" type="presParOf" srcId="{83FBCE3C-3742-443B-9D9C-156B4F152038}" destId="{FCF55760-D1FC-4CE6-8913-E0D8A140EFA0}" srcOrd="2" destOrd="0" presId="urn:microsoft.com/office/officeart/2005/8/layout/default"/>
    <dgm:cxn modelId="{733698C8-D527-4F2A-863B-204F67485E8B}" type="presParOf" srcId="{83FBCE3C-3742-443B-9D9C-156B4F152038}" destId="{F3D13ACA-9C93-4653-818E-0CEAFA838EDA}" srcOrd="3" destOrd="0" presId="urn:microsoft.com/office/officeart/2005/8/layout/default"/>
    <dgm:cxn modelId="{E7753FA2-23F4-40F8-AE08-79331416EBFA}" type="presParOf" srcId="{83FBCE3C-3742-443B-9D9C-156B4F152038}" destId="{2921F8DA-0865-4D04-96A3-4492C37C7157}" srcOrd="4" destOrd="0" presId="urn:microsoft.com/office/officeart/2005/8/layout/default"/>
    <dgm:cxn modelId="{2A151DAF-A318-4C1C-B394-D2F04E3342C5}" type="presParOf" srcId="{83FBCE3C-3742-443B-9D9C-156B4F152038}" destId="{F0B7FA03-3A93-4B61-9B9B-4A1051BEDD7D}" srcOrd="5" destOrd="0" presId="urn:microsoft.com/office/officeart/2005/8/layout/default"/>
    <dgm:cxn modelId="{9FF0B5EA-53E3-4486-A971-AA245EAB6679}" type="presParOf" srcId="{83FBCE3C-3742-443B-9D9C-156B4F152038}" destId="{46EC60CC-37C7-4A40-BD83-C0A4D39BC37D}" srcOrd="6" destOrd="0" presId="urn:microsoft.com/office/officeart/2005/8/layout/default"/>
    <dgm:cxn modelId="{C4F5E1D9-C940-484F-A5DC-6144621AD170}" type="presParOf" srcId="{83FBCE3C-3742-443B-9D9C-156B4F152038}" destId="{F0F4357C-B14F-4AF4-B2EA-E43EC0C99716}" srcOrd="7" destOrd="0" presId="urn:microsoft.com/office/officeart/2005/8/layout/default"/>
    <dgm:cxn modelId="{23099D68-91BF-49B6-A31E-AA982AA89117}" type="presParOf" srcId="{83FBCE3C-3742-443B-9D9C-156B4F152038}" destId="{BED823F2-A929-4344-B78A-19D1D2945873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427622F-77D6-47F2-A4FB-C01AF72C7964}" type="doc">
      <dgm:prSet loTypeId="urn:microsoft.com/office/officeart/2009/3/layout/CircleRelationship" loCatId="relationship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39E5EBE-C47C-47FB-B084-B2767C840659}">
      <dgm:prSet phldrT="[Текст]"/>
      <dgm:spPr/>
      <dgm:t>
        <a:bodyPr/>
        <a:lstStyle/>
        <a:p>
          <a:r>
            <a:rPr lang="ru-RU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Государственные (муниципальные) бюджетные и автономные учреждения</a:t>
          </a:r>
          <a:endParaRPr lang="ru-RU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95C3C29C-E3F0-43D5-8278-DBB4173B9AF4}" type="parTrans" cxnId="{845846ED-2884-48A1-8BFB-429034872A45}">
      <dgm:prSet/>
      <dgm:spPr/>
      <dgm:t>
        <a:bodyPr/>
        <a:lstStyle/>
        <a:p>
          <a:endParaRPr lang="ru-RU"/>
        </a:p>
      </dgm:t>
    </dgm:pt>
    <dgm:pt modelId="{332FF812-30BE-46C5-94E3-2EC21C8A61EF}" type="sibTrans" cxnId="{845846ED-2884-48A1-8BFB-429034872A45}">
      <dgm:prSet/>
      <dgm:spPr/>
      <dgm:t>
        <a:bodyPr/>
        <a:lstStyle/>
        <a:p>
          <a:endParaRPr lang="ru-RU"/>
        </a:p>
      </dgm:t>
    </dgm:pt>
    <dgm:pt modelId="{D0060D20-B00E-48DD-BA83-BF833971A903}">
      <dgm:prSet phldrT="[Текст]"/>
      <dgm:spPr/>
      <dgm:t>
        <a:bodyPr/>
        <a:lstStyle/>
        <a:p>
          <a:r>
            <a:rPr lang="ru-RU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ХО</a:t>
          </a:r>
          <a:endParaRPr lang="ru-RU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E7EE2564-E609-4FB4-A4FB-7D9A8D3E6428}" type="parTrans" cxnId="{0921529E-7031-47DE-B6CB-16999987E4B1}">
      <dgm:prSet/>
      <dgm:spPr/>
      <dgm:t>
        <a:bodyPr/>
        <a:lstStyle/>
        <a:p>
          <a:endParaRPr lang="ru-RU"/>
        </a:p>
      </dgm:t>
    </dgm:pt>
    <dgm:pt modelId="{79A7EAE5-5981-4891-AAC2-EAF72D18AAC8}" type="sibTrans" cxnId="{0921529E-7031-47DE-B6CB-16999987E4B1}">
      <dgm:prSet/>
      <dgm:spPr/>
      <dgm:t>
        <a:bodyPr/>
        <a:lstStyle/>
        <a:p>
          <a:endParaRPr lang="ru-RU"/>
        </a:p>
      </dgm:t>
    </dgm:pt>
    <dgm:pt modelId="{E3C161B7-F628-4A2D-9F1A-1CFC46D653C8}">
      <dgm:prSet phldrT="[Текст]"/>
      <dgm:spPr/>
      <dgm:t>
        <a:bodyPr/>
        <a:lstStyle/>
        <a:p>
          <a:r>
            <a:rPr lang="ru-RU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НКО</a:t>
          </a:r>
          <a:endParaRPr lang="ru-RU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20861614-CFE7-4A79-82CB-A2944346A802}" type="parTrans" cxnId="{4DF17144-7124-4E12-8AD5-509C5532AC04}">
      <dgm:prSet/>
      <dgm:spPr/>
      <dgm:t>
        <a:bodyPr/>
        <a:lstStyle/>
        <a:p>
          <a:endParaRPr lang="ru-RU"/>
        </a:p>
      </dgm:t>
    </dgm:pt>
    <dgm:pt modelId="{7494EBF2-1769-4C61-AE97-969E4E2EB57D}" type="sibTrans" cxnId="{4DF17144-7124-4E12-8AD5-509C5532AC04}">
      <dgm:prSet/>
      <dgm:spPr/>
      <dgm:t>
        <a:bodyPr/>
        <a:lstStyle/>
        <a:p>
          <a:endParaRPr lang="ru-RU"/>
        </a:p>
      </dgm:t>
    </dgm:pt>
    <dgm:pt modelId="{0FD6ECDF-7D86-4DAE-80F3-107AC4F72E23}">
      <dgm:prSet/>
      <dgm:spPr/>
      <dgm:t>
        <a:bodyPr/>
        <a:lstStyle/>
        <a:p>
          <a:r>
            <a:rPr lang="ru-RU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ИП</a:t>
          </a:r>
          <a:endParaRPr lang="ru-RU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197E72B1-C069-403B-A8E5-1130C5CE8B42}" type="parTrans" cxnId="{DBC5B313-20C0-4A66-8E43-72C4CFA423FC}">
      <dgm:prSet/>
      <dgm:spPr/>
      <dgm:t>
        <a:bodyPr/>
        <a:lstStyle/>
        <a:p>
          <a:endParaRPr lang="ru-RU"/>
        </a:p>
      </dgm:t>
    </dgm:pt>
    <dgm:pt modelId="{F3B5749D-A408-406A-A482-0CD284A19D34}" type="sibTrans" cxnId="{DBC5B313-20C0-4A66-8E43-72C4CFA423FC}">
      <dgm:prSet/>
      <dgm:spPr/>
      <dgm:t>
        <a:bodyPr/>
        <a:lstStyle/>
        <a:p>
          <a:endParaRPr lang="ru-RU"/>
        </a:p>
      </dgm:t>
    </dgm:pt>
    <dgm:pt modelId="{9B53040C-92EB-4729-B860-3C6153AB53CE}" type="pres">
      <dgm:prSet presAssocID="{0427622F-77D6-47F2-A4FB-C01AF72C7964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2D59B79D-0829-43A1-85D8-1E1F186BFACC}" type="pres">
      <dgm:prSet presAssocID="{039E5EBE-C47C-47FB-B084-B2767C840659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15D3B522-A65F-422C-9681-08FAEEDDC0E9}" type="pres">
      <dgm:prSet presAssocID="{039E5EBE-C47C-47FB-B084-B2767C840659}" presName="Accent1" presStyleLbl="node1" presStyleIdx="0" presStyleCnt="15" custScaleX="204772" custScaleY="191065"/>
      <dgm:spPr/>
    </dgm:pt>
    <dgm:pt modelId="{272D7ECC-43B8-401E-A0B6-FF045774D5BC}" type="pres">
      <dgm:prSet presAssocID="{039E5EBE-C47C-47FB-B084-B2767C840659}" presName="Accent2" presStyleLbl="node1" presStyleIdx="1" presStyleCnt="15"/>
      <dgm:spPr/>
    </dgm:pt>
    <dgm:pt modelId="{CC4D2A3A-1C49-4D5A-B4D0-79FE415855C5}" type="pres">
      <dgm:prSet presAssocID="{039E5EBE-C47C-47FB-B084-B2767C840659}" presName="Accent3" presStyleLbl="node1" presStyleIdx="2" presStyleCnt="15"/>
      <dgm:spPr/>
    </dgm:pt>
    <dgm:pt modelId="{665074F0-BE35-426C-A1C1-19CD5605133E}" type="pres">
      <dgm:prSet presAssocID="{039E5EBE-C47C-47FB-B084-B2767C840659}" presName="Accent4" presStyleLbl="node1" presStyleIdx="3" presStyleCnt="15"/>
      <dgm:spPr/>
    </dgm:pt>
    <dgm:pt modelId="{0F0583F2-B28C-4ECA-9556-42C50BD494A3}" type="pres">
      <dgm:prSet presAssocID="{039E5EBE-C47C-47FB-B084-B2767C840659}" presName="Accent5" presStyleLbl="node1" presStyleIdx="4" presStyleCnt="15"/>
      <dgm:spPr/>
    </dgm:pt>
    <dgm:pt modelId="{6E0C844E-D9F7-484A-A6FC-E1AB4D3CA60C}" type="pres">
      <dgm:prSet presAssocID="{039E5EBE-C47C-47FB-B084-B2767C840659}" presName="Accent6" presStyleLbl="node1" presStyleIdx="5" presStyleCnt="15"/>
      <dgm:spPr/>
    </dgm:pt>
    <dgm:pt modelId="{9D181CFE-3686-42C4-B46A-5BF81DF44327}" type="pres">
      <dgm:prSet presAssocID="{0FD6ECDF-7D86-4DAE-80F3-107AC4F72E23}" presName="Child1" presStyleLbl="node1" presStyleIdx="6" presStyleCnt="15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B45A329A-E117-4C12-993D-69B1DBD0723F}" type="pres">
      <dgm:prSet presAssocID="{0FD6ECDF-7D86-4DAE-80F3-107AC4F72E23}" presName="Accent7" presStyleCnt="0"/>
      <dgm:spPr/>
    </dgm:pt>
    <dgm:pt modelId="{0A2E9C58-E739-4AB1-9763-2493A151CD31}" type="pres">
      <dgm:prSet presAssocID="{0FD6ECDF-7D86-4DAE-80F3-107AC4F72E23}" presName="AccentHold1" presStyleLbl="node1" presStyleIdx="7" presStyleCnt="15"/>
      <dgm:spPr/>
    </dgm:pt>
    <dgm:pt modelId="{2D5438F3-3E62-4FDF-8CA0-F8088F19EB48}" type="pres">
      <dgm:prSet presAssocID="{0FD6ECDF-7D86-4DAE-80F3-107AC4F72E23}" presName="Accent8" presStyleCnt="0"/>
      <dgm:spPr/>
    </dgm:pt>
    <dgm:pt modelId="{9440E801-3BC3-4FDF-A7CD-5775C630ED2D}" type="pres">
      <dgm:prSet presAssocID="{0FD6ECDF-7D86-4DAE-80F3-107AC4F72E23}" presName="AccentHold2" presStyleLbl="node1" presStyleIdx="8" presStyleCnt="15"/>
      <dgm:spPr/>
    </dgm:pt>
    <dgm:pt modelId="{FCA83496-F019-48B5-B334-2B8F662EC7BA}" type="pres">
      <dgm:prSet presAssocID="{D0060D20-B00E-48DD-BA83-BF833971A903}" presName="Child2" presStyleLbl="node1" presStyleIdx="9" presStyleCnt="15" custLinFactNeighborX="-79261" custLinFactNeighborY="-35235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618AA992-CB74-4CE7-9A6A-045B62A067A8}" type="pres">
      <dgm:prSet presAssocID="{D0060D20-B00E-48DD-BA83-BF833971A903}" presName="Accent9" presStyleCnt="0"/>
      <dgm:spPr/>
    </dgm:pt>
    <dgm:pt modelId="{63142DD8-CA09-492B-AC65-EE77C2BB2B6E}" type="pres">
      <dgm:prSet presAssocID="{D0060D20-B00E-48DD-BA83-BF833971A903}" presName="AccentHold1" presStyleLbl="node1" presStyleIdx="10" presStyleCnt="15" custLinFactY="17267" custLinFactNeighborX="-11502" custLinFactNeighborY="100000"/>
      <dgm:spPr/>
    </dgm:pt>
    <dgm:pt modelId="{4D20B324-C07C-45DC-980D-C3D4DB2CAFF3}" type="pres">
      <dgm:prSet presAssocID="{D0060D20-B00E-48DD-BA83-BF833971A903}" presName="Accent10" presStyleCnt="0"/>
      <dgm:spPr/>
    </dgm:pt>
    <dgm:pt modelId="{1955379A-A5C2-4E91-AF05-2A4D74018C8C}" type="pres">
      <dgm:prSet presAssocID="{D0060D20-B00E-48DD-BA83-BF833971A903}" presName="AccentHold2" presStyleLbl="node1" presStyleIdx="11" presStyleCnt="15"/>
      <dgm:spPr/>
    </dgm:pt>
    <dgm:pt modelId="{9DCA5180-B4A1-4E29-993C-D4A470407CB2}" type="pres">
      <dgm:prSet presAssocID="{D0060D20-B00E-48DD-BA83-BF833971A903}" presName="Accent11" presStyleCnt="0"/>
      <dgm:spPr/>
    </dgm:pt>
    <dgm:pt modelId="{C0E9F58C-8998-438B-A79C-39FABB9893CD}" type="pres">
      <dgm:prSet presAssocID="{D0060D20-B00E-48DD-BA83-BF833971A903}" presName="AccentHold3" presStyleLbl="node1" presStyleIdx="12" presStyleCnt="15"/>
      <dgm:spPr/>
    </dgm:pt>
    <dgm:pt modelId="{23665DFC-2E56-4432-BC72-FFC9690D7E74}" type="pres">
      <dgm:prSet presAssocID="{E3C161B7-F628-4A2D-9F1A-1CFC46D653C8}" presName="Child3" presStyleLbl="node1" presStyleIdx="13" presStyleCnt="15" custLinFactX="-23295" custLinFactNeighborX="-100000" custLinFactNeighborY="-943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EC332F4C-2189-4589-89DC-3FD3D11E6AB4}" type="pres">
      <dgm:prSet presAssocID="{E3C161B7-F628-4A2D-9F1A-1CFC46D653C8}" presName="Accent12" presStyleCnt="0"/>
      <dgm:spPr/>
    </dgm:pt>
    <dgm:pt modelId="{060F06D1-FFB3-4008-AB3C-0A722757CBD6}" type="pres">
      <dgm:prSet presAssocID="{E3C161B7-F628-4A2D-9F1A-1CFC46D653C8}" presName="AccentHold1" presStyleLbl="node1" presStyleIdx="14" presStyleCnt="15"/>
      <dgm:spPr/>
    </dgm:pt>
  </dgm:ptLst>
  <dgm:cxnLst>
    <dgm:cxn modelId="{0921529E-7031-47DE-B6CB-16999987E4B1}" srcId="{039E5EBE-C47C-47FB-B084-B2767C840659}" destId="{D0060D20-B00E-48DD-BA83-BF833971A903}" srcOrd="1" destOrd="0" parTransId="{E7EE2564-E609-4FB4-A4FB-7D9A8D3E6428}" sibTransId="{79A7EAE5-5981-4891-AAC2-EAF72D18AAC8}"/>
    <dgm:cxn modelId="{1CE552AD-4DE6-481E-8381-502386D185DD}" type="presOf" srcId="{D0060D20-B00E-48DD-BA83-BF833971A903}" destId="{FCA83496-F019-48B5-B334-2B8F662EC7BA}" srcOrd="0" destOrd="0" presId="urn:microsoft.com/office/officeart/2009/3/layout/CircleRelationship"/>
    <dgm:cxn modelId="{4DF17144-7124-4E12-8AD5-509C5532AC04}" srcId="{039E5EBE-C47C-47FB-B084-B2767C840659}" destId="{E3C161B7-F628-4A2D-9F1A-1CFC46D653C8}" srcOrd="2" destOrd="0" parTransId="{20861614-CFE7-4A79-82CB-A2944346A802}" sibTransId="{7494EBF2-1769-4C61-AE97-969E4E2EB57D}"/>
    <dgm:cxn modelId="{3FBF78D6-1C87-48DE-8432-23CB015D3BD7}" type="presOf" srcId="{039E5EBE-C47C-47FB-B084-B2767C840659}" destId="{2D59B79D-0829-43A1-85D8-1E1F186BFACC}" srcOrd="0" destOrd="0" presId="urn:microsoft.com/office/officeart/2009/3/layout/CircleRelationship"/>
    <dgm:cxn modelId="{EB371B3C-2A72-49FA-8645-18AF0BEA2E2F}" type="presOf" srcId="{0427622F-77D6-47F2-A4FB-C01AF72C7964}" destId="{9B53040C-92EB-4729-B860-3C6153AB53CE}" srcOrd="0" destOrd="0" presId="urn:microsoft.com/office/officeart/2009/3/layout/CircleRelationship"/>
    <dgm:cxn modelId="{37522C37-C991-4E4F-BEEF-2ED5A0C39B6C}" type="presOf" srcId="{E3C161B7-F628-4A2D-9F1A-1CFC46D653C8}" destId="{23665DFC-2E56-4432-BC72-FFC9690D7E74}" srcOrd="0" destOrd="0" presId="urn:microsoft.com/office/officeart/2009/3/layout/CircleRelationship"/>
    <dgm:cxn modelId="{DBC5B313-20C0-4A66-8E43-72C4CFA423FC}" srcId="{039E5EBE-C47C-47FB-B084-B2767C840659}" destId="{0FD6ECDF-7D86-4DAE-80F3-107AC4F72E23}" srcOrd="0" destOrd="0" parTransId="{197E72B1-C069-403B-A8E5-1130C5CE8B42}" sibTransId="{F3B5749D-A408-406A-A482-0CD284A19D34}"/>
    <dgm:cxn modelId="{0D44666F-2E81-49B1-A34D-E5862FD297FB}" type="presOf" srcId="{0FD6ECDF-7D86-4DAE-80F3-107AC4F72E23}" destId="{9D181CFE-3686-42C4-B46A-5BF81DF44327}" srcOrd="0" destOrd="0" presId="urn:microsoft.com/office/officeart/2009/3/layout/CircleRelationship"/>
    <dgm:cxn modelId="{845846ED-2884-48A1-8BFB-429034872A45}" srcId="{0427622F-77D6-47F2-A4FB-C01AF72C7964}" destId="{039E5EBE-C47C-47FB-B084-B2767C840659}" srcOrd="0" destOrd="0" parTransId="{95C3C29C-E3F0-43D5-8278-DBB4173B9AF4}" sibTransId="{332FF812-30BE-46C5-94E3-2EC21C8A61EF}"/>
    <dgm:cxn modelId="{6423A44B-3768-488D-A9E3-2C8F0FFCD3AB}" type="presParOf" srcId="{9B53040C-92EB-4729-B860-3C6153AB53CE}" destId="{2D59B79D-0829-43A1-85D8-1E1F186BFACC}" srcOrd="0" destOrd="0" presId="urn:microsoft.com/office/officeart/2009/3/layout/CircleRelationship"/>
    <dgm:cxn modelId="{79AC029C-4226-4E78-9BD9-69688484B08B}" type="presParOf" srcId="{9B53040C-92EB-4729-B860-3C6153AB53CE}" destId="{15D3B522-A65F-422C-9681-08FAEEDDC0E9}" srcOrd="1" destOrd="0" presId="urn:microsoft.com/office/officeart/2009/3/layout/CircleRelationship"/>
    <dgm:cxn modelId="{6C095804-A8D6-4857-BC92-1009C1C93EAB}" type="presParOf" srcId="{9B53040C-92EB-4729-B860-3C6153AB53CE}" destId="{272D7ECC-43B8-401E-A0B6-FF045774D5BC}" srcOrd="2" destOrd="0" presId="urn:microsoft.com/office/officeart/2009/3/layout/CircleRelationship"/>
    <dgm:cxn modelId="{EFEE29F8-DC5B-4F67-8707-060A6B47DD56}" type="presParOf" srcId="{9B53040C-92EB-4729-B860-3C6153AB53CE}" destId="{CC4D2A3A-1C49-4D5A-B4D0-79FE415855C5}" srcOrd="3" destOrd="0" presId="urn:microsoft.com/office/officeart/2009/3/layout/CircleRelationship"/>
    <dgm:cxn modelId="{BE1AE508-DF9B-47A6-895B-02133804F51E}" type="presParOf" srcId="{9B53040C-92EB-4729-B860-3C6153AB53CE}" destId="{665074F0-BE35-426C-A1C1-19CD5605133E}" srcOrd="4" destOrd="0" presId="urn:microsoft.com/office/officeart/2009/3/layout/CircleRelationship"/>
    <dgm:cxn modelId="{9F95910C-F746-49C8-B89B-D9672A2C82D7}" type="presParOf" srcId="{9B53040C-92EB-4729-B860-3C6153AB53CE}" destId="{0F0583F2-B28C-4ECA-9556-42C50BD494A3}" srcOrd="5" destOrd="0" presId="urn:microsoft.com/office/officeart/2009/3/layout/CircleRelationship"/>
    <dgm:cxn modelId="{D3A05736-D9CB-44E3-AE4E-35CE92797315}" type="presParOf" srcId="{9B53040C-92EB-4729-B860-3C6153AB53CE}" destId="{6E0C844E-D9F7-484A-A6FC-E1AB4D3CA60C}" srcOrd="6" destOrd="0" presId="urn:microsoft.com/office/officeart/2009/3/layout/CircleRelationship"/>
    <dgm:cxn modelId="{553BBEC8-4DF1-4FE3-8246-2EF854BBFB6C}" type="presParOf" srcId="{9B53040C-92EB-4729-B860-3C6153AB53CE}" destId="{9D181CFE-3686-42C4-B46A-5BF81DF44327}" srcOrd="7" destOrd="0" presId="urn:microsoft.com/office/officeart/2009/3/layout/CircleRelationship"/>
    <dgm:cxn modelId="{1F2F68B9-86E5-4B63-845F-B1B9874AD5D4}" type="presParOf" srcId="{9B53040C-92EB-4729-B860-3C6153AB53CE}" destId="{B45A329A-E117-4C12-993D-69B1DBD0723F}" srcOrd="8" destOrd="0" presId="urn:microsoft.com/office/officeart/2009/3/layout/CircleRelationship"/>
    <dgm:cxn modelId="{4A5F40A4-10C0-40C0-840E-44F36721A909}" type="presParOf" srcId="{B45A329A-E117-4C12-993D-69B1DBD0723F}" destId="{0A2E9C58-E739-4AB1-9763-2493A151CD31}" srcOrd="0" destOrd="0" presId="urn:microsoft.com/office/officeart/2009/3/layout/CircleRelationship"/>
    <dgm:cxn modelId="{45E446E0-B5B1-455A-BFC5-B6248B4DF847}" type="presParOf" srcId="{9B53040C-92EB-4729-B860-3C6153AB53CE}" destId="{2D5438F3-3E62-4FDF-8CA0-F8088F19EB48}" srcOrd="9" destOrd="0" presId="urn:microsoft.com/office/officeart/2009/3/layout/CircleRelationship"/>
    <dgm:cxn modelId="{8FA095B1-3322-4935-80CC-6D82F6176187}" type="presParOf" srcId="{2D5438F3-3E62-4FDF-8CA0-F8088F19EB48}" destId="{9440E801-3BC3-4FDF-A7CD-5775C630ED2D}" srcOrd="0" destOrd="0" presId="urn:microsoft.com/office/officeart/2009/3/layout/CircleRelationship"/>
    <dgm:cxn modelId="{C0234172-AA91-4566-857C-9C37732302B5}" type="presParOf" srcId="{9B53040C-92EB-4729-B860-3C6153AB53CE}" destId="{FCA83496-F019-48B5-B334-2B8F662EC7BA}" srcOrd="10" destOrd="0" presId="urn:microsoft.com/office/officeart/2009/3/layout/CircleRelationship"/>
    <dgm:cxn modelId="{554EDCC6-6B17-47B7-9C14-13CFF1758A3A}" type="presParOf" srcId="{9B53040C-92EB-4729-B860-3C6153AB53CE}" destId="{618AA992-CB74-4CE7-9A6A-045B62A067A8}" srcOrd="11" destOrd="0" presId="urn:microsoft.com/office/officeart/2009/3/layout/CircleRelationship"/>
    <dgm:cxn modelId="{DC97D0DC-9073-431B-88C8-1A924341CDD8}" type="presParOf" srcId="{618AA992-CB74-4CE7-9A6A-045B62A067A8}" destId="{63142DD8-CA09-492B-AC65-EE77C2BB2B6E}" srcOrd="0" destOrd="0" presId="urn:microsoft.com/office/officeart/2009/3/layout/CircleRelationship"/>
    <dgm:cxn modelId="{94458FB1-A786-4249-B7EA-720BD65FEAF6}" type="presParOf" srcId="{9B53040C-92EB-4729-B860-3C6153AB53CE}" destId="{4D20B324-C07C-45DC-980D-C3D4DB2CAFF3}" srcOrd="12" destOrd="0" presId="urn:microsoft.com/office/officeart/2009/3/layout/CircleRelationship"/>
    <dgm:cxn modelId="{86E994D5-0DF3-41A7-B487-5AEB7F4CB3ED}" type="presParOf" srcId="{4D20B324-C07C-45DC-980D-C3D4DB2CAFF3}" destId="{1955379A-A5C2-4E91-AF05-2A4D74018C8C}" srcOrd="0" destOrd="0" presId="urn:microsoft.com/office/officeart/2009/3/layout/CircleRelationship"/>
    <dgm:cxn modelId="{4DC40F45-F6EE-4301-B034-91F9A9B7AC3C}" type="presParOf" srcId="{9B53040C-92EB-4729-B860-3C6153AB53CE}" destId="{9DCA5180-B4A1-4E29-993C-D4A470407CB2}" srcOrd="13" destOrd="0" presId="urn:microsoft.com/office/officeart/2009/3/layout/CircleRelationship"/>
    <dgm:cxn modelId="{79C080F0-14AC-4C6A-BF24-A7F039EA99F8}" type="presParOf" srcId="{9DCA5180-B4A1-4E29-993C-D4A470407CB2}" destId="{C0E9F58C-8998-438B-A79C-39FABB9893CD}" srcOrd="0" destOrd="0" presId="urn:microsoft.com/office/officeart/2009/3/layout/CircleRelationship"/>
    <dgm:cxn modelId="{7DA2106C-64B4-43CD-9355-4A329CC78F6F}" type="presParOf" srcId="{9B53040C-92EB-4729-B860-3C6153AB53CE}" destId="{23665DFC-2E56-4432-BC72-FFC9690D7E74}" srcOrd="14" destOrd="0" presId="urn:microsoft.com/office/officeart/2009/3/layout/CircleRelationship"/>
    <dgm:cxn modelId="{093432FB-E452-455E-9718-E4217EE57192}" type="presParOf" srcId="{9B53040C-92EB-4729-B860-3C6153AB53CE}" destId="{EC332F4C-2189-4589-89DC-3FD3D11E6AB4}" srcOrd="15" destOrd="0" presId="urn:microsoft.com/office/officeart/2009/3/layout/CircleRelationship"/>
    <dgm:cxn modelId="{617071B2-389B-4D26-9395-71E7D7471F66}" type="presParOf" srcId="{EC332F4C-2189-4589-89DC-3FD3D11E6AB4}" destId="{060F06D1-FFB3-4008-AB3C-0A722757CBD6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90B9AC6-E17B-445D-8407-8E9CDA66D98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CD712F-5ED6-48C4-B874-10BCAE14131D}">
      <dgm:prSet phldrT="[Текст]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Нормативное правовое обеспечение</a:t>
          </a:r>
          <a:endParaRPr lang="ru-RU" dirty="0">
            <a:solidFill>
              <a:schemeClr val="tx1"/>
            </a:solidFill>
          </a:endParaRPr>
        </a:p>
      </dgm:t>
    </dgm:pt>
    <dgm:pt modelId="{AA7B228B-123E-45DE-A477-8217AE6222B9}" type="parTrans" cxnId="{A7BEA19A-F1F4-4E11-A4CA-328CA453109A}">
      <dgm:prSet/>
      <dgm:spPr/>
      <dgm:t>
        <a:bodyPr/>
        <a:lstStyle/>
        <a:p>
          <a:endParaRPr lang="ru-RU"/>
        </a:p>
      </dgm:t>
    </dgm:pt>
    <dgm:pt modelId="{E68CC606-E828-44A0-87C4-2DF4323002A8}" type="sibTrans" cxnId="{A7BEA19A-F1F4-4E11-A4CA-328CA453109A}">
      <dgm:prSet/>
      <dgm:spPr/>
      <dgm:t>
        <a:bodyPr/>
        <a:lstStyle/>
        <a:p>
          <a:endParaRPr lang="ru-RU"/>
        </a:p>
      </dgm:t>
    </dgm:pt>
    <dgm:pt modelId="{6C153388-E25E-40F4-B5D2-2E04A896955D}">
      <dgm:prSet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Коммуникационная поддержка</a:t>
          </a:r>
          <a:endParaRPr lang="ru-RU" dirty="0"/>
        </a:p>
      </dgm:t>
    </dgm:pt>
    <dgm:pt modelId="{0180EBD0-A698-4D7B-818B-FD3AB2BDB384}" type="parTrans" cxnId="{2204BE3D-1A23-4E1E-938D-989AE25252C4}">
      <dgm:prSet/>
      <dgm:spPr/>
      <dgm:t>
        <a:bodyPr/>
        <a:lstStyle/>
        <a:p>
          <a:endParaRPr lang="ru-RU"/>
        </a:p>
      </dgm:t>
    </dgm:pt>
    <dgm:pt modelId="{E818BCF0-057E-4C3B-894F-98B4F23D1EE8}" type="sibTrans" cxnId="{2204BE3D-1A23-4E1E-938D-989AE25252C4}">
      <dgm:prSet/>
      <dgm:spPr/>
      <dgm:t>
        <a:bodyPr/>
        <a:lstStyle/>
        <a:p>
          <a:endParaRPr lang="ru-RU"/>
        </a:p>
      </dgm:t>
    </dgm:pt>
    <dgm:pt modelId="{680A21B4-54FA-4F34-838B-8C5D618328DE}">
      <dgm:prSet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Проведение мероприятий в сфере информатизации, обеспечивающих формирование и реализацию государственного (муниципального) социального заказа в части информационного обеспечения социального заказа(при необходимости доработка информационных систем субъекта Российской Федерации)</a:t>
          </a:r>
          <a:endParaRPr lang="ru-RU" dirty="0">
            <a:solidFill>
              <a:schemeClr val="tx1"/>
            </a:solidFill>
          </a:endParaRPr>
        </a:p>
      </dgm:t>
    </dgm:pt>
    <dgm:pt modelId="{4BB9928C-E622-474F-B37B-F63BAA7D0C43}" type="parTrans" cxnId="{3E0D5FB3-AE2E-4794-B6AD-BC44EA1A47FD}">
      <dgm:prSet/>
      <dgm:spPr/>
      <dgm:t>
        <a:bodyPr/>
        <a:lstStyle/>
        <a:p>
          <a:endParaRPr lang="ru-RU"/>
        </a:p>
      </dgm:t>
    </dgm:pt>
    <dgm:pt modelId="{040A9F12-B640-4ADB-8824-CF37DE5844B4}" type="sibTrans" cxnId="{3E0D5FB3-AE2E-4794-B6AD-BC44EA1A47FD}">
      <dgm:prSet/>
      <dgm:spPr/>
      <dgm:t>
        <a:bodyPr/>
        <a:lstStyle/>
        <a:p>
          <a:endParaRPr lang="ru-RU"/>
        </a:p>
      </dgm:t>
    </dgm:pt>
    <dgm:pt modelId="{65ABEC6E-DD93-486E-8625-414E70E6A4E8}">
      <dgm:prSet/>
      <dgm:spPr>
        <a:noFill/>
        <a:ln>
          <a:solidFill>
            <a:srgbClr val="00B0F0"/>
          </a:solidFill>
        </a:ln>
      </dgm:spPr>
      <dgm:t>
        <a:bodyPr/>
        <a:lstStyle/>
        <a:p>
          <a:r>
            <a:rPr lang="ru-RU" dirty="0">
              <a:solidFill>
                <a:schemeClr val="accent3">
                  <a:lumMod val="50000"/>
                </a:schemeClr>
              </a:solidFill>
            </a:rPr>
            <a:t>Конкурентный отбор исполнителей государственных (муниципальных) услуг </a:t>
          </a:r>
        </a:p>
      </dgm:t>
    </dgm:pt>
    <dgm:pt modelId="{91472176-F55F-4BE4-94AD-91A20773D3A0}" type="parTrans" cxnId="{E00DEDA8-B5D5-4929-869D-5F5B2EC353A7}">
      <dgm:prSet/>
      <dgm:spPr/>
      <dgm:t>
        <a:bodyPr/>
        <a:lstStyle/>
        <a:p>
          <a:endParaRPr lang="ru-RU"/>
        </a:p>
      </dgm:t>
    </dgm:pt>
    <dgm:pt modelId="{B554E985-DFD8-47CD-9EBD-4317303B5EC5}" type="sibTrans" cxnId="{E00DEDA8-B5D5-4929-869D-5F5B2EC353A7}">
      <dgm:prSet/>
      <dgm:spPr/>
      <dgm:t>
        <a:bodyPr/>
        <a:lstStyle/>
        <a:p>
          <a:endParaRPr lang="ru-RU"/>
        </a:p>
      </dgm:t>
    </dgm:pt>
    <dgm:pt modelId="{CF9665A0-1EE5-4497-8EE3-67F4145F58A1}">
      <dgm:prSet/>
      <dgm:spPr>
        <a:noFill/>
        <a:ln>
          <a:solidFill>
            <a:srgbClr val="00B0F0"/>
          </a:solidFill>
        </a:ln>
      </dgm:spPr>
      <dgm:t>
        <a:bodyPr/>
        <a:lstStyle/>
        <a:p>
          <a:r>
            <a:rPr lang="ru-RU" dirty="0">
              <a:solidFill>
                <a:schemeClr val="accent3">
                  <a:lumMod val="50000"/>
                </a:schemeClr>
              </a:solidFill>
            </a:rPr>
            <a:t>Формирование системы мониторинга результатов оказания государственных (муниципальных) услуг (разработка методических рекомендаций по разработке системы мониторинга и оценки результатов оказания услуг)</a:t>
          </a:r>
        </a:p>
      </dgm:t>
    </dgm:pt>
    <dgm:pt modelId="{2833E990-67CB-4908-A980-75005B0514D5}" type="parTrans" cxnId="{0B878CE7-04FA-4B0C-BD0F-B1720517EBA9}">
      <dgm:prSet/>
      <dgm:spPr/>
      <dgm:t>
        <a:bodyPr/>
        <a:lstStyle/>
        <a:p>
          <a:endParaRPr lang="ru-RU"/>
        </a:p>
      </dgm:t>
    </dgm:pt>
    <dgm:pt modelId="{537C9300-0DD8-46E4-B5D5-26D10EEFE088}" type="sibTrans" cxnId="{0B878CE7-04FA-4B0C-BD0F-B1720517EBA9}">
      <dgm:prSet/>
      <dgm:spPr/>
      <dgm:t>
        <a:bodyPr/>
        <a:lstStyle/>
        <a:p>
          <a:endParaRPr lang="ru-RU"/>
        </a:p>
      </dgm:t>
    </dgm:pt>
    <dgm:pt modelId="{7CA59F2D-2990-4168-871D-A595F6D8E7E5}">
      <dgm:prSet/>
      <dgm:spPr>
        <a:noFill/>
        <a:ln>
          <a:solidFill>
            <a:srgbClr val="00B0F0"/>
          </a:solidFill>
        </a:ln>
      </dgm:spPr>
      <dgm:t>
        <a:bodyPr/>
        <a:lstStyle/>
        <a:p>
          <a:r>
            <a:rPr lang="ru-RU" dirty="0">
              <a:solidFill>
                <a:schemeClr val="accent3">
                  <a:lumMod val="50000"/>
                </a:schemeClr>
              </a:solidFill>
            </a:rPr>
            <a:t>Оценка результатов пилотной апробации</a:t>
          </a:r>
        </a:p>
      </dgm:t>
    </dgm:pt>
    <dgm:pt modelId="{144CDAB8-9120-4B0F-AE32-4334039F793A}" type="parTrans" cxnId="{4C621F28-8DE3-47A2-B1EF-56DFF2D12A63}">
      <dgm:prSet/>
      <dgm:spPr/>
      <dgm:t>
        <a:bodyPr/>
        <a:lstStyle/>
        <a:p>
          <a:endParaRPr lang="ru-RU"/>
        </a:p>
      </dgm:t>
    </dgm:pt>
    <dgm:pt modelId="{68C37922-9380-4DBD-8947-F384AE795699}" type="sibTrans" cxnId="{4C621F28-8DE3-47A2-B1EF-56DFF2D12A63}">
      <dgm:prSet/>
      <dgm:spPr/>
      <dgm:t>
        <a:bodyPr/>
        <a:lstStyle/>
        <a:p>
          <a:endParaRPr lang="ru-RU"/>
        </a:p>
      </dgm:t>
    </dgm:pt>
    <dgm:pt modelId="{6F50288E-BCED-4B40-9E0C-2A1F0C730677}" type="pres">
      <dgm:prSet presAssocID="{B90B9AC6-E17B-445D-8407-8E9CDA66D98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51421BF-F814-4527-B323-3BB5434379DA}" type="pres">
      <dgm:prSet presAssocID="{B90B9AC6-E17B-445D-8407-8E9CDA66D98D}" presName="Name1" presStyleCnt="0"/>
      <dgm:spPr/>
    </dgm:pt>
    <dgm:pt modelId="{06563DEE-549E-48D0-9F46-DAE67052CB1A}" type="pres">
      <dgm:prSet presAssocID="{B90B9AC6-E17B-445D-8407-8E9CDA66D98D}" presName="cycle" presStyleCnt="0"/>
      <dgm:spPr/>
    </dgm:pt>
    <dgm:pt modelId="{28D0DE9D-1540-4B43-A83A-AA4E95A438F4}" type="pres">
      <dgm:prSet presAssocID="{B90B9AC6-E17B-445D-8407-8E9CDA66D98D}" presName="srcNode" presStyleLbl="node1" presStyleIdx="0" presStyleCnt="6"/>
      <dgm:spPr/>
    </dgm:pt>
    <dgm:pt modelId="{1FD9DB02-33F9-4EBC-9CB2-30AB18FC97E7}" type="pres">
      <dgm:prSet presAssocID="{B90B9AC6-E17B-445D-8407-8E9CDA66D98D}" presName="conn" presStyleLbl="parChTrans1D2" presStyleIdx="0" presStyleCnt="1"/>
      <dgm:spPr/>
      <dgm:t>
        <a:bodyPr/>
        <a:lstStyle/>
        <a:p>
          <a:endParaRPr lang="ru-RU"/>
        </a:p>
      </dgm:t>
    </dgm:pt>
    <dgm:pt modelId="{F337CC40-F17F-45EA-8185-D3B7DB314114}" type="pres">
      <dgm:prSet presAssocID="{B90B9AC6-E17B-445D-8407-8E9CDA66D98D}" presName="extraNode" presStyleLbl="node1" presStyleIdx="0" presStyleCnt="6"/>
      <dgm:spPr/>
    </dgm:pt>
    <dgm:pt modelId="{BD01793D-C4E7-47DD-8C35-7FA8F7F484D1}" type="pres">
      <dgm:prSet presAssocID="{B90B9AC6-E17B-445D-8407-8E9CDA66D98D}" presName="dstNode" presStyleLbl="node1" presStyleIdx="0" presStyleCnt="6"/>
      <dgm:spPr/>
    </dgm:pt>
    <dgm:pt modelId="{5F2FC0A5-DFAA-4792-A387-4618954F009B}" type="pres">
      <dgm:prSet presAssocID="{28CD712F-5ED6-48C4-B874-10BCAE14131D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24F4C3-4C18-495A-8953-F6E9D95A72C8}" type="pres">
      <dgm:prSet presAssocID="{28CD712F-5ED6-48C4-B874-10BCAE14131D}" presName="accent_1" presStyleCnt="0"/>
      <dgm:spPr/>
    </dgm:pt>
    <dgm:pt modelId="{AB5AFF3F-0D5B-4226-ADB3-0BC78590A641}" type="pres">
      <dgm:prSet presAssocID="{28CD712F-5ED6-48C4-B874-10BCAE14131D}" presName="accentRepeatNode" presStyleLbl="solidFgAcc1" presStyleIdx="0" presStyleCnt="6"/>
      <dgm:spPr/>
    </dgm:pt>
    <dgm:pt modelId="{82A84D0D-F83E-4883-9DCB-7767048BBAD8}" type="pres">
      <dgm:prSet presAssocID="{680A21B4-54FA-4F34-838B-8C5D618328DE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1D22AD-BBCA-4C9D-A9B7-A721105950D7}" type="pres">
      <dgm:prSet presAssocID="{680A21B4-54FA-4F34-838B-8C5D618328DE}" presName="accent_2" presStyleCnt="0"/>
      <dgm:spPr/>
    </dgm:pt>
    <dgm:pt modelId="{22776D03-C6A1-4A43-BD09-2C8D76B7F433}" type="pres">
      <dgm:prSet presAssocID="{680A21B4-54FA-4F34-838B-8C5D618328DE}" presName="accentRepeatNode" presStyleLbl="solidFgAcc1" presStyleIdx="1" presStyleCnt="6"/>
      <dgm:spPr/>
    </dgm:pt>
    <dgm:pt modelId="{E14BD39C-C41F-4ECC-96D5-1C2199A54DD7}" type="pres">
      <dgm:prSet presAssocID="{6C153388-E25E-40F4-B5D2-2E04A896955D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253182-A48C-43A9-A430-8CED9364F3C3}" type="pres">
      <dgm:prSet presAssocID="{6C153388-E25E-40F4-B5D2-2E04A896955D}" presName="accent_3" presStyleCnt="0"/>
      <dgm:spPr/>
    </dgm:pt>
    <dgm:pt modelId="{C78ADB80-80A3-422A-8572-BEF367639CA9}" type="pres">
      <dgm:prSet presAssocID="{6C153388-E25E-40F4-B5D2-2E04A896955D}" presName="accentRepeatNode" presStyleLbl="solidFgAcc1" presStyleIdx="2" presStyleCnt="6"/>
      <dgm:spPr/>
    </dgm:pt>
    <dgm:pt modelId="{7CF34218-D985-4F99-8C85-400A3CCC6E34}" type="pres">
      <dgm:prSet presAssocID="{65ABEC6E-DD93-486E-8625-414E70E6A4E8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C5FFF2-51EF-43C0-A653-AF808A23F4F2}" type="pres">
      <dgm:prSet presAssocID="{65ABEC6E-DD93-486E-8625-414E70E6A4E8}" presName="accent_4" presStyleCnt="0"/>
      <dgm:spPr/>
    </dgm:pt>
    <dgm:pt modelId="{E33ED685-9ECB-4413-A69B-D2E2F5CBAA36}" type="pres">
      <dgm:prSet presAssocID="{65ABEC6E-DD93-486E-8625-414E70E6A4E8}" presName="accentRepeatNode" presStyleLbl="solidFgAcc1" presStyleIdx="3" presStyleCnt="6"/>
      <dgm:spPr/>
    </dgm:pt>
    <dgm:pt modelId="{299ECF43-58A5-4BEC-81F0-5D377A8A1FFD}" type="pres">
      <dgm:prSet presAssocID="{CF9665A0-1EE5-4497-8EE3-67F4145F58A1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FD7297-BAFE-4FCB-B5A9-66D1A2A8FDF7}" type="pres">
      <dgm:prSet presAssocID="{CF9665A0-1EE5-4497-8EE3-67F4145F58A1}" presName="accent_5" presStyleCnt="0"/>
      <dgm:spPr/>
    </dgm:pt>
    <dgm:pt modelId="{2A02DF04-B081-444E-9C97-DDF9C5ACBFAA}" type="pres">
      <dgm:prSet presAssocID="{CF9665A0-1EE5-4497-8EE3-67F4145F58A1}" presName="accentRepeatNode" presStyleLbl="solidFgAcc1" presStyleIdx="4" presStyleCnt="6"/>
      <dgm:spPr/>
    </dgm:pt>
    <dgm:pt modelId="{41ADE19E-E4AA-4213-B1D4-08F9ABC5CB8F}" type="pres">
      <dgm:prSet presAssocID="{7CA59F2D-2990-4168-871D-A595F6D8E7E5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B0F516-AF0F-457A-A40F-486DA6AF1034}" type="pres">
      <dgm:prSet presAssocID="{7CA59F2D-2990-4168-871D-A595F6D8E7E5}" presName="accent_6" presStyleCnt="0"/>
      <dgm:spPr/>
    </dgm:pt>
    <dgm:pt modelId="{AC6A4690-FC5E-40DC-B406-1C5C2470369F}" type="pres">
      <dgm:prSet presAssocID="{7CA59F2D-2990-4168-871D-A595F6D8E7E5}" presName="accentRepeatNode" presStyleLbl="solidFgAcc1" presStyleIdx="5" presStyleCnt="6"/>
      <dgm:spPr/>
    </dgm:pt>
  </dgm:ptLst>
  <dgm:cxnLst>
    <dgm:cxn modelId="{D3B0C32A-6018-4334-9034-322C569111D0}" type="presOf" srcId="{6C153388-E25E-40F4-B5D2-2E04A896955D}" destId="{E14BD39C-C41F-4ECC-96D5-1C2199A54DD7}" srcOrd="0" destOrd="0" presId="urn:microsoft.com/office/officeart/2008/layout/VerticalCurvedList"/>
    <dgm:cxn modelId="{60AABA84-51BD-4330-8FE4-2055EDAC82E0}" type="presOf" srcId="{680A21B4-54FA-4F34-838B-8C5D618328DE}" destId="{82A84D0D-F83E-4883-9DCB-7767048BBAD8}" srcOrd="0" destOrd="0" presId="urn:microsoft.com/office/officeart/2008/layout/VerticalCurvedList"/>
    <dgm:cxn modelId="{0B878CE7-04FA-4B0C-BD0F-B1720517EBA9}" srcId="{B90B9AC6-E17B-445D-8407-8E9CDA66D98D}" destId="{CF9665A0-1EE5-4497-8EE3-67F4145F58A1}" srcOrd="4" destOrd="0" parTransId="{2833E990-67CB-4908-A980-75005B0514D5}" sibTransId="{537C9300-0DD8-46E4-B5D5-26D10EEFE088}"/>
    <dgm:cxn modelId="{E00DEDA8-B5D5-4929-869D-5F5B2EC353A7}" srcId="{B90B9AC6-E17B-445D-8407-8E9CDA66D98D}" destId="{65ABEC6E-DD93-486E-8625-414E70E6A4E8}" srcOrd="3" destOrd="0" parTransId="{91472176-F55F-4BE4-94AD-91A20773D3A0}" sibTransId="{B554E985-DFD8-47CD-9EBD-4317303B5EC5}"/>
    <dgm:cxn modelId="{3E0D5FB3-AE2E-4794-B6AD-BC44EA1A47FD}" srcId="{B90B9AC6-E17B-445D-8407-8E9CDA66D98D}" destId="{680A21B4-54FA-4F34-838B-8C5D618328DE}" srcOrd="1" destOrd="0" parTransId="{4BB9928C-E622-474F-B37B-F63BAA7D0C43}" sibTransId="{040A9F12-B640-4ADB-8824-CF37DE5844B4}"/>
    <dgm:cxn modelId="{4361DB5A-D710-4978-A8AC-BE02D729CBC0}" type="presOf" srcId="{65ABEC6E-DD93-486E-8625-414E70E6A4E8}" destId="{7CF34218-D985-4F99-8C85-400A3CCC6E34}" srcOrd="0" destOrd="0" presId="urn:microsoft.com/office/officeart/2008/layout/VerticalCurvedList"/>
    <dgm:cxn modelId="{4C621F28-8DE3-47A2-B1EF-56DFF2D12A63}" srcId="{B90B9AC6-E17B-445D-8407-8E9CDA66D98D}" destId="{7CA59F2D-2990-4168-871D-A595F6D8E7E5}" srcOrd="5" destOrd="0" parTransId="{144CDAB8-9120-4B0F-AE32-4334039F793A}" sibTransId="{68C37922-9380-4DBD-8947-F384AE795699}"/>
    <dgm:cxn modelId="{A09DFFEE-0311-423D-A78D-6A0C8113B6B3}" type="presOf" srcId="{28CD712F-5ED6-48C4-B874-10BCAE14131D}" destId="{5F2FC0A5-DFAA-4792-A387-4618954F009B}" srcOrd="0" destOrd="0" presId="urn:microsoft.com/office/officeart/2008/layout/VerticalCurvedList"/>
    <dgm:cxn modelId="{A6029DC3-A30B-4E0C-8F79-AB03F44CE972}" type="presOf" srcId="{CF9665A0-1EE5-4497-8EE3-67F4145F58A1}" destId="{299ECF43-58A5-4BEC-81F0-5D377A8A1FFD}" srcOrd="0" destOrd="0" presId="urn:microsoft.com/office/officeart/2008/layout/VerticalCurvedList"/>
    <dgm:cxn modelId="{2204BE3D-1A23-4E1E-938D-989AE25252C4}" srcId="{B90B9AC6-E17B-445D-8407-8E9CDA66D98D}" destId="{6C153388-E25E-40F4-B5D2-2E04A896955D}" srcOrd="2" destOrd="0" parTransId="{0180EBD0-A698-4D7B-818B-FD3AB2BDB384}" sibTransId="{E818BCF0-057E-4C3B-894F-98B4F23D1EE8}"/>
    <dgm:cxn modelId="{83CFE99B-ED70-47E4-9B7D-1C6FA1CD2343}" type="presOf" srcId="{B90B9AC6-E17B-445D-8407-8E9CDA66D98D}" destId="{6F50288E-BCED-4B40-9E0C-2A1F0C730677}" srcOrd="0" destOrd="0" presId="urn:microsoft.com/office/officeart/2008/layout/VerticalCurvedList"/>
    <dgm:cxn modelId="{616FAA8E-DAA8-4C8C-988E-49DDBFA9E63B}" type="presOf" srcId="{7CA59F2D-2990-4168-871D-A595F6D8E7E5}" destId="{41ADE19E-E4AA-4213-B1D4-08F9ABC5CB8F}" srcOrd="0" destOrd="0" presId="urn:microsoft.com/office/officeart/2008/layout/VerticalCurvedList"/>
    <dgm:cxn modelId="{A7BEA19A-F1F4-4E11-A4CA-328CA453109A}" srcId="{B90B9AC6-E17B-445D-8407-8E9CDA66D98D}" destId="{28CD712F-5ED6-48C4-B874-10BCAE14131D}" srcOrd="0" destOrd="0" parTransId="{AA7B228B-123E-45DE-A477-8217AE6222B9}" sibTransId="{E68CC606-E828-44A0-87C4-2DF4323002A8}"/>
    <dgm:cxn modelId="{50B3BCD3-2F09-4E72-BAD0-FB818D055928}" type="presOf" srcId="{E68CC606-E828-44A0-87C4-2DF4323002A8}" destId="{1FD9DB02-33F9-4EBC-9CB2-30AB18FC97E7}" srcOrd="0" destOrd="0" presId="urn:microsoft.com/office/officeart/2008/layout/VerticalCurvedList"/>
    <dgm:cxn modelId="{51407B69-B455-4ACC-983F-77D862FDFB8E}" type="presParOf" srcId="{6F50288E-BCED-4B40-9E0C-2A1F0C730677}" destId="{551421BF-F814-4527-B323-3BB5434379DA}" srcOrd="0" destOrd="0" presId="urn:microsoft.com/office/officeart/2008/layout/VerticalCurvedList"/>
    <dgm:cxn modelId="{2AE33E1A-1F21-4429-BEFC-034280625D36}" type="presParOf" srcId="{551421BF-F814-4527-B323-3BB5434379DA}" destId="{06563DEE-549E-48D0-9F46-DAE67052CB1A}" srcOrd="0" destOrd="0" presId="urn:microsoft.com/office/officeart/2008/layout/VerticalCurvedList"/>
    <dgm:cxn modelId="{9469E065-E271-445C-BAE9-295E27F754ED}" type="presParOf" srcId="{06563DEE-549E-48D0-9F46-DAE67052CB1A}" destId="{28D0DE9D-1540-4B43-A83A-AA4E95A438F4}" srcOrd="0" destOrd="0" presId="urn:microsoft.com/office/officeart/2008/layout/VerticalCurvedList"/>
    <dgm:cxn modelId="{F8C32A0D-13D9-4338-A19C-21251D932020}" type="presParOf" srcId="{06563DEE-549E-48D0-9F46-DAE67052CB1A}" destId="{1FD9DB02-33F9-4EBC-9CB2-30AB18FC97E7}" srcOrd="1" destOrd="0" presId="urn:microsoft.com/office/officeart/2008/layout/VerticalCurvedList"/>
    <dgm:cxn modelId="{0DCAC32D-D417-4E4C-A08A-42C72961916F}" type="presParOf" srcId="{06563DEE-549E-48D0-9F46-DAE67052CB1A}" destId="{F337CC40-F17F-45EA-8185-D3B7DB314114}" srcOrd="2" destOrd="0" presId="urn:microsoft.com/office/officeart/2008/layout/VerticalCurvedList"/>
    <dgm:cxn modelId="{2BF0D8F8-50B7-452A-A03B-EE1111E56D56}" type="presParOf" srcId="{06563DEE-549E-48D0-9F46-DAE67052CB1A}" destId="{BD01793D-C4E7-47DD-8C35-7FA8F7F484D1}" srcOrd="3" destOrd="0" presId="urn:microsoft.com/office/officeart/2008/layout/VerticalCurvedList"/>
    <dgm:cxn modelId="{95B834B9-7610-40AC-BA61-5A854015A889}" type="presParOf" srcId="{551421BF-F814-4527-B323-3BB5434379DA}" destId="{5F2FC0A5-DFAA-4792-A387-4618954F009B}" srcOrd="1" destOrd="0" presId="urn:microsoft.com/office/officeart/2008/layout/VerticalCurvedList"/>
    <dgm:cxn modelId="{560ABF10-168A-4293-9F90-A5B279E6CC40}" type="presParOf" srcId="{551421BF-F814-4527-B323-3BB5434379DA}" destId="{0A24F4C3-4C18-495A-8953-F6E9D95A72C8}" srcOrd="2" destOrd="0" presId="urn:microsoft.com/office/officeart/2008/layout/VerticalCurvedList"/>
    <dgm:cxn modelId="{F1CF1F90-B3B2-4D20-A693-B5B47730033A}" type="presParOf" srcId="{0A24F4C3-4C18-495A-8953-F6E9D95A72C8}" destId="{AB5AFF3F-0D5B-4226-ADB3-0BC78590A641}" srcOrd="0" destOrd="0" presId="urn:microsoft.com/office/officeart/2008/layout/VerticalCurvedList"/>
    <dgm:cxn modelId="{E035992C-DFF2-460C-9BFF-138625B79A63}" type="presParOf" srcId="{551421BF-F814-4527-B323-3BB5434379DA}" destId="{82A84D0D-F83E-4883-9DCB-7767048BBAD8}" srcOrd="3" destOrd="0" presId="urn:microsoft.com/office/officeart/2008/layout/VerticalCurvedList"/>
    <dgm:cxn modelId="{20CF9568-79B3-4452-8639-50AC12DD360F}" type="presParOf" srcId="{551421BF-F814-4527-B323-3BB5434379DA}" destId="{C01D22AD-BBCA-4C9D-A9B7-A721105950D7}" srcOrd="4" destOrd="0" presId="urn:microsoft.com/office/officeart/2008/layout/VerticalCurvedList"/>
    <dgm:cxn modelId="{92C1BDFE-BED6-414C-9701-4221385FAC89}" type="presParOf" srcId="{C01D22AD-BBCA-4C9D-A9B7-A721105950D7}" destId="{22776D03-C6A1-4A43-BD09-2C8D76B7F433}" srcOrd="0" destOrd="0" presId="urn:microsoft.com/office/officeart/2008/layout/VerticalCurvedList"/>
    <dgm:cxn modelId="{8837E8C1-6DBB-4242-B497-990C7B5FF2CE}" type="presParOf" srcId="{551421BF-F814-4527-B323-3BB5434379DA}" destId="{E14BD39C-C41F-4ECC-96D5-1C2199A54DD7}" srcOrd="5" destOrd="0" presId="urn:microsoft.com/office/officeart/2008/layout/VerticalCurvedList"/>
    <dgm:cxn modelId="{B7F04313-D90E-459A-96C9-89D35B5C99C4}" type="presParOf" srcId="{551421BF-F814-4527-B323-3BB5434379DA}" destId="{B5253182-A48C-43A9-A430-8CED9364F3C3}" srcOrd="6" destOrd="0" presId="urn:microsoft.com/office/officeart/2008/layout/VerticalCurvedList"/>
    <dgm:cxn modelId="{C957AAF9-7573-4BEA-A919-3F6E302B2463}" type="presParOf" srcId="{B5253182-A48C-43A9-A430-8CED9364F3C3}" destId="{C78ADB80-80A3-422A-8572-BEF367639CA9}" srcOrd="0" destOrd="0" presId="urn:microsoft.com/office/officeart/2008/layout/VerticalCurvedList"/>
    <dgm:cxn modelId="{31FDB29A-6230-41DD-BE2B-8A686682E73B}" type="presParOf" srcId="{551421BF-F814-4527-B323-3BB5434379DA}" destId="{7CF34218-D985-4F99-8C85-400A3CCC6E34}" srcOrd="7" destOrd="0" presId="urn:microsoft.com/office/officeart/2008/layout/VerticalCurvedList"/>
    <dgm:cxn modelId="{E9E93E56-1650-4760-B973-B8FF03EA5C73}" type="presParOf" srcId="{551421BF-F814-4527-B323-3BB5434379DA}" destId="{E2C5FFF2-51EF-43C0-A653-AF808A23F4F2}" srcOrd="8" destOrd="0" presId="urn:microsoft.com/office/officeart/2008/layout/VerticalCurvedList"/>
    <dgm:cxn modelId="{B0087C78-C59A-464F-9E7F-BF10F573FCF6}" type="presParOf" srcId="{E2C5FFF2-51EF-43C0-A653-AF808A23F4F2}" destId="{E33ED685-9ECB-4413-A69B-D2E2F5CBAA36}" srcOrd="0" destOrd="0" presId="urn:microsoft.com/office/officeart/2008/layout/VerticalCurvedList"/>
    <dgm:cxn modelId="{F034E1ED-C30D-4345-9058-5B2728A59797}" type="presParOf" srcId="{551421BF-F814-4527-B323-3BB5434379DA}" destId="{299ECF43-58A5-4BEC-81F0-5D377A8A1FFD}" srcOrd="9" destOrd="0" presId="urn:microsoft.com/office/officeart/2008/layout/VerticalCurvedList"/>
    <dgm:cxn modelId="{38E2F450-7260-4E94-B484-71B39BD4E996}" type="presParOf" srcId="{551421BF-F814-4527-B323-3BB5434379DA}" destId="{15FD7297-BAFE-4FCB-B5A9-66D1A2A8FDF7}" srcOrd="10" destOrd="0" presId="urn:microsoft.com/office/officeart/2008/layout/VerticalCurvedList"/>
    <dgm:cxn modelId="{5B23BE40-4882-4B59-BD97-66243A6037C1}" type="presParOf" srcId="{15FD7297-BAFE-4FCB-B5A9-66D1A2A8FDF7}" destId="{2A02DF04-B081-444E-9C97-DDF9C5ACBFAA}" srcOrd="0" destOrd="0" presId="urn:microsoft.com/office/officeart/2008/layout/VerticalCurvedList"/>
    <dgm:cxn modelId="{DA577454-3B6C-4BA3-B0E9-CD9687EEE6FC}" type="presParOf" srcId="{551421BF-F814-4527-B323-3BB5434379DA}" destId="{41ADE19E-E4AA-4213-B1D4-08F9ABC5CB8F}" srcOrd="11" destOrd="0" presId="urn:microsoft.com/office/officeart/2008/layout/VerticalCurvedList"/>
    <dgm:cxn modelId="{AE39B3E8-EABF-4010-8E02-3CDFDA4769EE}" type="presParOf" srcId="{551421BF-F814-4527-B323-3BB5434379DA}" destId="{66B0F516-AF0F-457A-A40F-486DA6AF1034}" srcOrd="12" destOrd="0" presId="urn:microsoft.com/office/officeart/2008/layout/VerticalCurvedList"/>
    <dgm:cxn modelId="{F6A7DDB8-7395-44C4-AA8B-FB69D659BCC7}" type="presParOf" srcId="{66B0F516-AF0F-457A-A40F-486DA6AF1034}" destId="{AC6A4690-FC5E-40DC-B406-1C5C2470369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AB39DCE-B71D-44BD-90B1-14F01E64A546}" type="doc">
      <dgm:prSet loTypeId="urn:microsoft.com/office/officeart/2005/8/layout/vList6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EEE31DFF-E4A0-48B8-BC9A-85D3A51B76FA}">
      <dgm:prSet phldrT="[Текст]"/>
      <dgm:spPr/>
      <dgm:t>
        <a:bodyPr/>
        <a:lstStyle/>
        <a:p>
          <a:r>
            <a:rPr lang="ru-RU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Формирование нормативной правовой базы</a:t>
          </a:r>
          <a:endParaRPr lang="ru-RU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69625539-F7D4-4D04-9C57-8D482A98CBE9}" type="parTrans" cxnId="{BE0A658A-6416-4FDC-9BC1-0FF26DBF66D1}">
      <dgm:prSet/>
      <dgm:spPr/>
      <dgm:t>
        <a:bodyPr/>
        <a:lstStyle/>
        <a:p>
          <a:endParaRPr lang="ru-RU"/>
        </a:p>
      </dgm:t>
    </dgm:pt>
    <dgm:pt modelId="{7FC8F0DE-5DF4-4304-B818-7AC07B98CFDF}" type="sibTrans" cxnId="{BE0A658A-6416-4FDC-9BC1-0FF26DBF66D1}">
      <dgm:prSet/>
      <dgm:spPr/>
      <dgm:t>
        <a:bodyPr/>
        <a:lstStyle/>
        <a:p>
          <a:endParaRPr lang="ru-RU"/>
        </a:p>
      </dgm:t>
    </dgm:pt>
    <dgm:pt modelId="{B597F1FC-80D1-47D7-B468-1D411268701F}">
      <dgm:prSet phldrT="[Текст]"/>
      <dgm:spPr/>
      <dgm:t>
        <a:bodyPr/>
        <a:lstStyle/>
        <a:p>
          <a:r>
            <a:rPr lang="ru-RU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Обеспечение взаимосвязи натурального объема бюджетных услуг и финансового обеспечения</a:t>
          </a:r>
          <a:endParaRPr lang="ru-RU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B9FEE428-3806-47E5-AEEA-2B0766184462}" type="parTrans" cxnId="{C4EA29EA-102B-4672-8384-F26BACB0F0A5}">
      <dgm:prSet/>
      <dgm:spPr/>
      <dgm:t>
        <a:bodyPr/>
        <a:lstStyle/>
        <a:p>
          <a:endParaRPr lang="ru-RU"/>
        </a:p>
      </dgm:t>
    </dgm:pt>
    <dgm:pt modelId="{C144E783-5A66-400F-BCD2-D27B5A849576}" type="sibTrans" cxnId="{C4EA29EA-102B-4672-8384-F26BACB0F0A5}">
      <dgm:prSet/>
      <dgm:spPr/>
      <dgm:t>
        <a:bodyPr/>
        <a:lstStyle/>
        <a:p>
          <a:endParaRPr lang="ru-RU"/>
        </a:p>
      </dgm:t>
    </dgm:pt>
    <dgm:pt modelId="{BC0286F6-5F6E-4A52-9895-C6DEBAF65733}">
      <dgm:prSet phldrT="[Текст]" custT="1"/>
      <dgm:spPr/>
      <dgm:t>
        <a:bodyPr/>
        <a:lstStyle/>
        <a:p>
          <a:r>
            <a:rPr lang="ru-RU" sz="1400" dirty="0" smtClean="0"/>
            <a:t>Обеспечение планирования бюджетных ассигнований с учетом объема оказания государственных услуг в  социальной сфере</a:t>
          </a:r>
          <a:endParaRPr lang="ru-RU" sz="1400" dirty="0"/>
        </a:p>
      </dgm:t>
    </dgm:pt>
    <dgm:pt modelId="{7DADA72A-A068-47BB-8064-57AD5B7B4EE8}" type="parTrans" cxnId="{625280F9-D481-4CEE-BDA0-A294DB8EBEC6}">
      <dgm:prSet/>
      <dgm:spPr/>
      <dgm:t>
        <a:bodyPr/>
        <a:lstStyle/>
        <a:p>
          <a:endParaRPr lang="ru-RU"/>
        </a:p>
      </dgm:t>
    </dgm:pt>
    <dgm:pt modelId="{359C25F1-0F54-4008-B111-F65C019E0A4C}" type="sibTrans" cxnId="{625280F9-D481-4CEE-BDA0-A294DB8EBEC6}">
      <dgm:prSet/>
      <dgm:spPr/>
      <dgm:t>
        <a:bodyPr/>
        <a:lstStyle/>
        <a:p>
          <a:endParaRPr lang="ru-RU"/>
        </a:p>
      </dgm:t>
    </dgm:pt>
    <dgm:pt modelId="{5D515E7F-858B-4A2B-9100-6D32467C1D13}">
      <dgm:prSet/>
      <dgm:spPr/>
      <dgm:t>
        <a:bodyPr/>
        <a:lstStyle/>
        <a:p>
          <a:r>
            <a:rPr lang="ru-RU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Реализация принципа работы</a:t>
          </a:r>
          <a:br>
            <a:rPr lang="ru-RU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</a:br>
          <a:r>
            <a:rPr lang="ru-RU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 «все со всеми»</a:t>
          </a:r>
          <a:endParaRPr lang="ru-RU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ECB5E9F1-944F-4C0E-86C2-D547119EC0FD}" type="parTrans" cxnId="{B6A3F21C-1E22-42B3-B5DD-1AA0283BE3B9}">
      <dgm:prSet/>
      <dgm:spPr/>
      <dgm:t>
        <a:bodyPr/>
        <a:lstStyle/>
        <a:p>
          <a:endParaRPr lang="ru-RU"/>
        </a:p>
      </dgm:t>
    </dgm:pt>
    <dgm:pt modelId="{32C91FE6-98D1-495D-BA2E-0E8F2D8A07CC}" type="sibTrans" cxnId="{B6A3F21C-1E22-42B3-B5DD-1AA0283BE3B9}">
      <dgm:prSet/>
      <dgm:spPr/>
      <dgm:t>
        <a:bodyPr/>
        <a:lstStyle/>
        <a:p>
          <a:endParaRPr lang="ru-RU"/>
        </a:p>
      </dgm:t>
    </dgm:pt>
    <dgm:pt modelId="{28AD7B87-CF20-4220-BAEF-152061F35B6B}">
      <dgm:prSet/>
      <dgm:spPr/>
      <dgm:t>
        <a:bodyPr/>
        <a:lstStyle/>
        <a:p>
          <a:r>
            <a:rPr lang="ru-RU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Утверждение социальных заказов</a:t>
          </a:r>
          <a:endParaRPr lang="ru-RU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F35A49FF-37A0-4FA6-8F15-A43F1F701C31}" type="parTrans" cxnId="{8F3102C8-484C-441E-B9EC-03DC17F29799}">
      <dgm:prSet/>
      <dgm:spPr/>
      <dgm:t>
        <a:bodyPr/>
        <a:lstStyle/>
        <a:p>
          <a:endParaRPr lang="ru-RU"/>
        </a:p>
      </dgm:t>
    </dgm:pt>
    <dgm:pt modelId="{4B2EA35A-A3A6-4267-80FE-93F8C174941B}" type="sibTrans" cxnId="{8F3102C8-484C-441E-B9EC-03DC17F29799}">
      <dgm:prSet/>
      <dgm:spPr/>
      <dgm:t>
        <a:bodyPr/>
        <a:lstStyle/>
        <a:p>
          <a:endParaRPr lang="ru-RU"/>
        </a:p>
      </dgm:t>
    </dgm:pt>
    <dgm:pt modelId="{211855D3-DAE6-4A52-BE28-51F73ED27691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ru-RU" sz="1400" dirty="0" smtClean="0"/>
            <a:t>Определены и опубликованы объемы социальных гарантий, реализуемых в регионах</a:t>
          </a:r>
          <a:endParaRPr lang="ru-RU" sz="1400" dirty="0"/>
        </a:p>
      </dgm:t>
    </dgm:pt>
    <dgm:pt modelId="{8F129D2C-A6F2-4874-8B1B-344423EB375B}" type="parTrans" cxnId="{1E960A07-A15C-4AF0-9290-05CBF5781546}">
      <dgm:prSet/>
      <dgm:spPr/>
      <dgm:t>
        <a:bodyPr/>
        <a:lstStyle/>
        <a:p>
          <a:endParaRPr lang="ru-RU"/>
        </a:p>
      </dgm:t>
    </dgm:pt>
    <dgm:pt modelId="{28F6B0AE-02FB-453B-A25E-7063A034CE8D}" type="sibTrans" cxnId="{1E960A07-A15C-4AF0-9290-05CBF5781546}">
      <dgm:prSet/>
      <dgm:spPr/>
      <dgm:t>
        <a:bodyPr/>
        <a:lstStyle/>
        <a:p>
          <a:endParaRPr lang="ru-RU"/>
        </a:p>
      </dgm:t>
    </dgm:pt>
    <dgm:pt modelId="{B7DA0A20-798D-42A3-879C-A73BED5D422B}">
      <dgm:prSet custT="1"/>
      <dgm:spPr/>
      <dgm:t>
        <a:bodyPr/>
        <a:lstStyle/>
        <a:p>
          <a:r>
            <a:rPr lang="ru-RU" sz="1400" dirty="0" smtClean="0"/>
            <a:t>Вовлечение отраслевых ФОИВ в реализацию апробации</a:t>
          </a:r>
          <a:endParaRPr lang="ru-RU" sz="1200" dirty="0"/>
        </a:p>
      </dgm:t>
    </dgm:pt>
    <dgm:pt modelId="{B823B6D3-F8F2-4EBC-97C7-03334C0D567E}" type="parTrans" cxnId="{D1F133BE-070D-49A1-B278-E347514C903A}">
      <dgm:prSet/>
      <dgm:spPr/>
      <dgm:t>
        <a:bodyPr/>
        <a:lstStyle/>
        <a:p>
          <a:endParaRPr lang="ru-RU"/>
        </a:p>
      </dgm:t>
    </dgm:pt>
    <dgm:pt modelId="{1565E070-2772-487A-AA08-84B84399D0F1}" type="sibTrans" cxnId="{D1F133BE-070D-49A1-B278-E347514C903A}">
      <dgm:prSet/>
      <dgm:spPr/>
      <dgm:t>
        <a:bodyPr/>
        <a:lstStyle/>
        <a:p>
          <a:endParaRPr lang="ru-RU"/>
        </a:p>
      </dgm:t>
    </dgm:pt>
    <dgm:pt modelId="{BBA38966-B1FC-4A1E-9577-F37B2DD1C6E3}">
      <dgm:prSet custT="1"/>
      <dgm:spPr/>
      <dgm:t>
        <a:bodyPr/>
        <a:lstStyle/>
        <a:p>
          <a:r>
            <a:rPr lang="ru-RU" sz="1400" dirty="0" smtClean="0"/>
            <a:t>Формирование межведомственных рабочих групп в регионах</a:t>
          </a:r>
          <a:endParaRPr lang="ru-RU" sz="1400" dirty="0"/>
        </a:p>
      </dgm:t>
    </dgm:pt>
    <dgm:pt modelId="{113FA606-E10A-4982-AF00-271BECC56C0C}" type="parTrans" cxnId="{19696210-C081-4307-BC2F-1B940AD84F9F}">
      <dgm:prSet/>
      <dgm:spPr/>
      <dgm:t>
        <a:bodyPr/>
        <a:lstStyle/>
        <a:p>
          <a:endParaRPr lang="ru-RU"/>
        </a:p>
      </dgm:t>
    </dgm:pt>
    <dgm:pt modelId="{2F195302-1519-46BB-9ED1-08FB8382C80F}" type="sibTrans" cxnId="{19696210-C081-4307-BC2F-1B940AD84F9F}">
      <dgm:prSet/>
      <dgm:spPr/>
      <dgm:t>
        <a:bodyPr/>
        <a:lstStyle/>
        <a:p>
          <a:endParaRPr lang="ru-RU"/>
        </a:p>
      </dgm:t>
    </dgm:pt>
    <dgm:pt modelId="{5938CC95-00C0-4587-AA79-48689EF91532}">
      <dgm:prSet custT="1"/>
      <dgm:spPr/>
      <dgm:t>
        <a:bodyPr/>
        <a:lstStyle/>
        <a:p>
          <a:r>
            <a:rPr lang="ru-RU" sz="1200" dirty="0" smtClean="0"/>
            <a:t>Принятие НПА субъектов РФ, регламентирующих порядок формирования региональных социальных заказов, а также решения об организации оказания услуг</a:t>
          </a:r>
          <a:endParaRPr lang="ru-RU" sz="1200" dirty="0"/>
        </a:p>
      </dgm:t>
    </dgm:pt>
    <dgm:pt modelId="{DACAC925-1B5C-4D74-9E57-AF949ED30FA2}" type="parTrans" cxnId="{D208F279-4464-40AA-AE9A-8B33CF6AC165}">
      <dgm:prSet/>
      <dgm:spPr/>
      <dgm:t>
        <a:bodyPr/>
        <a:lstStyle/>
        <a:p>
          <a:endParaRPr lang="ru-RU"/>
        </a:p>
      </dgm:t>
    </dgm:pt>
    <dgm:pt modelId="{B9281381-6894-4352-938A-D38406A0B17B}" type="sibTrans" cxnId="{D208F279-4464-40AA-AE9A-8B33CF6AC165}">
      <dgm:prSet/>
      <dgm:spPr/>
      <dgm:t>
        <a:bodyPr/>
        <a:lstStyle/>
        <a:p>
          <a:endParaRPr lang="ru-RU"/>
        </a:p>
      </dgm:t>
    </dgm:pt>
    <dgm:pt modelId="{F6E10F6A-A8A6-47CE-B51D-6BEFD9BD3A4F}">
      <dgm:prSet custT="1"/>
      <dgm:spPr/>
      <dgm:t>
        <a:bodyPr/>
        <a:lstStyle/>
        <a:p>
          <a:r>
            <a:rPr lang="ru-RU" sz="1200" smtClean="0"/>
            <a:t>Принятие НПА Правительства РФ</a:t>
          </a:r>
          <a:endParaRPr lang="ru-RU" sz="1200"/>
        </a:p>
      </dgm:t>
    </dgm:pt>
    <dgm:pt modelId="{EE563AFF-1101-4D84-B507-CF113E1FDA72}" type="parTrans" cxnId="{1F92B80B-681A-4E93-85A3-9241D4B2FEFF}">
      <dgm:prSet/>
      <dgm:spPr/>
      <dgm:t>
        <a:bodyPr/>
        <a:lstStyle/>
        <a:p>
          <a:endParaRPr lang="ru-RU"/>
        </a:p>
      </dgm:t>
    </dgm:pt>
    <dgm:pt modelId="{FCC642D9-F0BA-426D-8847-5EDC74701B39}" type="sibTrans" cxnId="{1F92B80B-681A-4E93-85A3-9241D4B2FEFF}">
      <dgm:prSet/>
      <dgm:spPr/>
      <dgm:t>
        <a:bodyPr/>
        <a:lstStyle/>
        <a:p>
          <a:endParaRPr lang="ru-RU"/>
        </a:p>
      </dgm:t>
    </dgm:pt>
    <dgm:pt modelId="{EC7878A4-BAA0-4622-8C72-3D0E57DE11BA}">
      <dgm:prSet custT="1"/>
      <dgm:spPr/>
      <dgm:t>
        <a:bodyPr/>
        <a:lstStyle/>
        <a:p>
          <a:endParaRPr lang="ru-RU" sz="1200" dirty="0"/>
        </a:p>
      </dgm:t>
    </dgm:pt>
    <dgm:pt modelId="{AF8E4545-D033-4862-ABD7-9837551D1CD2}" type="parTrans" cxnId="{D6DDF3EB-7EB0-4ADB-BBA2-E72805C15502}">
      <dgm:prSet/>
      <dgm:spPr/>
      <dgm:t>
        <a:bodyPr/>
        <a:lstStyle/>
        <a:p>
          <a:endParaRPr lang="ru-RU"/>
        </a:p>
      </dgm:t>
    </dgm:pt>
    <dgm:pt modelId="{43B6166D-6CBD-4AD3-9FC4-66A7FAA585E1}" type="sibTrans" cxnId="{D6DDF3EB-7EB0-4ADB-BBA2-E72805C15502}">
      <dgm:prSet/>
      <dgm:spPr/>
      <dgm:t>
        <a:bodyPr/>
        <a:lstStyle/>
        <a:p>
          <a:endParaRPr lang="ru-RU"/>
        </a:p>
      </dgm:t>
    </dgm:pt>
    <dgm:pt modelId="{80EF2086-26C2-4E5A-A529-6802D78A8EEF}" type="pres">
      <dgm:prSet presAssocID="{DAB39DCE-B71D-44BD-90B1-14F01E64A54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5409B22-0235-4528-9673-9F4DA1F999CA}" type="pres">
      <dgm:prSet presAssocID="{5D515E7F-858B-4A2B-9100-6D32467C1D13}" presName="linNode" presStyleCnt="0"/>
      <dgm:spPr/>
    </dgm:pt>
    <dgm:pt modelId="{10285E98-7387-4077-B9FE-32A83CEC41D1}" type="pres">
      <dgm:prSet presAssocID="{5D515E7F-858B-4A2B-9100-6D32467C1D13}" presName="parentShp" presStyleLbl="node1" presStyleIdx="0" presStyleCnt="4" custScaleX="72131" custScaleY="81396" custLinFactY="13999" custLinFactNeighborX="-120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9A6440-4AE4-4115-9A5F-7B4F8A1DFE6F}" type="pres">
      <dgm:prSet presAssocID="{5D515E7F-858B-4A2B-9100-6D32467C1D13}" presName="childShp" presStyleLbl="bgAccFollowNode1" presStyleIdx="0" presStyleCnt="4" custScaleX="107974" custLinFactNeighborX="1882" custLinFactNeighborY="77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4BAE85-1CE2-456E-8BDE-9E705301B413}" type="pres">
      <dgm:prSet presAssocID="{32C91FE6-98D1-495D-BA2E-0E8F2D8A07CC}" presName="spacing" presStyleCnt="0"/>
      <dgm:spPr/>
    </dgm:pt>
    <dgm:pt modelId="{1E0B9BD4-CAF0-40D8-9F03-8F4FA3A06B45}" type="pres">
      <dgm:prSet presAssocID="{28AD7B87-CF20-4220-BAEF-152061F35B6B}" presName="linNode" presStyleCnt="0"/>
      <dgm:spPr/>
    </dgm:pt>
    <dgm:pt modelId="{5E220834-0A17-4A45-894B-64E1927975D0}" type="pres">
      <dgm:prSet presAssocID="{28AD7B87-CF20-4220-BAEF-152061F35B6B}" presName="parentShp" presStyleLbl="node1" presStyleIdx="1" presStyleCnt="4" custScaleX="72131" custScaleY="81396" custLinFactY="-2238" custLinFactNeighborX="-1204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ECD6D1-5BA8-400A-AF05-4B037FE02FB7}" type="pres">
      <dgm:prSet presAssocID="{28AD7B87-CF20-4220-BAEF-152061F35B6B}" presName="childShp" presStyleLbl="bgAccFollowNode1" presStyleIdx="1" presStyleCnt="4" custScaleX="107974" custLinFactNeighborX="1882" custLinFactNeighborY="22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4811C1-091A-43EB-8556-DA5927C7D6DA}" type="pres">
      <dgm:prSet presAssocID="{4B2EA35A-A3A6-4267-80FE-93F8C174941B}" presName="spacing" presStyleCnt="0"/>
      <dgm:spPr/>
    </dgm:pt>
    <dgm:pt modelId="{150D7DC9-7810-4A91-9A77-43E8071E8328}" type="pres">
      <dgm:prSet presAssocID="{EEE31DFF-E4A0-48B8-BC9A-85D3A51B76FA}" presName="linNode" presStyleCnt="0"/>
      <dgm:spPr/>
    </dgm:pt>
    <dgm:pt modelId="{33196C50-40FF-40A7-8624-0C4473197DB7}" type="pres">
      <dgm:prSet presAssocID="{EEE31DFF-E4A0-48B8-BC9A-85D3A51B76FA}" presName="parentShp" presStyleLbl="node1" presStyleIdx="2" presStyleCnt="4" custScaleX="72194" custScaleY="81475" custLinFactNeighborX="-1810" custLinFactNeighborY="-42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0F0295-8963-488C-8F71-17F8394671F3}" type="pres">
      <dgm:prSet presAssocID="{EEE31DFF-E4A0-48B8-BC9A-85D3A51B76FA}" presName="childShp" presStyleLbl="bgAccFollowNode1" presStyleIdx="2" presStyleCnt="4" custScaleX="108085" custScaleY="100097" custLinFactNeighborX="1942" custLinFactNeighborY="-40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69995A-6C50-4E5F-A884-0D01D50225EB}" type="pres">
      <dgm:prSet presAssocID="{7FC8F0DE-5DF4-4304-B818-7AC07B98CFDF}" presName="spacing" presStyleCnt="0"/>
      <dgm:spPr/>
    </dgm:pt>
    <dgm:pt modelId="{157A684A-44A6-4447-A4D4-3E00F3D032F7}" type="pres">
      <dgm:prSet presAssocID="{B597F1FC-80D1-47D7-B468-1D411268701F}" presName="linNode" presStyleCnt="0"/>
      <dgm:spPr/>
    </dgm:pt>
    <dgm:pt modelId="{A0D8DF4B-1DCD-4F17-BC4F-5EA3B138CCE8}" type="pres">
      <dgm:prSet presAssocID="{B597F1FC-80D1-47D7-B468-1D411268701F}" presName="parentShp" presStyleLbl="node1" presStyleIdx="3" presStyleCnt="4" custScaleX="72131" custScaleY="81396" custLinFactNeighborX="-1204" custLinFactNeighborY="-200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88DF57-34B5-4011-AF02-CAB83C3B328B}" type="pres">
      <dgm:prSet presAssocID="{B597F1FC-80D1-47D7-B468-1D411268701F}" presName="childShp" presStyleLbl="bgAccFollowNode1" presStyleIdx="3" presStyleCnt="4" custScaleX="107974" custLinFactNeighborX="1882" custLinFactNeighborY="-200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960A07-A15C-4AF0-9290-05CBF5781546}" srcId="{5D515E7F-858B-4A2B-9100-6D32467C1D13}" destId="{211855D3-DAE6-4A52-BE28-51F73ED27691}" srcOrd="0" destOrd="0" parTransId="{8F129D2C-A6F2-4874-8B1B-344423EB375B}" sibTransId="{28F6B0AE-02FB-453B-A25E-7063A034CE8D}"/>
    <dgm:cxn modelId="{BE0A658A-6416-4FDC-9BC1-0FF26DBF66D1}" srcId="{DAB39DCE-B71D-44BD-90B1-14F01E64A546}" destId="{EEE31DFF-E4A0-48B8-BC9A-85D3A51B76FA}" srcOrd="2" destOrd="0" parTransId="{69625539-F7D4-4D04-9C57-8D482A98CBE9}" sibTransId="{7FC8F0DE-5DF4-4304-B818-7AC07B98CFDF}"/>
    <dgm:cxn modelId="{A6D39C46-ED50-42B2-A552-CFBE543691E2}" type="presOf" srcId="{B597F1FC-80D1-47D7-B468-1D411268701F}" destId="{A0D8DF4B-1DCD-4F17-BC4F-5EA3B138CCE8}" srcOrd="0" destOrd="0" presId="urn:microsoft.com/office/officeart/2005/8/layout/vList6"/>
    <dgm:cxn modelId="{68992C0D-6AC1-445A-9FFA-3BEFF4E27FB8}" type="presOf" srcId="{EEE31DFF-E4A0-48B8-BC9A-85D3A51B76FA}" destId="{33196C50-40FF-40A7-8624-0C4473197DB7}" srcOrd="0" destOrd="0" presId="urn:microsoft.com/office/officeart/2005/8/layout/vList6"/>
    <dgm:cxn modelId="{EC13C9C8-E8B1-4C0A-A07D-A4ACE31E6662}" type="presOf" srcId="{5D515E7F-858B-4A2B-9100-6D32467C1D13}" destId="{10285E98-7387-4077-B9FE-32A83CEC41D1}" srcOrd="0" destOrd="0" presId="urn:microsoft.com/office/officeart/2005/8/layout/vList6"/>
    <dgm:cxn modelId="{D208F279-4464-40AA-AE9A-8B33CF6AC165}" srcId="{EEE31DFF-E4A0-48B8-BC9A-85D3A51B76FA}" destId="{5938CC95-00C0-4587-AA79-48689EF91532}" srcOrd="0" destOrd="0" parTransId="{DACAC925-1B5C-4D74-9E57-AF949ED30FA2}" sibTransId="{B9281381-6894-4352-938A-D38406A0B17B}"/>
    <dgm:cxn modelId="{625280F9-D481-4CEE-BDA0-A294DB8EBEC6}" srcId="{B597F1FC-80D1-47D7-B468-1D411268701F}" destId="{BC0286F6-5F6E-4A52-9895-C6DEBAF65733}" srcOrd="0" destOrd="0" parTransId="{7DADA72A-A068-47BB-8064-57AD5B7B4EE8}" sibTransId="{359C25F1-0F54-4008-B111-F65C019E0A4C}"/>
    <dgm:cxn modelId="{39685E1A-A876-4276-938F-6586565D7F79}" type="presOf" srcId="{EC7878A4-BAA0-4622-8C72-3D0E57DE11BA}" destId="{E50F0295-8963-488C-8F71-17F8394671F3}" srcOrd="0" destOrd="2" presId="urn:microsoft.com/office/officeart/2005/8/layout/vList6"/>
    <dgm:cxn modelId="{61E3B679-C93E-409D-805A-DECCAA420273}" type="presOf" srcId="{B7DA0A20-798D-42A3-879C-A73BED5D422B}" destId="{7EECD6D1-5BA8-400A-AF05-4B037FE02FB7}" srcOrd="0" destOrd="0" presId="urn:microsoft.com/office/officeart/2005/8/layout/vList6"/>
    <dgm:cxn modelId="{8F3102C8-484C-441E-B9EC-03DC17F29799}" srcId="{DAB39DCE-B71D-44BD-90B1-14F01E64A546}" destId="{28AD7B87-CF20-4220-BAEF-152061F35B6B}" srcOrd="1" destOrd="0" parTransId="{F35A49FF-37A0-4FA6-8F15-A43F1F701C31}" sibTransId="{4B2EA35A-A3A6-4267-80FE-93F8C174941B}"/>
    <dgm:cxn modelId="{1F92B80B-681A-4E93-85A3-9241D4B2FEFF}" srcId="{EEE31DFF-E4A0-48B8-BC9A-85D3A51B76FA}" destId="{F6E10F6A-A8A6-47CE-B51D-6BEFD9BD3A4F}" srcOrd="1" destOrd="0" parTransId="{EE563AFF-1101-4D84-B507-CF113E1FDA72}" sibTransId="{FCC642D9-F0BA-426D-8847-5EDC74701B39}"/>
    <dgm:cxn modelId="{DB1575FA-AB84-4D77-AD5F-20394FA8DCC5}" type="presOf" srcId="{F6E10F6A-A8A6-47CE-B51D-6BEFD9BD3A4F}" destId="{E50F0295-8963-488C-8F71-17F8394671F3}" srcOrd="0" destOrd="1" presId="urn:microsoft.com/office/officeart/2005/8/layout/vList6"/>
    <dgm:cxn modelId="{D1F133BE-070D-49A1-B278-E347514C903A}" srcId="{28AD7B87-CF20-4220-BAEF-152061F35B6B}" destId="{B7DA0A20-798D-42A3-879C-A73BED5D422B}" srcOrd="0" destOrd="0" parTransId="{B823B6D3-F8F2-4EBC-97C7-03334C0D567E}" sibTransId="{1565E070-2772-487A-AA08-84B84399D0F1}"/>
    <dgm:cxn modelId="{87108945-EF01-454E-99A7-07CD677782CF}" type="presOf" srcId="{BC0286F6-5F6E-4A52-9895-C6DEBAF65733}" destId="{DC88DF57-34B5-4011-AF02-CAB83C3B328B}" srcOrd="0" destOrd="0" presId="urn:microsoft.com/office/officeart/2005/8/layout/vList6"/>
    <dgm:cxn modelId="{0BFCE4D2-7ECE-405F-8787-1C6C2734D222}" type="presOf" srcId="{211855D3-DAE6-4A52-BE28-51F73ED27691}" destId="{169A6440-4AE4-4115-9A5F-7B4F8A1DFE6F}" srcOrd="0" destOrd="0" presId="urn:microsoft.com/office/officeart/2005/8/layout/vList6"/>
    <dgm:cxn modelId="{B6A3F21C-1E22-42B3-B5DD-1AA0283BE3B9}" srcId="{DAB39DCE-B71D-44BD-90B1-14F01E64A546}" destId="{5D515E7F-858B-4A2B-9100-6D32467C1D13}" srcOrd="0" destOrd="0" parTransId="{ECB5E9F1-944F-4C0E-86C2-D547119EC0FD}" sibTransId="{32C91FE6-98D1-495D-BA2E-0E8F2D8A07CC}"/>
    <dgm:cxn modelId="{58EC05BC-200F-47E5-AD74-B8D4838C3DFD}" type="presOf" srcId="{5938CC95-00C0-4587-AA79-48689EF91532}" destId="{E50F0295-8963-488C-8F71-17F8394671F3}" srcOrd="0" destOrd="0" presId="urn:microsoft.com/office/officeart/2005/8/layout/vList6"/>
    <dgm:cxn modelId="{BEE07A2B-F48E-49B3-8B82-A82C46558AFD}" type="presOf" srcId="{BBA38966-B1FC-4A1E-9577-F37B2DD1C6E3}" destId="{7EECD6D1-5BA8-400A-AF05-4B037FE02FB7}" srcOrd="0" destOrd="1" presId="urn:microsoft.com/office/officeart/2005/8/layout/vList6"/>
    <dgm:cxn modelId="{C4EA29EA-102B-4672-8384-F26BACB0F0A5}" srcId="{DAB39DCE-B71D-44BD-90B1-14F01E64A546}" destId="{B597F1FC-80D1-47D7-B468-1D411268701F}" srcOrd="3" destOrd="0" parTransId="{B9FEE428-3806-47E5-AEEA-2B0766184462}" sibTransId="{C144E783-5A66-400F-BCD2-D27B5A849576}"/>
    <dgm:cxn modelId="{796CA683-76EF-4E37-8F4B-C764E72F76AB}" type="presOf" srcId="{28AD7B87-CF20-4220-BAEF-152061F35B6B}" destId="{5E220834-0A17-4A45-894B-64E1927975D0}" srcOrd="0" destOrd="0" presId="urn:microsoft.com/office/officeart/2005/8/layout/vList6"/>
    <dgm:cxn modelId="{D6DDF3EB-7EB0-4ADB-BBA2-E72805C15502}" srcId="{EEE31DFF-E4A0-48B8-BC9A-85D3A51B76FA}" destId="{EC7878A4-BAA0-4622-8C72-3D0E57DE11BA}" srcOrd="2" destOrd="0" parTransId="{AF8E4545-D033-4862-ABD7-9837551D1CD2}" sibTransId="{43B6166D-6CBD-4AD3-9FC4-66A7FAA585E1}"/>
    <dgm:cxn modelId="{19696210-C081-4307-BC2F-1B940AD84F9F}" srcId="{28AD7B87-CF20-4220-BAEF-152061F35B6B}" destId="{BBA38966-B1FC-4A1E-9577-F37B2DD1C6E3}" srcOrd="1" destOrd="0" parTransId="{113FA606-E10A-4982-AF00-271BECC56C0C}" sibTransId="{2F195302-1519-46BB-9ED1-08FB8382C80F}"/>
    <dgm:cxn modelId="{0AC1A848-E365-4E57-9DD8-8D575ACFD22C}" type="presOf" srcId="{DAB39DCE-B71D-44BD-90B1-14F01E64A546}" destId="{80EF2086-26C2-4E5A-A529-6802D78A8EEF}" srcOrd="0" destOrd="0" presId="urn:microsoft.com/office/officeart/2005/8/layout/vList6"/>
    <dgm:cxn modelId="{E3BF49D9-76E4-4D9D-BB47-9BC55FFDE35B}" type="presParOf" srcId="{80EF2086-26C2-4E5A-A529-6802D78A8EEF}" destId="{95409B22-0235-4528-9673-9F4DA1F999CA}" srcOrd="0" destOrd="0" presId="urn:microsoft.com/office/officeart/2005/8/layout/vList6"/>
    <dgm:cxn modelId="{9CCC6DE6-EF68-4024-A20A-C256F9694989}" type="presParOf" srcId="{95409B22-0235-4528-9673-9F4DA1F999CA}" destId="{10285E98-7387-4077-B9FE-32A83CEC41D1}" srcOrd="0" destOrd="0" presId="urn:microsoft.com/office/officeart/2005/8/layout/vList6"/>
    <dgm:cxn modelId="{6B1CB118-43A9-483F-8204-0C7686C9DF0A}" type="presParOf" srcId="{95409B22-0235-4528-9673-9F4DA1F999CA}" destId="{169A6440-4AE4-4115-9A5F-7B4F8A1DFE6F}" srcOrd="1" destOrd="0" presId="urn:microsoft.com/office/officeart/2005/8/layout/vList6"/>
    <dgm:cxn modelId="{678C82D4-A38B-4634-AAE4-8EFAD902955D}" type="presParOf" srcId="{80EF2086-26C2-4E5A-A529-6802D78A8EEF}" destId="{9B4BAE85-1CE2-456E-8BDE-9E705301B413}" srcOrd="1" destOrd="0" presId="urn:microsoft.com/office/officeart/2005/8/layout/vList6"/>
    <dgm:cxn modelId="{67295308-00B3-4496-9E97-A38AFEEE405A}" type="presParOf" srcId="{80EF2086-26C2-4E5A-A529-6802D78A8EEF}" destId="{1E0B9BD4-CAF0-40D8-9F03-8F4FA3A06B45}" srcOrd="2" destOrd="0" presId="urn:microsoft.com/office/officeart/2005/8/layout/vList6"/>
    <dgm:cxn modelId="{53C8A60F-C988-4F31-9B3C-4401B4AF65DB}" type="presParOf" srcId="{1E0B9BD4-CAF0-40D8-9F03-8F4FA3A06B45}" destId="{5E220834-0A17-4A45-894B-64E1927975D0}" srcOrd="0" destOrd="0" presId="urn:microsoft.com/office/officeart/2005/8/layout/vList6"/>
    <dgm:cxn modelId="{CDF43E01-3B8A-4AF2-8E85-49B398AFD830}" type="presParOf" srcId="{1E0B9BD4-CAF0-40D8-9F03-8F4FA3A06B45}" destId="{7EECD6D1-5BA8-400A-AF05-4B037FE02FB7}" srcOrd="1" destOrd="0" presId="urn:microsoft.com/office/officeart/2005/8/layout/vList6"/>
    <dgm:cxn modelId="{63A6E3A8-E8FA-4A2F-80C7-EA63C0081895}" type="presParOf" srcId="{80EF2086-26C2-4E5A-A529-6802D78A8EEF}" destId="{374811C1-091A-43EB-8556-DA5927C7D6DA}" srcOrd="3" destOrd="0" presId="urn:microsoft.com/office/officeart/2005/8/layout/vList6"/>
    <dgm:cxn modelId="{760392E1-FF45-4FF0-8761-00636DBF780E}" type="presParOf" srcId="{80EF2086-26C2-4E5A-A529-6802D78A8EEF}" destId="{150D7DC9-7810-4A91-9A77-43E8071E8328}" srcOrd="4" destOrd="0" presId="urn:microsoft.com/office/officeart/2005/8/layout/vList6"/>
    <dgm:cxn modelId="{C620922F-9733-4548-9CA4-D03D91BFB2DA}" type="presParOf" srcId="{150D7DC9-7810-4A91-9A77-43E8071E8328}" destId="{33196C50-40FF-40A7-8624-0C4473197DB7}" srcOrd="0" destOrd="0" presId="urn:microsoft.com/office/officeart/2005/8/layout/vList6"/>
    <dgm:cxn modelId="{9B8C8D90-8591-44FA-891C-C42E7C5ACF6F}" type="presParOf" srcId="{150D7DC9-7810-4A91-9A77-43E8071E8328}" destId="{E50F0295-8963-488C-8F71-17F8394671F3}" srcOrd="1" destOrd="0" presId="urn:microsoft.com/office/officeart/2005/8/layout/vList6"/>
    <dgm:cxn modelId="{A41C0F8E-36FA-4E21-8415-B4F16CCB9DC1}" type="presParOf" srcId="{80EF2086-26C2-4E5A-A529-6802D78A8EEF}" destId="{9E69995A-6C50-4E5F-A884-0D01D50225EB}" srcOrd="5" destOrd="0" presId="urn:microsoft.com/office/officeart/2005/8/layout/vList6"/>
    <dgm:cxn modelId="{485457BD-5C52-4CC7-8C2D-14CD7C7BE378}" type="presParOf" srcId="{80EF2086-26C2-4E5A-A529-6802D78A8EEF}" destId="{157A684A-44A6-4447-A4D4-3E00F3D032F7}" srcOrd="6" destOrd="0" presId="urn:microsoft.com/office/officeart/2005/8/layout/vList6"/>
    <dgm:cxn modelId="{6F7019E9-FAB8-438C-9F88-950A88F41A17}" type="presParOf" srcId="{157A684A-44A6-4447-A4D4-3E00F3D032F7}" destId="{A0D8DF4B-1DCD-4F17-BC4F-5EA3B138CCE8}" srcOrd="0" destOrd="0" presId="urn:microsoft.com/office/officeart/2005/8/layout/vList6"/>
    <dgm:cxn modelId="{8AE123A7-C7AF-4B15-A709-FCB7798AC1B8}" type="presParOf" srcId="{157A684A-44A6-4447-A4D4-3E00F3D032F7}" destId="{DC88DF57-34B5-4011-AF02-CAB83C3B328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A4136-8342-4B1B-BCEC-D6536242A424}">
      <dsp:nvSpPr>
        <dsp:cNvPr id="0" name=""/>
        <dsp:cNvSpPr/>
      </dsp:nvSpPr>
      <dsp:spPr>
        <a:xfrm rot="16200000">
          <a:off x="320091" y="-320091"/>
          <a:ext cx="1376040" cy="2016224"/>
        </a:xfrm>
        <a:prstGeom prst="round1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Плановая экономика и отсутствие в хозяйственном обороте иной формы собственности</a:t>
          </a:r>
          <a:endParaRPr lang="ru-RU" sz="1100" kern="1200" dirty="0"/>
        </a:p>
      </dsp:txBody>
      <dsp:txXfrm rot="5400000">
        <a:off x="-1" y="1"/>
        <a:ext cx="2016224" cy="1032030"/>
      </dsp:txXfrm>
    </dsp:sp>
    <dsp:sp modelId="{B9F0BC26-55F4-4DA6-B0E6-B1C07E813E24}">
      <dsp:nvSpPr>
        <dsp:cNvPr id="0" name=""/>
        <dsp:cNvSpPr/>
      </dsp:nvSpPr>
      <dsp:spPr>
        <a:xfrm>
          <a:off x="2016224" y="0"/>
          <a:ext cx="2016224" cy="1376040"/>
        </a:xfrm>
        <a:prstGeom prst="round1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13333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-13333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13333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Распределительная система</a:t>
          </a:r>
          <a:endParaRPr lang="ru-RU" sz="1100" kern="1200" dirty="0"/>
        </a:p>
      </dsp:txBody>
      <dsp:txXfrm>
        <a:off x="2016224" y="0"/>
        <a:ext cx="2016224" cy="1032030"/>
      </dsp:txXfrm>
    </dsp:sp>
    <dsp:sp modelId="{E0AD0BE7-5164-4C6E-93DE-2787F335F5B3}">
      <dsp:nvSpPr>
        <dsp:cNvPr id="0" name=""/>
        <dsp:cNvSpPr/>
      </dsp:nvSpPr>
      <dsp:spPr>
        <a:xfrm rot="10800000">
          <a:off x="0" y="1376040"/>
          <a:ext cx="2016224" cy="1376040"/>
        </a:xfrm>
        <a:prstGeom prst="round1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6667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-26667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6667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Бюджетная смета </a:t>
          </a:r>
          <a:endParaRPr lang="ru-RU" sz="1100" kern="1200" dirty="0"/>
        </a:p>
      </dsp:txBody>
      <dsp:txXfrm rot="10800000">
        <a:off x="0" y="1720050"/>
        <a:ext cx="2016224" cy="1032030"/>
      </dsp:txXfrm>
    </dsp:sp>
    <dsp:sp modelId="{8ED925A7-7451-4B86-8FAB-44888E89730E}">
      <dsp:nvSpPr>
        <dsp:cNvPr id="0" name=""/>
        <dsp:cNvSpPr/>
      </dsp:nvSpPr>
      <dsp:spPr>
        <a:xfrm rot="5400000">
          <a:off x="2336316" y="1055948"/>
          <a:ext cx="1376040" cy="2016224"/>
        </a:xfrm>
        <a:prstGeom prst="round1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Субсидиарная ответственность собственника</a:t>
          </a:r>
          <a:endParaRPr lang="ru-RU" sz="1100" kern="1200" dirty="0"/>
        </a:p>
      </dsp:txBody>
      <dsp:txXfrm rot="-5400000">
        <a:off x="2016223" y="1720050"/>
        <a:ext cx="2016224" cy="1032030"/>
      </dsp:txXfrm>
    </dsp:sp>
    <dsp:sp modelId="{79634E6D-3D95-402C-B399-CC3EBDB14EE0}">
      <dsp:nvSpPr>
        <dsp:cNvPr id="0" name=""/>
        <dsp:cNvSpPr/>
      </dsp:nvSpPr>
      <dsp:spPr>
        <a:xfrm>
          <a:off x="1411356" y="1032030"/>
          <a:ext cx="1209734" cy="688020"/>
        </a:xfrm>
        <a:prstGeom prst="roundRect">
          <a:avLst/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4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Государственное (муниципальное) учреждение</a:t>
          </a:r>
          <a:endParaRPr lang="ru-RU" sz="1100" kern="1200" dirty="0"/>
        </a:p>
      </dsp:txBody>
      <dsp:txXfrm>
        <a:off x="1444942" y="1065616"/>
        <a:ext cx="1142562" cy="6208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A4136-8342-4B1B-BCEC-D6536242A424}">
      <dsp:nvSpPr>
        <dsp:cNvPr id="0" name=""/>
        <dsp:cNvSpPr/>
      </dsp:nvSpPr>
      <dsp:spPr>
        <a:xfrm rot="16200000">
          <a:off x="320091" y="-320091"/>
          <a:ext cx="1376040" cy="2016224"/>
        </a:xfrm>
        <a:prstGeom prst="round1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Рыночная экономика и частная собственность</a:t>
          </a:r>
          <a:endParaRPr lang="ru-RU" sz="1100" kern="1200" dirty="0"/>
        </a:p>
      </dsp:txBody>
      <dsp:txXfrm rot="5400000">
        <a:off x="-1" y="1"/>
        <a:ext cx="2016224" cy="1032030"/>
      </dsp:txXfrm>
    </dsp:sp>
    <dsp:sp modelId="{B9F0BC26-55F4-4DA6-B0E6-B1C07E813E24}">
      <dsp:nvSpPr>
        <dsp:cNvPr id="0" name=""/>
        <dsp:cNvSpPr/>
      </dsp:nvSpPr>
      <dsp:spPr>
        <a:xfrm>
          <a:off x="2016224" y="0"/>
          <a:ext cx="2016224" cy="1376040"/>
        </a:xfrm>
        <a:prstGeom prst="round1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13333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-13333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13333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Право оперативного управления</a:t>
          </a:r>
          <a:endParaRPr lang="ru-RU" sz="1100" kern="1200" dirty="0"/>
        </a:p>
      </dsp:txBody>
      <dsp:txXfrm>
        <a:off x="2016224" y="0"/>
        <a:ext cx="2016224" cy="1032030"/>
      </dsp:txXfrm>
    </dsp:sp>
    <dsp:sp modelId="{E0AD0BE7-5164-4C6E-93DE-2787F335F5B3}">
      <dsp:nvSpPr>
        <dsp:cNvPr id="0" name=""/>
        <dsp:cNvSpPr/>
      </dsp:nvSpPr>
      <dsp:spPr>
        <a:xfrm rot="10800000">
          <a:off x="0" y="1376040"/>
          <a:ext cx="2016224" cy="1376040"/>
        </a:xfrm>
        <a:prstGeom prst="round1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6667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-26667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6667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Право на самостоятельное распоряжение доходами от приносящей доход деятельности </a:t>
          </a:r>
          <a:endParaRPr lang="ru-RU" sz="1100" kern="1200" dirty="0"/>
        </a:p>
      </dsp:txBody>
      <dsp:txXfrm rot="10800000">
        <a:off x="0" y="1720050"/>
        <a:ext cx="2016224" cy="1032030"/>
      </dsp:txXfrm>
    </dsp:sp>
    <dsp:sp modelId="{8ED925A7-7451-4B86-8FAB-44888E89730E}">
      <dsp:nvSpPr>
        <dsp:cNvPr id="0" name=""/>
        <dsp:cNvSpPr/>
      </dsp:nvSpPr>
      <dsp:spPr>
        <a:xfrm rot="5400000">
          <a:off x="2336316" y="1055948"/>
          <a:ext cx="1376040" cy="2016224"/>
        </a:xfrm>
        <a:prstGeom prst="round1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Имущественная ответственность при бронировании особо ценного имущества от взыскания кредиторов</a:t>
          </a:r>
          <a:endParaRPr lang="ru-RU" sz="1100" kern="1200" dirty="0"/>
        </a:p>
      </dsp:txBody>
      <dsp:txXfrm rot="-5400000">
        <a:off x="2016223" y="1720050"/>
        <a:ext cx="2016224" cy="1032030"/>
      </dsp:txXfrm>
    </dsp:sp>
    <dsp:sp modelId="{79634E6D-3D95-402C-B399-CC3EBDB14EE0}">
      <dsp:nvSpPr>
        <dsp:cNvPr id="0" name=""/>
        <dsp:cNvSpPr/>
      </dsp:nvSpPr>
      <dsp:spPr>
        <a:xfrm>
          <a:off x="1411356" y="1032030"/>
          <a:ext cx="1209734" cy="688020"/>
        </a:xfrm>
        <a:prstGeom prst="roundRect">
          <a:avLst/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4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Государственное (муниципальное) учреждение</a:t>
          </a:r>
          <a:endParaRPr lang="ru-RU" sz="1100" kern="1200" dirty="0"/>
        </a:p>
      </dsp:txBody>
      <dsp:txXfrm>
        <a:off x="1444942" y="1065616"/>
        <a:ext cx="1142562" cy="6208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E507AE-3B8C-4881-8811-DEEF6786A320}">
      <dsp:nvSpPr>
        <dsp:cNvPr id="0" name=""/>
        <dsp:cNvSpPr/>
      </dsp:nvSpPr>
      <dsp:spPr>
        <a:xfrm>
          <a:off x="1728189" y="855532"/>
          <a:ext cx="7805690" cy="1564393"/>
        </a:xfrm>
        <a:prstGeom prst="swooshArrow">
          <a:avLst>
            <a:gd name="adj1" fmla="val 25000"/>
            <a:gd name="adj2" fmla="val 25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A6A9B9-E5A1-44F4-9723-5470E21C9BD8}">
      <dsp:nvSpPr>
        <dsp:cNvPr id="0" name=""/>
        <dsp:cNvSpPr/>
      </dsp:nvSpPr>
      <dsp:spPr>
        <a:xfrm>
          <a:off x="3240360" y="1726221"/>
          <a:ext cx="107839" cy="107839"/>
        </a:xfrm>
        <a:prstGeom prst="ellipse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C631AA2-E445-4DBF-AD70-CD1FB99347D6}">
      <dsp:nvSpPr>
        <dsp:cNvPr id="0" name=""/>
        <dsp:cNvSpPr/>
      </dsp:nvSpPr>
      <dsp:spPr>
        <a:xfrm>
          <a:off x="2275244" y="1471137"/>
          <a:ext cx="4005622" cy="74917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42" tIns="0" rIns="0" bIns="0" numCol="1" spcCol="1270" anchor="t" anchorCtr="0">
          <a:noAutofit/>
        </a:bodyPr>
        <a:lstStyle/>
        <a:p>
          <a:pPr lvl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300" kern="1200" dirty="0"/>
        </a:p>
      </dsp:txBody>
      <dsp:txXfrm>
        <a:off x="2275244" y="1471137"/>
        <a:ext cx="4005622" cy="749171"/>
      </dsp:txXfrm>
    </dsp:sp>
    <dsp:sp modelId="{5B18EEBC-4E6A-4BC5-950F-3D65F9462E5B}">
      <dsp:nvSpPr>
        <dsp:cNvPr id="0" name=""/>
        <dsp:cNvSpPr/>
      </dsp:nvSpPr>
      <dsp:spPr>
        <a:xfrm>
          <a:off x="5040560" y="1269056"/>
          <a:ext cx="194940" cy="194940"/>
        </a:xfrm>
        <a:prstGeom prst="ellipse">
          <a:avLst/>
        </a:prstGeom>
        <a:solidFill>
          <a:schemeClr val="accent3">
            <a:shade val="80000"/>
            <a:hueOff val="109454"/>
            <a:satOff val="-716"/>
            <a:lumOff val="1227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FE7F0F-1D37-4BB8-9646-CF62D7D04B6A}">
      <dsp:nvSpPr>
        <dsp:cNvPr id="0" name=""/>
        <dsp:cNvSpPr/>
      </dsp:nvSpPr>
      <dsp:spPr>
        <a:xfrm>
          <a:off x="1712439" y="786759"/>
          <a:ext cx="7088289" cy="1410204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295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1712439" y="786759"/>
        <a:ext cx="7088289" cy="1410204"/>
      </dsp:txXfrm>
    </dsp:sp>
    <dsp:sp modelId="{F3EF8EB8-3897-4CF1-A5CB-D9E15307A574}">
      <dsp:nvSpPr>
        <dsp:cNvPr id="0" name=""/>
        <dsp:cNvSpPr/>
      </dsp:nvSpPr>
      <dsp:spPr>
        <a:xfrm>
          <a:off x="7848871" y="979016"/>
          <a:ext cx="269597" cy="269597"/>
        </a:xfrm>
        <a:prstGeom prst="ellipse">
          <a:avLst/>
        </a:prstGeom>
        <a:solidFill>
          <a:schemeClr val="accent3">
            <a:shade val="80000"/>
            <a:hueOff val="218907"/>
            <a:satOff val="-1431"/>
            <a:lumOff val="2455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E0862E-8F6C-4DFC-A1E5-C20DE3CFE601}">
      <dsp:nvSpPr>
        <dsp:cNvPr id="0" name=""/>
        <dsp:cNvSpPr/>
      </dsp:nvSpPr>
      <dsp:spPr>
        <a:xfrm>
          <a:off x="3846629" y="0"/>
          <a:ext cx="5184074" cy="2592289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854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</a:t>
          </a:r>
          <a:endParaRPr lang="ru-RU" sz="6500" kern="1200" dirty="0"/>
        </a:p>
      </dsp:txBody>
      <dsp:txXfrm>
        <a:off x="3846629" y="0"/>
        <a:ext cx="5184074" cy="25922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1AAF5D-E7D6-4794-8083-1D0F3D1E1F91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1. Публично определяется социальный заказ</a:t>
          </a:r>
          <a:endParaRPr lang="ru-RU" sz="2100" kern="1200" dirty="0"/>
        </a:p>
      </dsp:txBody>
      <dsp:txXfrm>
        <a:off x="0" y="39687"/>
        <a:ext cx="3286125" cy="1971675"/>
      </dsp:txXfrm>
    </dsp:sp>
    <dsp:sp modelId="{FCF55760-D1FC-4CE6-8913-E0D8A140EFA0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gradFill rotWithShape="0">
          <a:gsLst>
            <a:gs pos="0">
              <a:schemeClr val="accent5">
                <a:hueOff val="-1838336"/>
                <a:satOff val="-2557"/>
                <a:lumOff val="-98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1838336"/>
                <a:satOff val="-2557"/>
                <a:lumOff val="-98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1838336"/>
                <a:satOff val="-2557"/>
                <a:lumOff val="-98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2. Применение новых способов организации оказания государственных (муниципальных) услуг</a:t>
          </a:r>
          <a:endParaRPr lang="ru-RU" sz="2100" kern="1200" dirty="0"/>
        </a:p>
      </dsp:txBody>
      <dsp:txXfrm>
        <a:off x="3614737" y="39687"/>
        <a:ext cx="3286125" cy="1971675"/>
      </dsp:txXfrm>
    </dsp:sp>
    <dsp:sp modelId="{2921F8DA-0865-4D04-96A3-4492C37C7157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3. Единые подходы к финансовому обеспечению государственных и негосударственных исполнителей</a:t>
          </a:r>
          <a:endParaRPr lang="ru-RU" sz="2100" kern="1200" dirty="0"/>
        </a:p>
      </dsp:txBody>
      <dsp:txXfrm>
        <a:off x="7229475" y="39687"/>
        <a:ext cx="3286125" cy="1971675"/>
      </dsp:txXfrm>
    </dsp:sp>
    <dsp:sp modelId="{46EC60CC-37C7-4A40-BD83-C0A4D39BC37D}">
      <dsp:nvSpPr>
        <dsp:cNvPr id="0" name=""/>
        <dsp:cNvSpPr/>
      </dsp:nvSpPr>
      <dsp:spPr>
        <a:xfrm>
          <a:off x="1807368" y="2339975"/>
          <a:ext cx="3286125" cy="1971675"/>
        </a:xfrm>
        <a:prstGeom prst="rect">
          <a:avLst/>
        </a:prstGeom>
        <a:gradFill rotWithShape="0">
          <a:gsLst>
            <a:gs pos="0">
              <a:schemeClr val="accent5">
                <a:hueOff val="-5515009"/>
                <a:satOff val="-7671"/>
                <a:lumOff val="-294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5515009"/>
                <a:satOff val="-7671"/>
                <a:lumOff val="-294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5515009"/>
                <a:satOff val="-7671"/>
                <a:lumOff val="-294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4. Разграничивается ответственность за неоказание (ненадлежащее оказание) государственных (муниципальных) услуг</a:t>
          </a:r>
          <a:endParaRPr lang="ru-RU" sz="2100" kern="1200" dirty="0"/>
        </a:p>
      </dsp:txBody>
      <dsp:txXfrm>
        <a:off x="1807368" y="2339975"/>
        <a:ext cx="3286125" cy="1971675"/>
      </dsp:txXfrm>
    </dsp:sp>
    <dsp:sp modelId="{BED823F2-A929-4344-B78A-19D1D2945873}">
      <dsp:nvSpPr>
        <dsp:cNvPr id="0" name=""/>
        <dsp:cNvSpPr/>
      </dsp:nvSpPr>
      <dsp:spPr>
        <a:xfrm>
          <a:off x="5422106" y="2339975"/>
          <a:ext cx="3286125" cy="1971675"/>
        </a:xfrm>
        <a:prstGeom prst="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5. </a:t>
          </a:r>
          <a:r>
            <a:rPr lang="ru-RU" sz="2100" kern="1200" dirty="0" err="1" smtClean="0"/>
            <a:t>Цифровизация</a:t>
          </a:r>
          <a:r>
            <a:rPr lang="ru-RU" sz="2100" kern="1200" dirty="0" smtClean="0"/>
            <a:t> взаимодействия</a:t>
          </a:r>
          <a:endParaRPr lang="ru-RU" sz="2100" kern="1200" dirty="0"/>
        </a:p>
      </dsp:txBody>
      <dsp:txXfrm>
        <a:off x="5422106" y="2339975"/>
        <a:ext cx="3286125" cy="19716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59B79D-0829-43A1-85D8-1E1F186BFACC}">
      <dsp:nvSpPr>
        <dsp:cNvPr id="0" name=""/>
        <dsp:cNvSpPr/>
      </dsp:nvSpPr>
      <dsp:spPr>
        <a:xfrm>
          <a:off x="1796619" y="264010"/>
          <a:ext cx="3724326" cy="37247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Государственные (муниципальные) бюджетные и автономные учреждения</a:t>
          </a:r>
          <a:endParaRPr lang="ru-RU" sz="25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2342034" y="809486"/>
        <a:ext cx="2633496" cy="2633793"/>
      </dsp:txXfrm>
    </dsp:sp>
    <dsp:sp modelId="{15D3B522-A65F-422C-9681-08FAEEDDC0E9}">
      <dsp:nvSpPr>
        <dsp:cNvPr id="0" name=""/>
        <dsp:cNvSpPr/>
      </dsp:nvSpPr>
      <dsp:spPr>
        <a:xfrm>
          <a:off x="3705054" y="-94308"/>
          <a:ext cx="847896" cy="7914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2D7ECC-43B8-401E-A0B6-FF045774D5BC}">
      <dsp:nvSpPr>
        <dsp:cNvPr id="0" name=""/>
        <dsp:cNvSpPr/>
      </dsp:nvSpPr>
      <dsp:spPr>
        <a:xfrm>
          <a:off x="2941802" y="3712011"/>
          <a:ext cx="300238" cy="30024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4D2A3A-1C49-4D5A-B4D0-79FE415855C5}">
      <dsp:nvSpPr>
        <dsp:cNvPr id="0" name=""/>
        <dsp:cNvSpPr/>
      </dsp:nvSpPr>
      <dsp:spPr>
        <a:xfrm>
          <a:off x="5760830" y="1775665"/>
          <a:ext cx="300238" cy="30024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5074F0-BE35-426C-A1C1-19CD5605133E}">
      <dsp:nvSpPr>
        <dsp:cNvPr id="0" name=""/>
        <dsp:cNvSpPr/>
      </dsp:nvSpPr>
      <dsp:spPr>
        <a:xfrm>
          <a:off x="4326105" y="4031399"/>
          <a:ext cx="414068" cy="41424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F0583F2-B28C-4ECA-9556-42C50BD494A3}">
      <dsp:nvSpPr>
        <dsp:cNvPr id="0" name=""/>
        <dsp:cNvSpPr/>
      </dsp:nvSpPr>
      <dsp:spPr>
        <a:xfrm>
          <a:off x="3025838" y="683044"/>
          <a:ext cx="300238" cy="30024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E0C844E-D9F7-484A-A6FC-E1AB4D3CA60C}">
      <dsp:nvSpPr>
        <dsp:cNvPr id="0" name=""/>
        <dsp:cNvSpPr/>
      </dsp:nvSpPr>
      <dsp:spPr>
        <a:xfrm>
          <a:off x="2080814" y="2400517"/>
          <a:ext cx="300238" cy="30024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181CFE-3686-42C4-B46A-5BF81DF44327}">
      <dsp:nvSpPr>
        <dsp:cNvPr id="0" name=""/>
        <dsp:cNvSpPr/>
      </dsp:nvSpPr>
      <dsp:spPr>
        <a:xfrm>
          <a:off x="632337" y="936292"/>
          <a:ext cx="1514177" cy="151383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ИП</a:t>
          </a:r>
          <a:endParaRPr lang="ru-RU" sz="25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854083" y="1157987"/>
        <a:ext cx="1070685" cy="1070440"/>
      </dsp:txXfrm>
    </dsp:sp>
    <dsp:sp modelId="{0A2E9C58-E739-4AB1-9763-2493A151CD31}">
      <dsp:nvSpPr>
        <dsp:cNvPr id="0" name=""/>
        <dsp:cNvSpPr/>
      </dsp:nvSpPr>
      <dsp:spPr>
        <a:xfrm>
          <a:off x="3503316" y="696098"/>
          <a:ext cx="414068" cy="41424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40E801-3BC3-4FDF-A7CD-5775C630ED2D}">
      <dsp:nvSpPr>
        <dsp:cNvPr id="0" name=""/>
        <dsp:cNvSpPr/>
      </dsp:nvSpPr>
      <dsp:spPr>
        <a:xfrm>
          <a:off x="775199" y="2893959"/>
          <a:ext cx="748685" cy="74886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A83496-F019-48B5-B334-2B8F662EC7BA}">
      <dsp:nvSpPr>
        <dsp:cNvPr id="0" name=""/>
        <dsp:cNvSpPr/>
      </dsp:nvSpPr>
      <dsp:spPr>
        <a:xfrm>
          <a:off x="4703540" y="0"/>
          <a:ext cx="1514177" cy="151383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ХО</a:t>
          </a:r>
          <a:endParaRPr lang="ru-RU" sz="25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4925286" y="221695"/>
        <a:ext cx="1070685" cy="1070440"/>
      </dsp:txXfrm>
    </dsp:sp>
    <dsp:sp modelId="{63142DD8-CA09-492B-AC65-EE77C2BB2B6E}">
      <dsp:nvSpPr>
        <dsp:cNvPr id="0" name=""/>
        <dsp:cNvSpPr/>
      </dsp:nvSpPr>
      <dsp:spPr>
        <a:xfrm>
          <a:off x="5179957" y="1754945"/>
          <a:ext cx="414068" cy="41424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55379A-A5C2-4E91-AF05-2A4D74018C8C}">
      <dsp:nvSpPr>
        <dsp:cNvPr id="0" name=""/>
        <dsp:cNvSpPr/>
      </dsp:nvSpPr>
      <dsp:spPr>
        <a:xfrm>
          <a:off x="490240" y="3785113"/>
          <a:ext cx="300238" cy="30024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E9F58C-8998-438B-A79C-39FABB9893CD}">
      <dsp:nvSpPr>
        <dsp:cNvPr id="0" name=""/>
        <dsp:cNvSpPr/>
      </dsp:nvSpPr>
      <dsp:spPr>
        <a:xfrm>
          <a:off x="3481925" y="3357812"/>
          <a:ext cx="300238" cy="30024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665DFC-2E56-4432-BC72-FFC9690D7E74}">
      <dsp:nvSpPr>
        <dsp:cNvPr id="0" name=""/>
        <dsp:cNvSpPr/>
      </dsp:nvSpPr>
      <dsp:spPr>
        <a:xfrm>
          <a:off x="4748801" y="2697997"/>
          <a:ext cx="1514177" cy="151383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НКО</a:t>
          </a:r>
          <a:endParaRPr lang="ru-RU" sz="25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4970547" y="2919692"/>
        <a:ext cx="1070685" cy="1070440"/>
      </dsp:txXfrm>
    </dsp:sp>
    <dsp:sp modelId="{060F06D1-FFB3-4008-AB3C-0A722757CBD6}">
      <dsp:nvSpPr>
        <dsp:cNvPr id="0" name=""/>
        <dsp:cNvSpPr/>
      </dsp:nvSpPr>
      <dsp:spPr>
        <a:xfrm>
          <a:off x="6188650" y="2787786"/>
          <a:ext cx="300238" cy="30024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D9DB02-33F9-4EBC-9CB2-30AB18FC97E7}">
      <dsp:nvSpPr>
        <dsp:cNvPr id="0" name=""/>
        <dsp:cNvSpPr/>
      </dsp:nvSpPr>
      <dsp:spPr>
        <a:xfrm>
          <a:off x="-5839011" y="-893631"/>
          <a:ext cx="6951401" cy="6951401"/>
        </a:xfrm>
        <a:prstGeom prst="blockArc">
          <a:avLst>
            <a:gd name="adj1" fmla="val 18900000"/>
            <a:gd name="adj2" fmla="val 2700000"/>
            <a:gd name="adj3" fmla="val 31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2FC0A5-DFAA-4792-A387-4618954F009B}">
      <dsp:nvSpPr>
        <dsp:cNvPr id="0" name=""/>
        <dsp:cNvSpPr/>
      </dsp:nvSpPr>
      <dsp:spPr>
        <a:xfrm>
          <a:off x="414416" y="271943"/>
          <a:ext cx="10462008" cy="543680"/>
        </a:xfrm>
        <a:prstGeom prst="rect">
          <a:avLst/>
        </a:prstGeom>
        <a:noFill/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546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</a:rPr>
            <a:t>Нормативное правовое обеспечение</a:t>
          </a:r>
          <a:endParaRPr lang="ru-RU" sz="1100" kern="1200" dirty="0">
            <a:solidFill>
              <a:schemeClr val="tx1"/>
            </a:solidFill>
          </a:endParaRPr>
        </a:p>
      </dsp:txBody>
      <dsp:txXfrm>
        <a:off x="414416" y="271943"/>
        <a:ext cx="10462008" cy="543680"/>
      </dsp:txXfrm>
    </dsp:sp>
    <dsp:sp modelId="{AB5AFF3F-0D5B-4226-ADB3-0BC78590A641}">
      <dsp:nvSpPr>
        <dsp:cNvPr id="0" name=""/>
        <dsp:cNvSpPr/>
      </dsp:nvSpPr>
      <dsp:spPr>
        <a:xfrm>
          <a:off x="74615" y="203983"/>
          <a:ext cx="679600" cy="6796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A84D0D-F83E-4883-9DCB-7767048BBAD8}">
      <dsp:nvSpPr>
        <dsp:cNvPr id="0" name=""/>
        <dsp:cNvSpPr/>
      </dsp:nvSpPr>
      <dsp:spPr>
        <a:xfrm>
          <a:off x="861630" y="1087360"/>
          <a:ext cx="10014794" cy="543680"/>
        </a:xfrm>
        <a:prstGeom prst="rect">
          <a:avLst/>
        </a:prstGeom>
        <a:noFill/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546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</a:rPr>
            <a:t>Проведение мероприятий в сфере информатизации, обеспечивающих формирование и реализацию государственного (муниципального) социального заказа в части информационного обеспечения социального заказа(при необходимости доработка информационных систем субъекта Российской Федерации)</a:t>
          </a:r>
          <a:endParaRPr lang="ru-RU" sz="1100" kern="1200" dirty="0">
            <a:solidFill>
              <a:schemeClr val="tx1"/>
            </a:solidFill>
          </a:endParaRPr>
        </a:p>
      </dsp:txBody>
      <dsp:txXfrm>
        <a:off x="861630" y="1087360"/>
        <a:ext cx="10014794" cy="543680"/>
      </dsp:txXfrm>
    </dsp:sp>
    <dsp:sp modelId="{22776D03-C6A1-4A43-BD09-2C8D76B7F433}">
      <dsp:nvSpPr>
        <dsp:cNvPr id="0" name=""/>
        <dsp:cNvSpPr/>
      </dsp:nvSpPr>
      <dsp:spPr>
        <a:xfrm>
          <a:off x="521830" y="1019400"/>
          <a:ext cx="679600" cy="6796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4BD39C-C41F-4ECC-96D5-1C2199A54DD7}">
      <dsp:nvSpPr>
        <dsp:cNvPr id="0" name=""/>
        <dsp:cNvSpPr/>
      </dsp:nvSpPr>
      <dsp:spPr>
        <a:xfrm>
          <a:off x="1066130" y="1902778"/>
          <a:ext cx="9810294" cy="543680"/>
        </a:xfrm>
        <a:prstGeom prst="rect">
          <a:avLst/>
        </a:prstGeom>
        <a:noFill/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546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</a:rPr>
            <a:t>Коммуникационная поддержка</a:t>
          </a:r>
          <a:endParaRPr lang="ru-RU" sz="1100" kern="1200" dirty="0"/>
        </a:p>
      </dsp:txBody>
      <dsp:txXfrm>
        <a:off x="1066130" y="1902778"/>
        <a:ext cx="9810294" cy="543680"/>
      </dsp:txXfrm>
    </dsp:sp>
    <dsp:sp modelId="{C78ADB80-80A3-422A-8572-BEF367639CA9}">
      <dsp:nvSpPr>
        <dsp:cNvPr id="0" name=""/>
        <dsp:cNvSpPr/>
      </dsp:nvSpPr>
      <dsp:spPr>
        <a:xfrm>
          <a:off x="726330" y="1834818"/>
          <a:ext cx="679600" cy="6796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F34218-D985-4F99-8C85-400A3CCC6E34}">
      <dsp:nvSpPr>
        <dsp:cNvPr id="0" name=""/>
        <dsp:cNvSpPr/>
      </dsp:nvSpPr>
      <dsp:spPr>
        <a:xfrm>
          <a:off x="1066130" y="2717679"/>
          <a:ext cx="9810294" cy="543680"/>
        </a:xfrm>
        <a:prstGeom prst="rect">
          <a:avLst/>
        </a:prstGeom>
        <a:noFill/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546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solidFill>
                <a:schemeClr val="accent3">
                  <a:lumMod val="50000"/>
                </a:schemeClr>
              </a:solidFill>
            </a:rPr>
            <a:t>Конкурентный отбор исполнителей государственных (муниципальных) услуг </a:t>
          </a:r>
        </a:p>
      </dsp:txBody>
      <dsp:txXfrm>
        <a:off x="1066130" y="2717679"/>
        <a:ext cx="9810294" cy="543680"/>
      </dsp:txXfrm>
    </dsp:sp>
    <dsp:sp modelId="{E33ED685-9ECB-4413-A69B-D2E2F5CBAA36}">
      <dsp:nvSpPr>
        <dsp:cNvPr id="0" name=""/>
        <dsp:cNvSpPr/>
      </dsp:nvSpPr>
      <dsp:spPr>
        <a:xfrm>
          <a:off x="726330" y="2649719"/>
          <a:ext cx="679600" cy="6796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9ECF43-58A5-4BEC-81F0-5D377A8A1FFD}">
      <dsp:nvSpPr>
        <dsp:cNvPr id="0" name=""/>
        <dsp:cNvSpPr/>
      </dsp:nvSpPr>
      <dsp:spPr>
        <a:xfrm>
          <a:off x="861630" y="3533096"/>
          <a:ext cx="10014794" cy="543680"/>
        </a:xfrm>
        <a:prstGeom prst="rect">
          <a:avLst/>
        </a:prstGeom>
        <a:noFill/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546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solidFill>
                <a:schemeClr val="accent3">
                  <a:lumMod val="50000"/>
                </a:schemeClr>
              </a:solidFill>
            </a:rPr>
            <a:t>Формирование системы мониторинга результатов оказания государственных (муниципальных) услуг (разработка методических рекомендаций по разработке системы мониторинга и оценки результатов оказания услуг)</a:t>
          </a:r>
        </a:p>
      </dsp:txBody>
      <dsp:txXfrm>
        <a:off x="861630" y="3533096"/>
        <a:ext cx="10014794" cy="543680"/>
      </dsp:txXfrm>
    </dsp:sp>
    <dsp:sp modelId="{2A02DF04-B081-444E-9C97-DDF9C5ACBFAA}">
      <dsp:nvSpPr>
        <dsp:cNvPr id="0" name=""/>
        <dsp:cNvSpPr/>
      </dsp:nvSpPr>
      <dsp:spPr>
        <a:xfrm>
          <a:off x="521830" y="3465136"/>
          <a:ext cx="679600" cy="6796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ADE19E-E4AA-4213-B1D4-08F9ABC5CB8F}">
      <dsp:nvSpPr>
        <dsp:cNvPr id="0" name=""/>
        <dsp:cNvSpPr/>
      </dsp:nvSpPr>
      <dsp:spPr>
        <a:xfrm>
          <a:off x="414416" y="4348514"/>
          <a:ext cx="10462008" cy="543680"/>
        </a:xfrm>
        <a:prstGeom prst="rect">
          <a:avLst/>
        </a:prstGeom>
        <a:noFill/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546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solidFill>
                <a:schemeClr val="accent3">
                  <a:lumMod val="50000"/>
                </a:schemeClr>
              </a:solidFill>
            </a:rPr>
            <a:t>Оценка результатов пилотной апробации</a:t>
          </a:r>
        </a:p>
      </dsp:txBody>
      <dsp:txXfrm>
        <a:off x="414416" y="4348514"/>
        <a:ext cx="10462008" cy="543680"/>
      </dsp:txXfrm>
    </dsp:sp>
    <dsp:sp modelId="{AC6A4690-FC5E-40DC-B406-1C5C2470369F}">
      <dsp:nvSpPr>
        <dsp:cNvPr id="0" name=""/>
        <dsp:cNvSpPr/>
      </dsp:nvSpPr>
      <dsp:spPr>
        <a:xfrm>
          <a:off x="74615" y="4280553"/>
          <a:ext cx="679600" cy="6796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9A6440-4AE4-4115-9A5F-7B4F8A1DFE6F}">
      <dsp:nvSpPr>
        <dsp:cNvPr id="0" name=""/>
        <dsp:cNvSpPr/>
      </dsp:nvSpPr>
      <dsp:spPr>
        <a:xfrm>
          <a:off x="2880312" y="78722"/>
          <a:ext cx="5691293" cy="1004174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kern="1200" dirty="0" smtClean="0"/>
            <a:t>Определены и опубликованы объемы социальных гарантий, реализуемых в регионах</a:t>
          </a:r>
          <a:endParaRPr lang="ru-RU" sz="1400" kern="1200" dirty="0"/>
        </a:p>
      </dsp:txBody>
      <dsp:txXfrm>
        <a:off x="2880312" y="204244"/>
        <a:ext cx="5314728" cy="753130"/>
      </dsp:txXfrm>
    </dsp:sp>
    <dsp:sp modelId="{10285E98-7387-4077-B9FE-32A83CEC41D1}">
      <dsp:nvSpPr>
        <dsp:cNvPr id="0" name=""/>
        <dsp:cNvSpPr/>
      </dsp:nvSpPr>
      <dsp:spPr>
        <a:xfrm>
          <a:off x="216040" y="1238935"/>
          <a:ext cx="2534676" cy="817357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Реализация принципа работы</a:t>
          </a:r>
          <a:br>
            <a:rPr lang="ru-RU" sz="12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</a:br>
          <a:r>
            <a:rPr lang="ru-RU" sz="12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 «все со всеми»</a:t>
          </a:r>
          <a:endParaRPr lang="ru-RU" sz="12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255940" y="1278835"/>
        <a:ext cx="2454876" cy="737557"/>
      </dsp:txXfrm>
    </dsp:sp>
    <dsp:sp modelId="{7EECD6D1-5BA8-400A-AF05-4B037FE02FB7}">
      <dsp:nvSpPr>
        <dsp:cNvPr id="0" name=""/>
        <dsp:cNvSpPr/>
      </dsp:nvSpPr>
      <dsp:spPr>
        <a:xfrm>
          <a:off x="2880312" y="1128395"/>
          <a:ext cx="5691293" cy="1004174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Вовлечение отраслевых ФОИВ в реализацию апробации</a:t>
          </a:r>
          <a:endParaRPr lang="ru-RU" sz="12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Формирование межведомственных рабочих групп в регионах</a:t>
          </a:r>
          <a:endParaRPr lang="ru-RU" sz="1400" kern="1200" dirty="0"/>
        </a:p>
      </dsp:txBody>
      <dsp:txXfrm>
        <a:off x="2880312" y="1253917"/>
        <a:ext cx="5314728" cy="753130"/>
      </dsp:txXfrm>
    </dsp:sp>
    <dsp:sp modelId="{5E220834-0A17-4A45-894B-64E1927975D0}">
      <dsp:nvSpPr>
        <dsp:cNvPr id="0" name=""/>
        <dsp:cNvSpPr/>
      </dsp:nvSpPr>
      <dsp:spPr>
        <a:xfrm>
          <a:off x="216040" y="172131"/>
          <a:ext cx="2534676" cy="817357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1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Утверждение социальных заказов</a:t>
          </a:r>
          <a:endParaRPr lang="ru-RU" sz="12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255940" y="212031"/>
        <a:ext cx="2454876" cy="737557"/>
      </dsp:txXfrm>
    </dsp:sp>
    <dsp:sp modelId="{E50F0295-8963-488C-8F71-17F8394671F3}">
      <dsp:nvSpPr>
        <dsp:cNvPr id="0" name=""/>
        <dsp:cNvSpPr/>
      </dsp:nvSpPr>
      <dsp:spPr>
        <a:xfrm>
          <a:off x="2882078" y="2169152"/>
          <a:ext cx="5691580" cy="1005148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Принятие НПА субъектов РФ, регламентирующих порядок формирования региональных социальных заказов, а также решения об организации оказания услуг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smtClean="0"/>
            <a:t>Принятие НПА Правительства РФ</a:t>
          </a:r>
          <a:endParaRPr lang="ru-RU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</dsp:txBody>
      <dsp:txXfrm>
        <a:off x="2882078" y="2294796"/>
        <a:ext cx="5314650" cy="753861"/>
      </dsp:txXfrm>
    </dsp:sp>
    <dsp:sp modelId="{33196C50-40FF-40A7-8624-0C4473197DB7}">
      <dsp:nvSpPr>
        <dsp:cNvPr id="0" name=""/>
        <dsp:cNvSpPr/>
      </dsp:nvSpPr>
      <dsp:spPr>
        <a:xfrm>
          <a:off x="184179" y="2260722"/>
          <a:ext cx="2534412" cy="818150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2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Формирование нормативной правовой базы</a:t>
          </a:r>
          <a:endParaRPr lang="ru-RU" sz="12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224118" y="2300661"/>
        <a:ext cx="2454534" cy="738272"/>
      </dsp:txXfrm>
    </dsp:sp>
    <dsp:sp modelId="{DC88DF57-34B5-4011-AF02-CAB83C3B328B}">
      <dsp:nvSpPr>
        <dsp:cNvPr id="0" name=""/>
        <dsp:cNvSpPr/>
      </dsp:nvSpPr>
      <dsp:spPr>
        <a:xfrm>
          <a:off x="2880312" y="3114411"/>
          <a:ext cx="5691293" cy="1004174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Обеспечение планирования бюджетных ассигнований с учетом объема оказания государственных услуг в  социальной сфере</a:t>
          </a:r>
          <a:endParaRPr lang="ru-RU" sz="1400" kern="1200" dirty="0"/>
        </a:p>
      </dsp:txBody>
      <dsp:txXfrm>
        <a:off x="2880312" y="3239933"/>
        <a:ext cx="5314728" cy="753130"/>
      </dsp:txXfrm>
    </dsp:sp>
    <dsp:sp modelId="{A0D8DF4B-1DCD-4F17-BC4F-5EA3B138CCE8}">
      <dsp:nvSpPr>
        <dsp:cNvPr id="0" name=""/>
        <dsp:cNvSpPr/>
      </dsp:nvSpPr>
      <dsp:spPr>
        <a:xfrm>
          <a:off x="216040" y="3207819"/>
          <a:ext cx="2534676" cy="817357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Обеспечение взаимосвязи натурального объема бюджетных услуг и финансового обеспечения</a:t>
          </a:r>
          <a:endParaRPr lang="ru-RU" sz="12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255940" y="3247719"/>
        <a:ext cx="2454876" cy="7375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0.82469</cdr:x>
      <cdr:y>0.48272</cdr:y>
    </cdr:from>
    <cdr:to>
      <cdr:x>0.86453</cdr:x>
      <cdr:y>0.52944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7452320" y="2232248"/>
          <a:ext cx="360040" cy="21602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rtlCol="0" anchor="ctr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0.0358</cdr:x>
      <cdr:y>0.63844</cdr:y>
    </cdr:from>
    <cdr:to>
      <cdr:x>0.20314</cdr:x>
      <cdr:y>0.80842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23528" y="2952328"/>
          <a:ext cx="1512168" cy="78604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ct val="80000"/>
            </a:lnSpc>
          </a:pPr>
          <a:r>
            <a:rPr lang="ru-RU" sz="1400" b="1" dirty="0"/>
            <a:t>2</a:t>
          </a:r>
          <a:r>
            <a:rPr lang="ru-RU" sz="1400" b="1" dirty="0" smtClean="0"/>
            <a:t>. Потребности, не финансируемые из бюджета</a:t>
          </a:r>
        </a:p>
      </cdr:txBody>
    </cdr:sp>
  </cdr:relSizeAnchor>
  <cdr:relSizeAnchor xmlns:cdr="http://schemas.openxmlformats.org/drawingml/2006/chartDrawing">
    <cdr:from>
      <cdr:x>0.00797</cdr:x>
      <cdr:y>0.343</cdr:y>
    </cdr:from>
    <cdr:to>
      <cdr:x>0.17531</cdr:x>
      <cdr:y>0.62387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72008" y="1586152"/>
          <a:ext cx="1512168" cy="129881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ct val="80000"/>
            </a:lnSpc>
          </a:pPr>
          <a:r>
            <a:rPr lang="ru-RU" sz="1400" b="1" dirty="0" smtClean="0"/>
            <a:t>1. Аналогичные потребности в пределах спроса, объем которого не обеспечен из бюджета</a:t>
          </a:r>
          <a:endParaRPr lang="ru-RU" sz="14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30E66F-6836-411C-AD14-122AFFC57514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85FE3-E7F3-4D5F-B427-121BC813C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349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5D3228-547D-4457-A374-5FA18C81E17B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76790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CA9F2-3F88-46E7-B0F6-9E2F6456C3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180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400" y="742950"/>
            <a:ext cx="6618288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0898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400" y="742950"/>
            <a:ext cx="6618288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6052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88981F-6AAF-46F8-B4B3-8B7354F9398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07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097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209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27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311150"/>
          </a:xfrm>
          <a:prstGeom prst="rect">
            <a:avLst/>
          </a:prstGeom>
          <a:solidFill>
            <a:srgbClr val="004821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invGray">
          <a:xfrm>
            <a:off x="12113684" y="-1586"/>
            <a:ext cx="76200" cy="312737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12058651" y="-1586"/>
            <a:ext cx="38100" cy="312737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 bwMode="invGray">
          <a:xfrm>
            <a:off x="12033257" y="-1586"/>
            <a:ext cx="12700" cy="312737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invGray">
          <a:xfrm>
            <a:off x="11969751" y="-1586"/>
            <a:ext cx="33867" cy="312737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11834289" y="-786"/>
            <a:ext cx="127001" cy="333443"/>
            <a:chOff x="8875715" y="-787"/>
            <a:chExt cx="95251" cy="295141"/>
          </a:xfrm>
        </p:grpSpPr>
        <p:sp>
          <p:nvSpPr>
            <p:cNvPr id="15" name="Прямоугольник 14"/>
            <p:cNvSpPr/>
            <p:nvPr/>
          </p:nvSpPr>
          <p:spPr bwMode="invGray">
            <a:xfrm>
              <a:off x="8915403" y="-787"/>
              <a:ext cx="55563" cy="295141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 w="50800" cap="rnd" cmpd="thickThin" algn="ctr">
              <a:noFill/>
              <a:prstDash val="solid"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dirty="0">
                <a:solidFill>
                  <a:prstClr val="white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 bwMode="invGray">
            <a:xfrm>
              <a:off x="8875715" y="-787"/>
              <a:ext cx="6350" cy="295141"/>
            </a:xfrm>
            <a:prstGeom prst="rect">
              <a:avLst/>
            </a:prstGeom>
            <a:solidFill>
              <a:srgbClr val="FFFFFF">
                <a:alpha val="30196"/>
              </a:srgbClr>
            </a:solidFill>
            <a:ln w="50800" cap="rnd" cmpd="thickThin" algn="ctr">
              <a:noFill/>
              <a:prstDash val="solid"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dirty="0">
                <a:solidFill>
                  <a:prstClr val="white"/>
                </a:solidFill>
              </a:endParaRPr>
            </a:p>
          </p:txBody>
        </p:sp>
      </p:grpSp>
      <p:sp>
        <p:nvSpPr>
          <p:cNvPr id="17" name="Номер слайда 1"/>
          <p:cNvSpPr txBox="1">
            <a:spLocks/>
          </p:cNvSpPr>
          <p:nvPr userDrawn="1"/>
        </p:nvSpPr>
        <p:spPr>
          <a:xfrm>
            <a:off x="10851984" y="0"/>
            <a:ext cx="1100667" cy="339328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7C948A7D-6C52-4157-BEA1-1B3B6891AEA4}" type="slidenum">
              <a:rPr lang="ru-RU" sz="1800" smtClean="0">
                <a:solidFill>
                  <a:schemeClr val="bg1"/>
                </a:solidFill>
                <a:latin typeface="Trebuchet MS" panose="020B0603020202020204" pitchFamily="34" charset="0"/>
              </a:rPr>
              <a:pPr algn="r">
                <a:defRPr/>
              </a:pPr>
              <a:t>‹#›</a:t>
            </a:fld>
            <a:endParaRPr lang="ru-RU" sz="18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602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F91366C-C707-45FC-9663-1DE7BB98C4B2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7219" y="273554"/>
            <a:ext cx="6642637" cy="234446"/>
          </a:xfrm>
          <a:prstGeom prst="rect">
            <a:avLst/>
          </a:prstGeom>
        </p:spPr>
      </p:pic>
      <p:sp>
        <p:nvSpPr>
          <p:cNvPr id="8" name="Slide Number Placeholder 12"/>
          <p:cNvSpPr txBox="1">
            <a:spLocks/>
          </p:cNvSpPr>
          <p:nvPr/>
        </p:nvSpPr>
        <p:spPr>
          <a:xfrm>
            <a:off x="11355346" y="97634"/>
            <a:ext cx="1131732" cy="537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2200" kern="1200">
                <a:solidFill>
                  <a:srgbClr val="DEAA46"/>
                </a:solidFill>
                <a:latin typeface="DINPro-Light"/>
                <a:ea typeface="+mn-ea"/>
                <a:cs typeface="DINPro-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D350B4-811D-9C49-8D4A-B431FFD45952}" type="slidenum">
              <a:rPr lang="en-US" sz="2200" smtClean="0"/>
              <a:pPr/>
              <a:t>‹#›</a:t>
            </a:fld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70612192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2"/>
          <p:cNvSpPr txBox="1">
            <a:spLocks/>
          </p:cNvSpPr>
          <p:nvPr/>
        </p:nvSpPr>
        <p:spPr>
          <a:xfrm>
            <a:off x="11355346" y="97634"/>
            <a:ext cx="1131732" cy="537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2200" kern="1200">
                <a:solidFill>
                  <a:srgbClr val="DEAA46"/>
                </a:solidFill>
                <a:latin typeface="DINPro-Light"/>
                <a:ea typeface="+mn-ea"/>
                <a:cs typeface="DINPro-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D350B4-811D-9C49-8D4A-B431FFD45952}" type="slidenum">
              <a:rPr lang="en-US" sz="2200" smtClean="0"/>
              <a:pPr/>
              <a:t>‹#›</a:t>
            </a:fld>
            <a:endParaRPr lang="en-US" sz="2200" dirty="0"/>
          </a:p>
        </p:txBody>
      </p:sp>
      <p:sp>
        <p:nvSpPr>
          <p:cNvPr id="3" name="Slide Number Placeholder 12"/>
          <p:cNvSpPr txBox="1">
            <a:spLocks/>
          </p:cNvSpPr>
          <p:nvPr userDrawn="1"/>
        </p:nvSpPr>
        <p:spPr>
          <a:xfrm>
            <a:off x="11355346" y="97634"/>
            <a:ext cx="1131732" cy="537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2200" kern="1200">
                <a:solidFill>
                  <a:srgbClr val="DEAA46"/>
                </a:solidFill>
                <a:latin typeface="DINPro-Light"/>
                <a:ea typeface="+mn-ea"/>
                <a:cs typeface="DINPro-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D350B4-811D-9C49-8D4A-B431FFD45952}" type="slidenum">
              <a:rPr lang="en-US" sz="2200" smtClean="0"/>
              <a:pPr/>
              <a:t>‹#›</a:t>
            </a:fld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7549843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048277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F91366C-C707-45FC-9663-1DE7BB98C4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843846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F91366C-C707-45FC-9663-1DE7BB98C4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4596030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F91366C-C707-45FC-9663-1DE7BB98C4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8485953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F91366C-C707-45FC-9663-1DE7BB98C4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404836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1470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F91366C-C707-45FC-9663-1DE7BB98C4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6450447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F91366C-C707-45FC-9663-1DE7BB98C4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6609868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F91366C-C707-45FC-9663-1DE7BB98C4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658467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F91366C-C707-45FC-9663-1DE7BB98C4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7593085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2"/>
          <p:cNvSpPr txBox="1">
            <a:spLocks/>
          </p:cNvSpPr>
          <p:nvPr userDrawn="1"/>
        </p:nvSpPr>
        <p:spPr>
          <a:xfrm>
            <a:off x="11355346" y="97634"/>
            <a:ext cx="1131732" cy="537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2200" kern="1200">
                <a:solidFill>
                  <a:srgbClr val="DEAA46"/>
                </a:solidFill>
                <a:latin typeface="DINPro-Light"/>
                <a:ea typeface="+mn-ea"/>
                <a:cs typeface="DINPro-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D350B4-811D-9C49-8D4A-B431FFD45952}" type="slidenum">
              <a:rPr lang="en-US" sz="2200" smtClean="0"/>
              <a:pPr/>
              <a:t>‹#›</a:t>
            </a:fld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4093965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721789" y="1"/>
            <a:ext cx="618067" cy="379413"/>
          </a:xfrm>
          <a:prstGeom prst="rect">
            <a:avLst/>
          </a:prstGeom>
        </p:spPr>
        <p:txBody>
          <a:bodyPr wrap="none">
            <a:normAutofit lnSpcReduction="10000"/>
          </a:bodyPr>
          <a:lstStyle/>
          <a:p>
            <a:pPr>
              <a:defRPr/>
            </a:pPr>
            <a:r>
              <a:rPr lang="ru-RU" sz="2000" dirty="0">
                <a:solidFill>
                  <a:srgbClr val="53548A">
                    <a:lumMod val="20000"/>
                    <a:lumOff val="80000"/>
                  </a:srgbClr>
                </a:solidFill>
              </a:rPr>
              <a:t>М</a:t>
            </a:r>
            <a:endParaRPr lang="ru-RU" sz="1800" dirty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8" name="Прямоугольник 11"/>
          <p:cNvSpPr>
            <a:spLocks noChangeArrowheads="1"/>
          </p:cNvSpPr>
          <p:nvPr userDrawn="1"/>
        </p:nvSpPr>
        <p:spPr bwMode="auto">
          <a:xfrm>
            <a:off x="1284817" y="-20638"/>
            <a:ext cx="24718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DBDBE9"/>
                </a:solidFill>
              </a:rPr>
              <a:t>]</a:t>
            </a:r>
            <a:endParaRPr lang="ru-RU" sz="1800" dirty="0">
              <a:solidFill>
                <a:srgbClr val="DBDBE9"/>
              </a:solidFill>
            </a:endParaRPr>
          </a:p>
        </p:txBody>
      </p:sp>
      <p:sp>
        <p:nvSpPr>
          <p:cNvPr id="9" name="TextBox 13"/>
          <p:cNvSpPr txBox="1">
            <a:spLocks noChangeArrowheads="1"/>
          </p:cNvSpPr>
          <p:nvPr userDrawn="1"/>
        </p:nvSpPr>
        <p:spPr bwMode="auto">
          <a:xfrm>
            <a:off x="1032935" y="-61913"/>
            <a:ext cx="38504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defRPr/>
            </a:pPr>
            <a:r>
              <a:rPr lang="ru-RU" sz="2200" i="1" dirty="0" smtClean="0">
                <a:solidFill>
                  <a:prstClr val="white"/>
                </a:solidFill>
                <a:latin typeface="Times New Roman" pitchFamily="18" charset="0"/>
              </a:rPr>
              <a:t>ф</a:t>
            </a:r>
            <a:endParaRPr lang="ru-RU" sz="2200" dirty="0" smtClean="0">
              <a:solidFill>
                <a:srgbClr val="DBDBE9"/>
              </a:solidFill>
              <a:latin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2192000" cy="311150"/>
          </a:xfrm>
          <a:prstGeom prst="rect">
            <a:avLst/>
          </a:prstGeom>
          <a:solidFill>
            <a:srgbClr val="004821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invGray">
          <a:xfrm>
            <a:off x="12113684" y="-1585"/>
            <a:ext cx="76200" cy="312737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12058651" y="-1585"/>
            <a:ext cx="38100" cy="312737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 bwMode="invGray">
          <a:xfrm>
            <a:off x="12033257" y="-1585"/>
            <a:ext cx="12700" cy="312737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invGray">
          <a:xfrm>
            <a:off x="11969751" y="-1585"/>
            <a:ext cx="33867" cy="312737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11834289" y="-785"/>
            <a:ext cx="127001" cy="333443"/>
            <a:chOff x="8875715" y="-787"/>
            <a:chExt cx="95251" cy="295141"/>
          </a:xfrm>
        </p:grpSpPr>
        <p:sp>
          <p:nvSpPr>
            <p:cNvPr id="15" name="Прямоугольник 14"/>
            <p:cNvSpPr/>
            <p:nvPr/>
          </p:nvSpPr>
          <p:spPr bwMode="invGray">
            <a:xfrm>
              <a:off x="8915403" y="-787"/>
              <a:ext cx="55563" cy="295141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 w="50800" cap="rnd" cmpd="thickThin" algn="ctr">
              <a:noFill/>
              <a:prstDash val="solid"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dirty="0">
                <a:solidFill>
                  <a:prstClr val="white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 bwMode="invGray">
            <a:xfrm>
              <a:off x="8875715" y="-787"/>
              <a:ext cx="6350" cy="295141"/>
            </a:xfrm>
            <a:prstGeom prst="rect">
              <a:avLst/>
            </a:prstGeom>
            <a:solidFill>
              <a:srgbClr val="FFFFFF">
                <a:alpha val="30196"/>
              </a:srgbClr>
            </a:solidFill>
            <a:ln w="50800" cap="rnd" cmpd="thickThin" algn="ctr">
              <a:noFill/>
              <a:prstDash val="solid"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dirty="0">
                <a:solidFill>
                  <a:prstClr val="white"/>
                </a:solidFill>
              </a:endParaRPr>
            </a:p>
          </p:txBody>
        </p:sp>
      </p:grpSp>
      <p:sp>
        <p:nvSpPr>
          <p:cNvPr id="17" name="Прямоугольник 16"/>
          <p:cNvSpPr/>
          <p:nvPr userDrawn="1"/>
        </p:nvSpPr>
        <p:spPr>
          <a:xfrm>
            <a:off x="721789" y="1"/>
            <a:ext cx="618067" cy="379413"/>
          </a:xfrm>
          <a:prstGeom prst="rect">
            <a:avLst/>
          </a:prstGeom>
        </p:spPr>
        <p:txBody>
          <a:bodyPr wrap="none">
            <a:normAutofit lnSpcReduction="10000"/>
          </a:bodyPr>
          <a:lstStyle/>
          <a:p>
            <a:pPr>
              <a:defRPr/>
            </a:pPr>
            <a:r>
              <a:rPr lang="ru-RU" sz="2000" dirty="0" smtClean="0">
                <a:solidFill>
                  <a:srgbClr val="53548A">
                    <a:lumMod val="20000"/>
                    <a:lumOff val="80000"/>
                  </a:srgb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0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 userDrawn="1"/>
        </p:nvSpPr>
        <p:spPr bwMode="auto">
          <a:xfrm>
            <a:off x="1284817" y="-20638"/>
            <a:ext cx="24718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DBDBE9"/>
                </a:solidFill>
              </a:rPr>
              <a:t>]</a:t>
            </a:r>
            <a:endParaRPr lang="ru-RU" sz="1800" dirty="0">
              <a:solidFill>
                <a:srgbClr val="DBDBE9"/>
              </a:solidFill>
            </a:endParaRPr>
          </a:p>
        </p:txBody>
      </p:sp>
      <p:sp>
        <p:nvSpPr>
          <p:cNvPr id="19" name="TextBox 13"/>
          <p:cNvSpPr txBox="1">
            <a:spLocks noChangeArrowheads="1"/>
          </p:cNvSpPr>
          <p:nvPr userDrawn="1"/>
        </p:nvSpPr>
        <p:spPr bwMode="auto">
          <a:xfrm>
            <a:off x="1032935" y="-61913"/>
            <a:ext cx="38504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defRPr/>
            </a:pPr>
            <a:r>
              <a:rPr lang="ru-RU" sz="2200" i="1" dirty="0" smtClean="0">
                <a:solidFill>
                  <a:prstClr val="white"/>
                </a:solidFill>
                <a:latin typeface="Times New Roman" pitchFamily="18" charset="0"/>
              </a:rPr>
              <a:t>ф</a:t>
            </a:r>
            <a:endParaRPr lang="ru-RU" sz="2200" dirty="0" smtClean="0">
              <a:solidFill>
                <a:srgbClr val="DBDBE9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748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311150"/>
          </a:xfrm>
          <a:prstGeom prst="rect">
            <a:avLst/>
          </a:prstGeom>
          <a:solidFill>
            <a:srgbClr val="004821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invGray">
          <a:xfrm>
            <a:off x="12113684" y="-1586"/>
            <a:ext cx="76200" cy="312737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12058651" y="-1586"/>
            <a:ext cx="38100" cy="312737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 bwMode="invGray">
          <a:xfrm>
            <a:off x="12033257" y="-1586"/>
            <a:ext cx="12700" cy="312737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invGray">
          <a:xfrm>
            <a:off x="11969751" y="-1586"/>
            <a:ext cx="33867" cy="312737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11834289" y="-786"/>
            <a:ext cx="127001" cy="333443"/>
            <a:chOff x="8875715" y="-787"/>
            <a:chExt cx="95251" cy="295141"/>
          </a:xfrm>
        </p:grpSpPr>
        <p:sp>
          <p:nvSpPr>
            <p:cNvPr id="15" name="Прямоугольник 14"/>
            <p:cNvSpPr/>
            <p:nvPr/>
          </p:nvSpPr>
          <p:spPr bwMode="invGray">
            <a:xfrm>
              <a:off x="8915403" y="-787"/>
              <a:ext cx="55563" cy="295141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 w="50800" cap="rnd" cmpd="thickThin" algn="ctr">
              <a:noFill/>
              <a:prstDash val="solid"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dirty="0">
                <a:solidFill>
                  <a:prstClr val="white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 bwMode="invGray">
            <a:xfrm>
              <a:off x="8875715" y="-787"/>
              <a:ext cx="6350" cy="295141"/>
            </a:xfrm>
            <a:prstGeom prst="rect">
              <a:avLst/>
            </a:prstGeom>
            <a:solidFill>
              <a:srgbClr val="FFFFFF">
                <a:alpha val="30196"/>
              </a:srgbClr>
            </a:solidFill>
            <a:ln w="50800" cap="rnd" cmpd="thickThin" algn="ctr">
              <a:noFill/>
              <a:prstDash val="solid"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dirty="0">
                <a:solidFill>
                  <a:prstClr val="white"/>
                </a:solidFill>
              </a:endParaRPr>
            </a:p>
          </p:txBody>
        </p:sp>
      </p:grpSp>
      <p:sp>
        <p:nvSpPr>
          <p:cNvPr id="17" name="Номер слайда 1"/>
          <p:cNvSpPr txBox="1">
            <a:spLocks/>
          </p:cNvSpPr>
          <p:nvPr userDrawn="1"/>
        </p:nvSpPr>
        <p:spPr>
          <a:xfrm>
            <a:off x="10851984" y="0"/>
            <a:ext cx="1100667" cy="339328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7C948A7D-6C52-4157-BEA1-1B3B6891AEA4}" type="slidenum">
              <a:rPr lang="ru-RU" sz="1800" smtClean="0">
                <a:solidFill>
                  <a:schemeClr val="bg1"/>
                </a:solidFill>
                <a:latin typeface="Trebuchet MS" panose="020B0603020202020204" pitchFamily="34" charset="0"/>
              </a:rPr>
              <a:pPr algn="r">
                <a:defRPr/>
              </a:pPr>
              <a:t>‹#›</a:t>
            </a:fld>
            <a:endParaRPr lang="ru-RU" sz="18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752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136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76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2/16/2022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06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2/16/2022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908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2/16/2022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287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019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056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2/16/2022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886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6">
            <a:alphaModFix amt="33000"/>
            <a:lum bright="20000"/>
          </a:blip>
          <a:stretch>
            <a:fillRect/>
          </a:stretch>
        </p:blipFill>
        <p:spPr>
          <a:xfrm>
            <a:off x="7113012" y="-451827"/>
            <a:ext cx="6112803" cy="5030792"/>
          </a:xfrm>
          <a:prstGeom prst="rect">
            <a:avLst/>
          </a:prstGeom>
        </p:spPr>
      </p:pic>
      <p:sp>
        <p:nvSpPr>
          <p:cNvPr id="982" name="AutoShape 981"/>
          <p:cNvSpPr>
            <a:spLocks noChangeAspect="1" noChangeArrowheads="1" noTextEdit="1"/>
          </p:cNvSpPr>
          <p:nvPr/>
        </p:nvSpPr>
        <p:spPr bwMode="auto">
          <a:xfrm>
            <a:off x="412751" y="247650"/>
            <a:ext cx="238336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grpSp>
        <p:nvGrpSpPr>
          <p:cNvPr id="983" name="Group 1183"/>
          <p:cNvGrpSpPr>
            <a:grpSpLocks/>
          </p:cNvGrpSpPr>
          <p:nvPr/>
        </p:nvGrpSpPr>
        <p:grpSpPr bwMode="auto">
          <a:xfrm>
            <a:off x="412752" y="244475"/>
            <a:ext cx="334433" cy="481013"/>
            <a:chOff x="195" y="154"/>
            <a:chExt cx="158" cy="303"/>
          </a:xfrm>
        </p:grpSpPr>
        <p:sp>
          <p:nvSpPr>
            <p:cNvPr id="1758" name="Freeform 983"/>
            <p:cNvSpPr>
              <a:spLocks noEditPoints="1"/>
            </p:cNvSpPr>
            <p:nvPr userDrawn="1"/>
          </p:nvSpPr>
          <p:spPr bwMode="auto">
            <a:xfrm>
              <a:off x="195" y="196"/>
              <a:ext cx="136" cy="261"/>
            </a:xfrm>
            <a:custGeom>
              <a:avLst/>
              <a:gdLst>
                <a:gd name="T0" fmla="*/ 284 w 304"/>
                <a:gd name="T1" fmla="*/ 540 h 573"/>
                <a:gd name="T2" fmla="*/ 283 w 304"/>
                <a:gd name="T3" fmla="*/ 491 h 573"/>
                <a:gd name="T4" fmla="*/ 252 w 304"/>
                <a:gd name="T5" fmla="*/ 499 h 573"/>
                <a:gd name="T6" fmla="*/ 248 w 304"/>
                <a:gd name="T7" fmla="*/ 484 h 573"/>
                <a:gd name="T8" fmla="*/ 244 w 304"/>
                <a:gd name="T9" fmla="*/ 514 h 573"/>
                <a:gd name="T10" fmla="*/ 304 w 304"/>
                <a:gd name="T11" fmla="*/ 573 h 573"/>
                <a:gd name="T12" fmla="*/ 272 w 304"/>
                <a:gd name="T13" fmla="*/ 559 h 573"/>
                <a:gd name="T14" fmla="*/ 206 w 304"/>
                <a:gd name="T15" fmla="*/ 522 h 573"/>
                <a:gd name="T16" fmla="*/ 184 w 304"/>
                <a:gd name="T17" fmla="*/ 521 h 573"/>
                <a:gd name="T18" fmla="*/ 207 w 304"/>
                <a:gd name="T19" fmla="*/ 466 h 573"/>
                <a:gd name="T20" fmla="*/ 273 w 304"/>
                <a:gd name="T21" fmla="*/ 446 h 573"/>
                <a:gd name="T22" fmla="*/ 258 w 304"/>
                <a:gd name="T23" fmla="*/ 395 h 573"/>
                <a:gd name="T24" fmla="*/ 244 w 304"/>
                <a:gd name="T25" fmla="*/ 433 h 573"/>
                <a:gd name="T26" fmla="*/ 214 w 304"/>
                <a:gd name="T27" fmla="*/ 427 h 573"/>
                <a:gd name="T28" fmla="*/ 193 w 304"/>
                <a:gd name="T29" fmla="*/ 433 h 573"/>
                <a:gd name="T30" fmla="*/ 181 w 304"/>
                <a:gd name="T31" fmla="*/ 416 h 573"/>
                <a:gd name="T32" fmla="*/ 168 w 304"/>
                <a:gd name="T33" fmla="*/ 375 h 573"/>
                <a:gd name="T34" fmla="*/ 218 w 304"/>
                <a:gd name="T35" fmla="*/ 344 h 573"/>
                <a:gd name="T36" fmla="*/ 209 w 304"/>
                <a:gd name="T37" fmla="*/ 297 h 573"/>
                <a:gd name="T38" fmla="*/ 190 w 304"/>
                <a:gd name="T39" fmla="*/ 332 h 573"/>
                <a:gd name="T40" fmla="*/ 164 w 304"/>
                <a:gd name="T41" fmla="*/ 301 h 573"/>
                <a:gd name="T42" fmla="*/ 124 w 304"/>
                <a:gd name="T43" fmla="*/ 330 h 573"/>
                <a:gd name="T44" fmla="*/ 97 w 304"/>
                <a:gd name="T45" fmla="*/ 339 h 573"/>
                <a:gd name="T46" fmla="*/ 86 w 304"/>
                <a:gd name="T47" fmla="*/ 318 h 573"/>
                <a:gd name="T48" fmla="*/ 92 w 304"/>
                <a:gd name="T49" fmla="*/ 275 h 573"/>
                <a:gd name="T50" fmla="*/ 64 w 304"/>
                <a:gd name="T51" fmla="*/ 262 h 573"/>
                <a:gd name="T52" fmla="*/ 7 w 304"/>
                <a:gd name="T53" fmla="*/ 225 h 573"/>
                <a:gd name="T54" fmla="*/ 33 w 304"/>
                <a:gd name="T55" fmla="*/ 178 h 573"/>
                <a:gd name="T56" fmla="*/ 6 w 304"/>
                <a:gd name="T57" fmla="*/ 105 h 573"/>
                <a:gd name="T58" fmla="*/ 66 w 304"/>
                <a:gd name="T59" fmla="*/ 93 h 573"/>
                <a:gd name="T60" fmla="*/ 102 w 304"/>
                <a:gd name="T61" fmla="*/ 87 h 573"/>
                <a:gd name="T62" fmla="*/ 136 w 304"/>
                <a:gd name="T63" fmla="*/ 113 h 573"/>
                <a:gd name="T64" fmla="*/ 177 w 304"/>
                <a:gd name="T65" fmla="*/ 216 h 573"/>
                <a:gd name="T66" fmla="*/ 229 w 304"/>
                <a:gd name="T67" fmla="*/ 193 h 573"/>
                <a:gd name="T68" fmla="*/ 242 w 304"/>
                <a:gd name="T69" fmla="*/ 167 h 573"/>
                <a:gd name="T70" fmla="*/ 220 w 304"/>
                <a:gd name="T71" fmla="*/ 108 h 573"/>
                <a:gd name="T72" fmla="*/ 185 w 304"/>
                <a:gd name="T73" fmla="*/ 122 h 573"/>
                <a:gd name="T74" fmla="*/ 149 w 304"/>
                <a:gd name="T75" fmla="*/ 111 h 573"/>
                <a:gd name="T76" fmla="*/ 174 w 304"/>
                <a:gd name="T77" fmla="*/ 95 h 573"/>
                <a:gd name="T78" fmla="*/ 151 w 304"/>
                <a:gd name="T79" fmla="*/ 83 h 573"/>
                <a:gd name="T80" fmla="*/ 186 w 304"/>
                <a:gd name="T81" fmla="*/ 47 h 573"/>
                <a:gd name="T82" fmla="*/ 251 w 304"/>
                <a:gd name="T83" fmla="*/ 61 h 573"/>
                <a:gd name="T84" fmla="*/ 295 w 304"/>
                <a:gd name="T85" fmla="*/ 82 h 573"/>
                <a:gd name="T86" fmla="*/ 304 w 304"/>
                <a:gd name="T87" fmla="*/ 573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4" h="573">
                  <a:moveTo>
                    <a:pt x="283" y="491"/>
                  </a:moveTo>
                  <a:lnTo>
                    <a:pt x="283" y="491"/>
                  </a:lnTo>
                  <a:cubicBezTo>
                    <a:pt x="278" y="504"/>
                    <a:pt x="269" y="533"/>
                    <a:pt x="284" y="540"/>
                  </a:cubicBezTo>
                  <a:cubicBezTo>
                    <a:pt x="283" y="530"/>
                    <a:pt x="285" y="505"/>
                    <a:pt x="290" y="489"/>
                  </a:cubicBezTo>
                  <a:cubicBezTo>
                    <a:pt x="292" y="480"/>
                    <a:pt x="301" y="445"/>
                    <a:pt x="298" y="439"/>
                  </a:cubicBezTo>
                  <a:cubicBezTo>
                    <a:pt x="297" y="452"/>
                    <a:pt x="291" y="474"/>
                    <a:pt x="283" y="491"/>
                  </a:cubicBezTo>
                  <a:close/>
                  <a:moveTo>
                    <a:pt x="248" y="484"/>
                  </a:moveTo>
                  <a:lnTo>
                    <a:pt x="248" y="484"/>
                  </a:lnTo>
                  <a:cubicBezTo>
                    <a:pt x="246" y="489"/>
                    <a:pt x="244" y="498"/>
                    <a:pt x="252" y="499"/>
                  </a:cubicBezTo>
                  <a:cubicBezTo>
                    <a:pt x="256" y="488"/>
                    <a:pt x="261" y="481"/>
                    <a:pt x="267" y="473"/>
                  </a:cubicBezTo>
                  <a:cubicBezTo>
                    <a:pt x="272" y="467"/>
                    <a:pt x="280" y="457"/>
                    <a:pt x="284" y="451"/>
                  </a:cubicBezTo>
                  <a:cubicBezTo>
                    <a:pt x="274" y="463"/>
                    <a:pt x="253" y="475"/>
                    <a:pt x="248" y="484"/>
                  </a:cubicBezTo>
                  <a:close/>
                  <a:moveTo>
                    <a:pt x="244" y="522"/>
                  </a:moveTo>
                  <a:lnTo>
                    <a:pt x="244" y="522"/>
                  </a:lnTo>
                  <a:cubicBezTo>
                    <a:pt x="244" y="519"/>
                    <a:pt x="244" y="518"/>
                    <a:pt x="244" y="514"/>
                  </a:cubicBezTo>
                  <a:cubicBezTo>
                    <a:pt x="241" y="514"/>
                    <a:pt x="236" y="513"/>
                    <a:pt x="233" y="509"/>
                  </a:cubicBezTo>
                  <a:cubicBezTo>
                    <a:pt x="229" y="517"/>
                    <a:pt x="235" y="522"/>
                    <a:pt x="244" y="522"/>
                  </a:cubicBezTo>
                  <a:close/>
                  <a:moveTo>
                    <a:pt x="304" y="573"/>
                  </a:moveTo>
                  <a:lnTo>
                    <a:pt x="304" y="573"/>
                  </a:lnTo>
                  <a:cubicBezTo>
                    <a:pt x="296" y="569"/>
                    <a:pt x="289" y="562"/>
                    <a:pt x="286" y="555"/>
                  </a:cubicBezTo>
                  <a:cubicBezTo>
                    <a:pt x="282" y="557"/>
                    <a:pt x="277" y="559"/>
                    <a:pt x="272" y="559"/>
                  </a:cubicBezTo>
                  <a:cubicBezTo>
                    <a:pt x="260" y="560"/>
                    <a:pt x="249" y="551"/>
                    <a:pt x="246" y="542"/>
                  </a:cubicBezTo>
                  <a:cubicBezTo>
                    <a:pt x="237" y="550"/>
                    <a:pt x="227" y="549"/>
                    <a:pt x="220" y="546"/>
                  </a:cubicBezTo>
                  <a:cubicBezTo>
                    <a:pt x="210" y="541"/>
                    <a:pt x="206" y="530"/>
                    <a:pt x="206" y="522"/>
                  </a:cubicBezTo>
                  <a:cubicBezTo>
                    <a:pt x="204" y="524"/>
                    <a:pt x="204" y="528"/>
                    <a:pt x="203" y="532"/>
                  </a:cubicBezTo>
                  <a:cubicBezTo>
                    <a:pt x="202" y="537"/>
                    <a:pt x="198" y="541"/>
                    <a:pt x="193" y="542"/>
                  </a:cubicBezTo>
                  <a:cubicBezTo>
                    <a:pt x="197" y="530"/>
                    <a:pt x="187" y="530"/>
                    <a:pt x="184" y="521"/>
                  </a:cubicBezTo>
                  <a:cubicBezTo>
                    <a:pt x="181" y="509"/>
                    <a:pt x="187" y="500"/>
                    <a:pt x="195" y="496"/>
                  </a:cubicBezTo>
                  <a:cubicBezTo>
                    <a:pt x="189" y="493"/>
                    <a:pt x="187" y="486"/>
                    <a:pt x="190" y="477"/>
                  </a:cubicBezTo>
                  <a:cubicBezTo>
                    <a:pt x="192" y="470"/>
                    <a:pt x="201" y="465"/>
                    <a:pt x="207" y="466"/>
                  </a:cubicBezTo>
                  <a:cubicBezTo>
                    <a:pt x="201" y="472"/>
                    <a:pt x="205" y="480"/>
                    <a:pt x="212" y="480"/>
                  </a:cubicBezTo>
                  <a:cubicBezTo>
                    <a:pt x="220" y="480"/>
                    <a:pt x="228" y="469"/>
                    <a:pt x="239" y="463"/>
                  </a:cubicBezTo>
                  <a:cubicBezTo>
                    <a:pt x="251" y="456"/>
                    <a:pt x="261" y="455"/>
                    <a:pt x="273" y="446"/>
                  </a:cubicBezTo>
                  <a:cubicBezTo>
                    <a:pt x="265" y="445"/>
                    <a:pt x="258" y="448"/>
                    <a:pt x="254" y="454"/>
                  </a:cubicBezTo>
                  <a:cubicBezTo>
                    <a:pt x="252" y="441"/>
                    <a:pt x="263" y="436"/>
                    <a:pt x="270" y="431"/>
                  </a:cubicBezTo>
                  <a:cubicBezTo>
                    <a:pt x="285" y="421"/>
                    <a:pt x="269" y="398"/>
                    <a:pt x="258" y="395"/>
                  </a:cubicBezTo>
                  <a:cubicBezTo>
                    <a:pt x="242" y="391"/>
                    <a:pt x="232" y="400"/>
                    <a:pt x="233" y="412"/>
                  </a:cubicBezTo>
                  <a:cubicBezTo>
                    <a:pt x="235" y="426"/>
                    <a:pt x="248" y="422"/>
                    <a:pt x="253" y="419"/>
                  </a:cubicBezTo>
                  <a:cubicBezTo>
                    <a:pt x="253" y="427"/>
                    <a:pt x="247" y="432"/>
                    <a:pt x="244" y="433"/>
                  </a:cubicBezTo>
                  <a:cubicBezTo>
                    <a:pt x="240" y="435"/>
                    <a:pt x="230" y="436"/>
                    <a:pt x="224" y="430"/>
                  </a:cubicBezTo>
                  <a:cubicBezTo>
                    <a:pt x="223" y="434"/>
                    <a:pt x="222" y="436"/>
                    <a:pt x="219" y="438"/>
                  </a:cubicBezTo>
                  <a:cubicBezTo>
                    <a:pt x="217" y="432"/>
                    <a:pt x="217" y="431"/>
                    <a:pt x="214" y="427"/>
                  </a:cubicBezTo>
                  <a:cubicBezTo>
                    <a:pt x="212" y="436"/>
                    <a:pt x="206" y="440"/>
                    <a:pt x="199" y="439"/>
                  </a:cubicBezTo>
                  <a:cubicBezTo>
                    <a:pt x="201" y="435"/>
                    <a:pt x="200" y="430"/>
                    <a:pt x="199" y="427"/>
                  </a:cubicBezTo>
                  <a:cubicBezTo>
                    <a:pt x="198" y="429"/>
                    <a:pt x="196" y="431"/>
                    <a:pt x="193" y="433"/>
                  </a:cubicBezTo>
                  <a:cubicBezTo>
                    <a:pt x="192" y="431"/>
                    <a:pt x="192" y="429"/>
                    <a:pt x="191" y="428"/>
                  </a:cubicBezTo>
                  <a:cubicBezTo>
                    <a:pt x="188" y="432"/>
                    <a:pt x="183" y="435"/>
                    <a:pt x="177" y="435"/>
                  </a:cubicBezTo>
                  <a:cubicBezTo>
                    <a:pt x="181" y="431"/>
                    <a:pt x="183" y="423"/>
                    <a:pt x="181" y="416"/>
                  </a:cubicBezTo>
                  <a:cubicBezTo>
                    <a:pt x="176" y="425"/>
                    <a:pt x="156" y="427"/>
                    <a:pt x="153" y="411"/>
                  </a:cubicBezTo>
                  <a:cubicBezTo>
                    <a:pt x="160" y="414"/>
                    <a:pt x="165" y="411"/>
                    <a:pt x="166" y="407"/>
                  </a:cubicBezTo>
                  <a:cubicBezTo>
                    <a:pt x="168" y="401"/>
                    <a:pt x="161" y="386"/>
                    <a:pt x="168" y="375"/>
                  </a:cubicBezTo>
                  <a:cubicBezTo>
                    <a:pt x="173" y="366"/>
                    <a:pt x="178" y="361"/>
                    <a:pt x="192" y="359"/>
                  </a:cubicBezTo>
                  <a:cubicBezTo>
                    <a:pt x="191" y="357"/>
                    <a:pt x="190" y="356"/>
                    <a:pt x="190" y="353"/>
                  </a:cubicBezTo>
                  <a:cubicBezTo>
                    <a:pt x="202" y="358"/>
                    <a:pt x="213" y="354"/>
                    <a:pt x="218" y="344"/>
                  </a:cubicBezTo>
                  <a:cubicBezTo>
                    <a:pt x="216" y="345"/>
                    <a:pt x="212" y="346"/>
                    <a:pt x="209" y="346"/>
                  </a:cubicBezTo>
                  <a:cubicBezTo>
                    <a:pt x="220" y="337"/>
                    <a:pt x="219" y="312"/>
                    <a:pt x="211" y="298"/>
                  </a:cubicBezTo>
                  <a:cubicBezTo>
                    <a:pt x="210" y="298"/>
                    <a:pt x="210" y="297"/>
                    <a:pt x="209" y="297"/>
                  </a:cubicBezTo>
                  <a:cubicBezTo>
                    <a:pt x="206" y="302"/>
                    <a:pt x="199" y="302"/>
                    <a:pt x="195" y="306"/>
                  </a:cubicBezTo>
                  <a:cubicBezTo>
                    <a:pt x="194" y="304"/>
                    <a:pt x="193" y="304"/>
                    <a:pt x="192" y="303"/>
                  </a:cubicBezTo>
                  <a:cubicBezTo>
                    <a:pt x="192" y="303"/>
                    <a:pt x="191" y="323"/>
                    <a:pt x="190" y="332"/>
                  </a:cubicBezTo>
                  <a:cubicBezTo>
                    <a:pt x="188" y="341"/>
                    <a:pt x="179" y="340"/>
                    <a:pt x="175" y="345"/>
                  </a:cubicBezTo>
                  <a:cubicBezTo>
                    <a:pt x="169" y="339"/>
                    <a:pt x="159" y="339"/>
                    <a:pt x="160" y="328"/>
                  </a:cubicBezTo>
                  <a:cubicBezTo>
                    <a:pt x="162" y="317"/>
                    <a:pt x="164" y="308"/>
                    <a:pt x="164" y="301"/>
                  </a:cubicBezTo>
                  <a:cubicBezTo>
                    <a:pt x="161" y="307"/>
                    <a:pt x="155" y="331"/>
                    <a:pt x="153" y="339"/>
                  </a:cubicBezTo>
                  <a:cubicBezTo>
                    <a:pt x="149" y="349"/>
                    <a:pt x="139" y="346"/>
                    <a:pt x="133" y="349"/>
                  </a:cubicBezTo>
                  <a:cubicBezTo>
                    <a:pt x="129" y="342"/>
                    <a:pt x="120" y="340"/>
                    <a:pt x="124" y="330"/>
                  </a:cubicBezTo>
                  <a:cubicBezTo>
                    <a:pt x="125" y="327"/>
                    <a:pt x="140" y="295"/>
                    <a:pt x="142" y="289"/>
                  </a:cubicBezTo>
                  <a:cubicBezTo>
                    <a:pt x="137" y="297"/>
                    <a:pt x="123" y="325"/>
                    <a:pt x="118" y="332"/>
                  </a:cubicBezTo>
                  <a:cubicBezTo>
                    <a:pt x="113" y="341"/>
                    <a:pt x="104" y="337"/>
                    <a:pt x="97" y="339"/>
                  </a:cubicBezTo>
                  <a:cubicBezTo>
                    <a:pt x="96" y="333"/>
                    <a:pt x="87" y="326"/>
                    <a:pt x="93" y="316"/>
                  </a:cubicBezTo>
                  <a:cubicBezTo>
                    <a:pt x="102" y="302"/>
                    <a:pt x="120" y="278"/>
                    <a:pt x="122" y="275"/>
                  </a:cubicBezTo>
                  <a:cubicBezTo>
                    <a:pt x="118" y="279"/>
                    <a:pt x="88" y="316"/>
                    <a:pt x="86" y="318"/>
                  </a:cubicBezTo>
                  <a:cubicBezTo>
                    <a:pt x="79" y="324"/>
                    <a:pt x="69" y="319"/>
                    <a:pt x="63" y="319"/>
                  </a:cubicBezTo>
                  <a:cubicBezTo>
                    <a:pt x="63" y="312"/>
                    <a:pt x="57" y="305"/>
                    <a:pt x="65" y="297"/>
                  </a:cubicBezTo>
                  <a:cubicBezTo>
                    <a:pt x="72" y="290"/>
                    <a:pt x="88" y="278"/>
                    <a:pt x="92" y="275"/>
                  </a:cubicBezTo>
                  <a:cubicBezTo>
                    <a:pt x="81" y="282"/>
                    <a:pt x="68" y="294"/>
                    <a:pt x="60" y="296"/>
                  </a:cubicBezTo>
                  <a:cubicBezTo>
                    <a:pt x="47" y="299"/>
                    <a:pt x="42" y="294"/>
                    <a:pt x="37" y="292"/>
                  </a:cubicBezTo>
                  <a:cubicBezTo>
                    <a:pt x="41" y="280"/>
                    <a:pt x="36" y="274"/>
                    <a:pt x="64" y="262"/>
                  </a:cubicBezTo>
                  <a:cubicBezTo>
                    <a:pt x="39" y="271"/>
                    <a:pt x="28" y="266"/>
                    <a:pt x="20" y="259"/>
                  </a:cubicBezTo>
                  <a:cubicBezTo>
                    <a:pt x="23" y="250"/>
                    <a:pt x="32" y="243"/>
                    <a:pt x="39" y="240"/>
                  </a:cubicBezTo>
                  <a:cubicBezTo>
                    <a:pt x="24" y="241"/>
                    <a:pt x="14" y="234"/>
                    <a:pt x="7" y="225"/>
                  </a:cubicBezTo>
                  <a:cubicBezTo>
                    <a:pt x="13" y="218"/>
                    <a:pt x="24" y="212"/>
                    <a:pt x="36" y="211"/>
                  </a:cubicBezTo>
                  <a:cubicBezTo>
                    <a:pt x="18" y="208"/>
                    <a:pt x="3" y="196"/>
                    <a:pt x="1" y="183"/>
                  </a:cubicBezTo>
                  <a:cubicBezTo>
                    <a:pt x="9" y="178"/>
                    <a:pt x="21" y="177"/>
                    <a:pt x="33" y="178"/>
                  </a:cubicBezTo>
                  <a:cubicBezTo>
                    <a:pt x="14" y="171"/>
                    <a:pt x="0" y="156"/>
                    <a:pt x="0" y="143"/>
                  </a:cubicBezTo>
                  <a:cubicBezTo>
                    <a:pt x="10" y="140"/>
                    <a:pt x="21" y="142"/>
                    <a:pt x="30" y="144"/>
                  </a:cubicBezTo>
                  <a:cubicBezTo>
                    <a:pt x="20" y="137"/>
                    <a:pt x="5" y="124"/>
                    <a:pt x="6" y="105"/>
                  </a:cubicBezTo>
                  <a:cubicBezTo>
                    <a:pt x="16" y="102"/>
                    <a:pt x="33" y="109"/>
                    <a:pt x="40" y="112"/>
                  </a:cubicBezTo>
                  <a:cubicBezTo>
                    <a:pt x="17" y="99"/>
                    <a:pt x="9" y="69"/>
                    <a:pt x="21" y="52"/>
                  </a:cubicBezTo>
                  <a:cubicBezTo>
                    <a:pt x="28" y="56"/>
                    <a:pt x="60" y="89"/>
                    <a:pt x="66" y="93"/>
                  </a:cubicBezTo>
                  <a:cubicBezTo>
                    <a:pt x="49" y="74"/>
                    <a:pt x="41" y="60"/>
                    <a:pt x="37" y="47"/>
                  </a:cubicBezTo>
                  <a:cubicBezTo>
                    <a:pt x="31" y="33"/>
                    <a:pt x="31" y="8"/>
                    <a:pt x="48" y="0"/>
                  </a:cubicBezTo>
                  <a:cubicBezTo>
                    <a:pt x="56" y="19"/>
                    <a:pt x="85" y="67"/>
                    <a:pt x="102" y="87"/>
                  </a:cubicBezTo>
                  <a:cubicBezTo>
                    <a:pt x="103" y="86"/>
                    <a:pt x="105" y="84"/>
                    <a:pt x="107" y="83"/>
                  </a:cubicBezTo>
                  <a:cubicBezTo>
                    <a:pt x="111" y="96"/>
                    <a:pt x="122" y="112"/>
                    <a:pt x="132" y="120"/>
                  </a:cubicBezTo>
                  <a:cubicBezTo>
                    <a:pt x="133" y="119"/>
                    <a:pt x="134" y="116"/>
                    <a:pt x="136" y="113"/>
                  </a:cubicBezTo>
                  <a:cubicBezTo>
                    <a:pt x="147" y="129"/>
                    <a:pt x="175" y="152"/>
                    <a:pt x="184" y="165"/>
                  </a:cubicBezTo>
                  <a:cubicBezTo>
                    <a:pt x="191" y="176"/>
                    <a:pt x="192" y="185"/>
                    <a:pt x="182" y="195"/>
                  </a:cubicBezTo>
                  <a:cubicBezTo>
                    <a:pt x="178" y="199"/>
                    <a:pt x="170" y="206"/>
                    <a:pt x="177" y="216"/>
                  </a:cubicBezTo>
                  <a:cubicBezTo>
                    <a:pt x="187" y="231"/>
                    <a:pt x="211" y="231"/>
                    <a:pt x="218" y="217"/>
                  </a:cubicBezTo>
                  <a:cubicBezTo>
                    <a:pt x="203" y="216"/>
                    <a:pt x="198" y="197"/>
                    <a:pt x="208" y="186"/>
                  </a:cubicBezTo>
                  <a:cubicBezTo>
                    <a:pt x="212" y="193"/>
                    <a:pt x="220" y="197"/>
                    <a:pt x="229" y="193"/>
                  </a:cubicBezTo>
                  <a:cubicBezTo>
                    <a:pt x="235" y="191"/>
                    <a:pt x="239" y="188"/>
                    <a:pt x="241" y="185"/>
                  </a:cubicBezTo>
                  <a:cubicBezTo>
                    <a:pt x="229" y="189"/>
                    <a:pt x="219" y="182"/>
                    <a:pt x="220" y="169"/>
                  </a:cubicBezTo>
                  <a:cubicBezTo>
                    <a:pt x="230" y="178"/>
                    <a:pt x="240" y="169"/>
                    <a:pt x="242" y="167"/>
                  </a:cubicBezTo>
                  <a:cubicBezTo>
                    <a:pt x="248" y="160"/>
                    <a:pt x="250" y="152"/>
                    <a:pt x="248" y="139"/>
                  </a:cubicBezTo>
                  <a:cubicBezTo>
                    <a:pt x="245" y="128"/>
                    <a:pt x="234" y="111"/>
                    <a:pt x="227" y="105"/>
                  </a:cubicBezTo>
                  <a:cubicBezTo>
                    <a:pt x="226" y="106"/>
                    <a:pt x="224" y="108"/>
                    <a:pt x="220" y="108"/>
                  </a:cubicBezTo>
                  <a:cubicBezTo>
                    <a:pt x="218" y="107"/>
                    <a:pt x="214" y="105"/>
                    <a:pt x="212" y="105"/>
                  </a:cubicBezTo>
                  <a:cubicBezTo>
                    <a:pt x="205" y="102"/>
                    <a:pt x="197" y="104"/>
                    <a:pt x="193" y="107"/>
                  </a:cubicBezTo>
                  <a:cubicBezTo>
                    <a:pt x="184" y="112"/>
                    <a:pt x="185" y="118"/>
                    <a:pt x="185" y="122"/>
                  </a:cubicBezTo>
                  <a:cubicBezTo>
                    <a:pt x="172" y="115"/>
                    <a:pt x="177" y="103"/>
                    <a:pt x="193" y="98"/>
                  </a:cubicBezTo>
                  <a:cubicBezTo>
                    <a:pt x="182" y="98"/>
                    <a:pt x="172" y="109"/>
                    <a:pt x="170" y="110"/>
                  </a:cubicBezTo>
                  <a:cubicBezTo>
                    <a:pt x="163" y="115"/>
                    <a:pt x="154" y="114"/>
                    <a:pt x="149" y="111"/>
                  </a:cubicBezTo>
                  <a:cubicBezTo>
                    <a:pt x="139" y="106"/>
                    <a:pt x="136" y="94"/>
                    <a:pt x="139" y="91"/>
                  </a:cubicBezTo>
                  <a:cubicBezTo>
                    <a:pt x="140" y="96"/>
                    <a:pt x="144" y="100"/>
                    <a:pt x="149" y="100"/>
                  </a:cubicBezTo>
                  <a:cubicBezTo>
                    <a:pt x="158" y="101"/>
                    <a:pt x="167" y="98"/>
                    <a:pt x="174" y="95"/>
                  </a:cubicBezTo>
                  <a:cubicBezTo>
                    <a:pt x="179" y="92"/>
                    <a:pt x="189" y="91"/>
                    <a:pt x="195" y="91"/>
                  </a:cubicBezTo>
                  <a:cubicBezTo>
                    <a:pt x="183" y="84"/>
                    <a:pt x="165" y="85"/>
                    <a:pt x="159" y="95"/>
                  </a:cubicBezTo>
                  <a:cubicBezTo>
                    <a:pt x="155" y="92"/>
                    <a:pt x="152" y="89"/>
                    <a:pt x="151" y="83"/>
                  </a:cubicBezTo>
                  <a:cubicBezTo>
                    <a:pt x="148" y="65"/>
                    <a:pt x="161" y="56"/>
                    <a:pt x="176" y="56"/>
                  </a:cubicBezTo>
                  <a:cubicBezTo>
                    <a:pt x="176" y="52"/>
                    <a:pt x="179" y="50"/>
                    <a:pt x="183" y="51"/>
                  </a:cubicBezTo>
                  <a:cubicBezTo>
                    <a:pt x="182" y="49"/>
                    <a:pt x="184" y="47"/>
                    <a:pt x="186" y="47"/>
                  </a:cubicBezTo>
                  <a:lnTo>
                    <a:pt x="243" y="47"/>
                  </a:lnTo>
                  <a:cubicBezTo>
                    <a:pt x="255" y="47"/>
                    <a:pt x="275" y="46"/>
                    <a:pt x="277" y="43"/>
                  </a:cubicBezTo>
                  <a:cubicBezTo>
                    <a:pt x="277" y="50"/>
                    <a:pt x="261" y="59"/>
                    <a:pt x="251" y="61"/>
                  </a:cubicBezTo>
                  <a:cubicBezTo>
                    <a:pt x="259" y="62"/>
                    <a:pt x="267" y="61"/>
                    <a:pt x="274" y="58"/>
                  </a:cubicBezTo>
                  <a:cubicBezTo>
                    <a:pt x="270" y="63"/>
                    <a:pt x="266" y="67"/>
                    <a:pt x="259" y="69"/>
                  </a:cubicBezTo>
                  <a:cubicBezTo>
                    <a:pt x="266" y="78"/>
                    <a:pt x="281" y="83"/>
                    <a:pt x="295" y="82"/>
                  </a:cubicBezTo>
                  <a:cubicBezTo>
                    <a:pt x="291" y="86"/>
                    <a:pt x="285" y="89"/>
                    <a:pt x="279" y="88"/>
                  </a:cubicBezTo>
                  <a:cubicBezTo>
                    <a:pt x="291" y="106"/>
                    <a:pt x="301" y="126"/>
                    <a:pt x="304" y="153"/>
                  </a:cubicBezTo>
                  <a:lnTo>
                    <a:pt x="304" y="573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59" name="Freeform 984"/>
            <p:cNvSpPr>
              <a:spLocks/>
            </p:cNvSpPr>
            <p:nvPr userDrawn="1"/>
          </p:nvSpPr>
          <p:spPr bwMode="auto">
            <a:xfrm>
              <a:off x="324" y="447"/>
              <a:ext cx="7" cy="7"/>
            </a:xfrm>
            <a:custGeom>
              <a:avLst/>
              <a:gdLst>
                <a:gd name="T0" fmla="*/ 15 w 15"/>
                <a:gd name="T1" fmla="*/ 13 h 17"/>
                <a:gd name="T2" fmla="*/ 15 w 15"/>
                <a:gd name="T3" fmla="*/ 13 h 17"/>
                <a:gd name="T4" fmla="*/ 15 w 15"/>
                <a:gd name="T5" fmla="*/ 17 h 17"/>
                <a:gd name="T6" fmla="*/ 0 w 15"/>
                <a:gd name="T7" fmla="*/ 2 h 17"/>
                <a:gd name="T8" fmla="*/ 1 w 15"/>
                <a:gd name="T9" fmla="*/ 0 h 17"/>
                <a:gd name="T10" fmla="*/ 15 w 15"/>
                <a:gd name="T11" fmla="*/ 1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7">
                  <a:moveTo>
                    <a:pt x="15" y="13"/>
                  </a:moveTo>
                  <a:lnTo>
                    <a:pt x="15" y="13"/>
                  </a:lnTo>
                  <a:lnTo>
                    <a:pt x="15" y="17"/>
                  </a:lnTo>
                  <a:cubicBezTo>
                    <a:pt x="10" y="16"/>
                    <a:pt x="1" y="8"/>
                    <a:pt x="0" y="2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3" y="5"/>
                    <a:pt x="9" y="13"/>
                    <a:pt x="15" y="1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60" name="Freeform 985"/>
            <p:cNvSpPr>
              <a:spLocks/>
            </p:cNvSpPr>
            <p:nvPr userDrawn="1"/>
          </p:nvSpPr>
          <p:spPr bwMode="auto">
            <a:xfrm>
              <a:off x="323" y="398"/>
              <a:ext cx="8" cy="53"/>
            </a:xfrm>
            <a:custGeom>
              <a:avLst/>
              <a:gdLst>
                <a:gd name="T0" fmla="*/ 19 w 19"/>
                <a:gd name="T1" fmla="*/ 108 h 116"/>
                <a:gd name="T2" fmla="*/ 19 w 19"/>
                <a:gd name="T3" fmla="*/ 108 h 116"/>
                <a:gd name="T4" fmla="*/ 19 w 19"/>
                <a:gd name="T5" fmla="*/ 116 h 116"/>
                <a:gd name="T6" fmla="*/ 7 w 19"/>
                <a:gd name="T7" fmla="*/ 104 h 116"/>
                <a:gd name="T8" fmla="*/ 12 w 19"/>
                <a:gd name="T9" fmla="*/ 94 h 116"/>
                <a:gd name="T10" fmla="*/ 6 w 19"/>
                <a:gd name="T11" fmla="*/ 96 h 116"/>
                <a:gd name="T12" fmla="*/ 7 w 19"/>
                <a:gd name="T13" fmla="*/ 71 h 116"/>
                <a:gd name="T14" fmla="*/ 4 w 19"/>
                <a:gd name="T15" fmla="*/ 96 h 116"/>
                <a:gd name="T16" fmla="*/ 2 w 19"/>
                <a:gd name="T17" fmla="*/ 96 h 116"/>
                <a:gd name="T18" fmla="*/ 7 w 19"/>
                <a:gd name="T19" fmla="*/ 45 h 116"/>
                <a:gd name="T20" fmla="*/ 16 w 19"/>
                <a:gd name="T21" fmla="*/ 0 h 116"/>
                <a:gd name="T22" fmla="*/ 18 w 19"/>
                <a:gd name="T23" fmla="*/ 54 h 116"/>
                <a:gd name="T24" fmla="*/ 19 w 19"/>
                <a:gd name="T25" fmla="*/ 10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116">
                  <a:moveTo>
                    <a:pt x="19" y="108"/>
                  </a:moveTo>
                  <a:lnTo>
                    <a:pt x="19" y="108"/>
                  </a:lnTo>
                  <a:lnTo>
                    <a:pt x="19" y="116"/>
                  </a:lnTo>
                  <a:cubicBezTo>
                    <a:pt x="13" y="114"/>
                    <a:pt x="8" y="107"/>
                    <a:pt x="7" y="104"/>
                  </a:cubicBezTo>
                  <a:cubicBezTo>
                    <a:pt x="10" y="101"/>
                    <a:pt x="11" y="97"/>
                    <a:pt x="12" y="94"/>
                  </a:cubicBezTo>
                  <a:cubicBezTo>
                    <a:pt x="9" y="96"/>
                    <a:pt x="8" y="96"/>
                    <a:pt x="6" y="96"/>
                  </a:cubicBezTo>
                  <a:cubicBezTo>
                    <a:pt x="5" y="90"/>
                    <a:pt x="6" y="79"/>
                    <a:pt x="7" y="71"/>
                  </a:cubicBezTo>
                  <a:cubicBezTo>
                    <a:pt x="5" y="76"/>
                    <a:pt x="3" y="89"/>
                    <a:pt x="4" y="96"/>
                  </a:cubicBezTo>
                  <a:cubicBezTo>
                    <a:pt x="4" y="96"/>
                    <a:pt x="2" y="96"/>
                    <a:pt x="2" y="96"/>
                  </a:cubicBezTo>
                  <a:cubicBezTo>
                    <a:pt x="0" y="82"/>
                    <a:pt x="3" y="61"/>
                    <a:pt x="7" y="45"/>
                  </a:cubicBezTo>
                  <a:cubicBezTo>
                    <a:pt x="11" y="28"/>
                    <a:pt x="14" y="17"/>
                    <a:pt x="16" y="0"/>
                  </a:cubicBezTo>
                  <a:cubicBezTo>
                    <a:pt x="18" y="14"/>
                    <a:pt x="18" y="36"/>
                    <a:pt x="18" y="54"/>
                  </a:cubicBezTo>
                  <a:cubicBezTo>
                    <a:pt x="17" y="60"/>
                    <a:pt x="18" y="99"/>
                    <a:pt x="19" y="10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61" name="Freeform 986"/>
            <p:cNvSpPr>
              <a:spLocks/>
            </p:cNvSpPr>
            <p:nvPr userDrawn="1"/>
          </p:nvSpPr>
          <p:spPr bwMode="auto">
            <a:xfrm>
              <a:off x="306" y="393"/>
              <a:ext cx="22" cy="57"/>
            </a:xfrm>
            <a:custGeom>
              <a:avLst/>
              <a:gdLst>
                <a:gd name="T0" fmla="*/ 48 w 50"/>
                <a:gd name="T1" fmla="*/ 0 h 125"/>
                <a:gd name="T2" fmla="*/ 48 w 50"/>
                <a:gd name="T3" fmla="*/ 0 h 125"/>
                <a:gd name="T4" fmla="*/ 38 w 50"/>
                <a:gd name="T5" fmla="*/ 47 h 125"/>
                <a:gd name="T6" fmla="*/ 25 w 50"/>
                <a:gd name="T7" fmla="*/ 84 h 125"/>
                <a:gd name="T8" fmla="*/ 45 w 50"/>
                <a:gd name="T9" fmla="*/ 111 h 125"/>
                <a:gd name="T10" fmla="*/ 31 w 50"/>
                <a:gd name="T11" fmla="*/ 122 h 125"/>
                <a:gd name="T12" fmla="*/ 4 w 50"/>
                <a:gd name="T13" fmla="*/ 112 h 125"/>
                <a:gd name="T14" fmla="*/ 2 w 50"/>
                <a:gd name="T15" fmla="*/ 107 h 125"/>
                <a:gd name="T16" fmla="*/ 11 w 50"/>
                <a:gd name="T17" fmla="*/ 108 h 125"/>
                <a:gd name="T18" fmla="*/ 0 w 50"/>
                <a:gd name="T19" fmla="*/ 89 h 125"/>
                <a:gd name="T20" fmla="*/ 1 w 50"/>
                <a:gd name="T21" fmla="*/ 81 h 125"/>
                <a:gd name="T22" fmla="*/ 13 w 50"/>
                <a:gd name="T23" fmla="*/ 65 h 125"/>
                <a:gd name="T24" fmla="*/ 8 w 50"/>
                <a:gd name="T25" fmla="*/ 66 h 125"/>
                <a:gd name="T26" fmla="*/ 29 w 50"/>
                <a:gd name="T27" fmla="*/ 33 h 125"/>
                <a:gd name="T28" fmla="*/ 48 w 50"/>
                <a:gd name="T2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" h="125">
                  <a:moveTo>
                    <a:pt x="48" y="0"/>
                  </a:moveTo>
                  <a:lnTo>
                    <a:pt x="48" y="0"/>
                  </a:lnTo>
                  <a:cubicBezTo>
                    <a:pt x="50" y="12"/>
                    <a:pt x="42" y="34"/>
                    <a:pt x="38" y="47"/>
                  </a:cubicBezTo>
                  <a:cubicBezTo>
                    <a:pt x="33" y="59"/>
                    <a:pt x="26" y="69"/>
                    <a:pt x="25" y="84"/>
                  </a:cubicBezTo>
                  <a:cubicBezTo>
                    <a:pt x="24" y="101"/>
                    <a:pt x="30" y="113"/>
                    <a:pt x="45" y="111"/>
                  </a:cubicBezTo>
                  <a:cubicBezTo>
                    <a:pt x="43" y="117"/>
                    <a:pt x="38" y="120"/>
                    <a:pt x="31" y="122"/>
                  </a:cubicBezTo>
                  <a:cubicBezTo>
                    <a:pt x="19" y="125"/>
                    <a:pt x="9" y="119"/>
                    <a:pt x="4" y="112"/>
                  </a:cubicBezTo>
                  <a:cubicBezTo>
                    <a:pt x="3" y="110"/>
                    <a:pt x="3" y="109"/>
                    <a:pt x="2" y="107"/>
                  </a:cubicBezTo>
                  <a:cubicBezTo>
                    <a:pt x="5" y="104"/>
                    <a:pt x="10" y="106"/>
                    <a:pt x="11" y="108"/>
                  </a:cubicBezTo>
                  <a:cubicBezTo>
                    <a:pt x="16" y="97"/>
                    <a:pt x="10" y="91"/>
                    <a:pt x="0" y="89"/>
                  </a:cubicBezTo>
                  <a:cubicBezTo>
                    <a:pt x="0" y="86"/>
                    <a:pt x="0" y="83"/>
                    <a:pt x="1" y="81"/>
                  </a:cubicBezTo>
                  <a:cubicBezTo>
                    <a:pt x="10" y="80"/>
                    <a:pt x="13" y="70"/>
                    <a:pt x="13" y="65"/>
                  </a:cubicBezTo>
                  <a:cubicBezTo>
                    <a:pt x="11" y="66"/>
                    <a:pt x="9" y="66"/>
                    <a:pt x="8" y="66"/>
                  </a:cubicBezTo>
                  <a:cubicBezTo>
                    <a:pt x="11" y="56"/>
                    <a:pt x="21" y="43"/>
                    <a:pt x="29" y="33"/>
                  </a:cubicBezTo>
                  <a:cubicBezTo>
                    <a:pt x="36" y="25"/>
                    <a:pt x="45" y="13"/>
                    <a:pt x="48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62" name="Freeform 987"/>
            <p:cNvSpPr>
              <a:spLocks/>
            </p:cNvSpPr>
            <p:nvPr userDrawn="1"/>
          </p:nvSpPr>
          <p:spPr bwMode="auto">
            <a:xfrm>
              <a:off x="278" y="388"/>
              <a:ext cx="49" cy="58"/>
            </a:xfrm>
            <a:custGeom>
              <a:avLst/>
              <a:gdLst>
                <a:gd name="T0" fmla="*/ 105 w 110"/>
                <a:gd name="T1" fmla="*/ 0 h 127"/>
                <a:gd name="T2" fmla="*/ 105 w 110"/>
                <a:gd name="T3" fmla="*/ 0 h 127"/>
                <a:gd name="T4" fmla="*/ 102 w 110"/>
                <a:gd name="T5" fmla="*/ 20 h 127"/>
                <a:gd name="T6" fmla="*/ 73 w 110"/>
                <a:gd name="T7" fmla="*/ 48 h 127"/>
                <a:gd name="T8" fmla="*/ 60 w 110"/>
                <a:gd name="T9" fmla="*/ 61 h 127"/>
                <a:gd name="T10" fmla="*/ 66 w 110"/>
                <a:gd name="T11" fmla="*/ 81 h 127"/>
                <a:gd name="T12" fmla="*/ 71 w 110"/>
                <a:gd name="T13" fmla="*/ 80 h 127"/>
                <a:gd name="T14" fmla="*/ 66 w 110"/>
                <a:gd name="T15" fmla="*/ 87 h 127"/>
                <a:gd name="T16" fmla="*/ 48 w 110"/>
                <a:gd name="T17" fmla="*/ 82 h 127"/>
                <a:gd name="T18" fmla="*/ 52 w 110"/>
                <a:gd name="T19" fmla="*/ 103 h 127"/>
                <a:gd name="T20" fmla="*/ 72 w 110"/>
                <a:gd name="T21" fmla="*/ 114 h 127"/>
                <a:gd name="T22" fmla="*/ 57 w 110"/>
                <a:gd name="T23" fmla="*/ 118 h 127"/>
                <a:gd name="T24" fmla="*/ 27 w 110"/>
                <a:gd name="T25" fmla="*/ 110 h 127"/>
                <a:gd name="T26" fmla="*/ 25 w 110"/>
                <a:gd name="T27" fmla="*/ 93 h 127"/>
                <a:gd name="T28" fmla="*/ 12 w 110"/>
                <a:gd name="T29" fmla="*/ 114 h 127"/>
                <a:gd name="T30" fmla="*/ 3 w 110"/>
                <a:gd name="T31" fmla="*/ 97 h 127"/>
                <a:gd name="T32" fmla="*/ 22 w 110"/>
                <a:gd name="T33" fmla="*/ 74 h 127"/>
                <a:gd name="T34" fmla="*/ 8 w 110"/>
                <a:gd name="T35" fmla="*/ 65 h 127"/>
                <a:gd name="T36" fmla="*/ 16 w 110"/>
                <a:gd name="T37" fmla="*/ 48 h 127"/>
                <a:gd name="T38" fmla="*/ 34 w 110"/>
                <a:gd name="T39" fmla="*/ 60 h 127"/>
                <a:gd name="T40" fmla="*/ 56 w 110"/>
                <a:gd name="T41" fmla="*/ 43 h 127"/>
                <a:gd name="T42" fmla="*/ 90 w 110"/>
                <a:gd name="T43" fmla="*/ 26 h 127"/>
                <a:gd name="T44" fmla="*/ 105 w 110"/>
                <a:gd name="T45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0" h="127">
                  <a:moveTo>
                    <a:pt x="105" y="0"/>
                  </a:moveTo>
                  <a:lnTo>
                    <a:pt x="105" y="0"/>
                  </a:lnTo>
                  <a:cubicBezTo>
                    <a:pt x="110" y="8"/>
                    <a:pt x="106" y="15"/>
                    <a:pt x="102" y="20"/>
                  </a:cubicBezTo>
                  <a:cubicBezTo>
                    <a:pt x="94" y="31"/>
                    <a:pt x="84" y="40"/>
                    <a:pt x="73" y="48"/>
                  </a:cubicBezTo>
                  <a:cubicBezTo>
                    <a:pt x="69" y="52"/>
                    <a:pt x="63" y="55"/>
                    <a:pt x="60" y="61"/>
                  </a:cubicBezTo>
                  <a:cubicBezTo>
                    <a:pt x="56" y="68"/>
                    <a:pt x="57" y="80"/>
                    <a:pt x="66" y="81"/>
                  </a:cubicBezTo>
                  <a:cubicBezTo>
                    <a:pt x="68" y="81"/>
                    <a:pt x="70" y="80"/>
                    <a:pt x="71" y="80"/>
                  </a:cubicBezTo>
                  <a:cubicBezTo>
                    <a:pt x="71" y="82"/>
                    <a:pt x="69" y="86"/>
                    <a:pt x="66" y="87"/>
                  </a:cubicBezTo>
                  <a:cubicBezTo>
                    <a:pt x="59" y="92"/>
                    <a:pt x="51" y="86"/>
                    <a:pt x="48" y="82"/>
                  </a:cubicBezTo>
                  <a:cubicBezTo>
                    <a:pt x="39" y="90"/>
                    <a:pt x="44" y="101"/>
                    <a:pt x="52" y="103"/>
                  </a:cubicBezTo>
                  <a:cubicBezTo>
                    <a:pt x="61" y="104"/>
                    <a:pt x="73" y="104"/>
                    <a:pt x="72" y="114"/>
                  </a:cubicBezTo>
                  <a:cubicBezTo>
                    <a:pt x="65" y="111"/>
                    <a:pt x="61" y="115"/>
                    <a:pt x="57" y="118"/>
                  </a:cubicBezTo>
                  <a:cubicBezTo>
                    <a:pt x="45" y="127"/>
                    <a:pt x="32" y="121"/>
                    <a:pt x="27" y="110"/>
                  </a:cubicBezTo>
                  <a:cubicBezTo>
                    <a:pt x="26" y="107"/>
                    <a:pt x="24" y="97"/>
                    <a:pt x="25" y="93"/>
                  </a:cubicBezTo>
                  <a:cubicBezTo>
                    <a:pt x="13" y="98"/>
                    <a:pt x="17" y="109"/>
                    <a:pt x="12" y="114"/>
                  </a:cubicBezTo>
                  <a:cubicBezTo>
                    <a:pt x="12" y="106"/>
                    <a:pt x="4" y="103"/>
                    <a:pt x="3" y="97"/>
                  </a:cubicBezTo>
                  <a:cubicBezTo>
                    <a:pt x="0" y="87"/>
                    <a:pt x="8" y="74"/>
                    <a:pt x="22" y="74"/>
                  </a:cubicBezTo>
                  <a:cubicBezTo>
                    <a:pt x="14" y="74"/>
                    <a:pt x="9" y="71"/>
                    <a:pt x="8" y="65"/>
                  </a:cubicBezTo>
                  <a:cubicBezTo>
                    <a:pt x="6" y="55"/>
                    <a:pt x="11" y="50"/>
                    <a:pt x="16" y="48"/>
                  </a:cubicBezTo>
                  <a:cubicBezTo>
                    <a:pt x="12" y="56"/>
                    <a:pt x="21" y="67"/>
                    <a:pt x="34" y="60"/>
                  </a:cubicBezTo>
                  <a:cubicBezTo>
                    <a:pt x="40" y="57"/>
                    <a:pt x="48" y="47"/>
                    <a:pt x="56" y="43"/>
                  </a:cubicBezTo>
                  <a:cubicBezTo>
                    <a:pt x="68" y="37"/>
                    <a:pt x="77" y="35"/>
                    <a:pt x="90" y="26"/>
                  </a:cubicBezTo>
                  <a:cubicBezTo>
                    <a:pt x="98" y="21"/>
                    <a:pt x="105" y="12"/>
                    <a:pt x="10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63" name="Freeform 988"/>
            <p:cNvSpPr>
              <a:spLocks/>
            </p:cNvSpPr>
            <p:nvPr userDrawn="1"/>
          </p:nvSpPr>
          <p:spPr bwMode="auto">
            <a:xfrm>
              <a:off x="311" y="383"/>
              <a:ext cx="13" cy="16"/>
            </a:xfrm>
            <a:custGeom>
              <a:avLst/>
              <a:gdLst>
                <a:gd name="T0" fmla="*/ 20 w 30"/>
                <a:gd name="T1" fmla="*/ 0 h 34"/>
                <a:gd name="T2" fmla="*/ 20 w 30"/>
                <a:gd name="T3" fmla="*/ 0 h 34"/>
                <a:gd name="T4" fmla="*/ 15 w 30"/>
                <a:gd name="T5" fmla="*/ 30 h 34"/>
                <a:gd name="T6" fmla="*/ 0 w 30"/>
                <a:gd name="T7" fmla="*/ 34 h 34"/>
                <a:gd name="T8" fmla="*/ 14 w 30"/>
                <a:gd name="T9" fmla="*/ 22 h 34"/>
                <a:gd name="T10" fmla="*/ 20 w 30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4">
                  <a:moveTo>
                    <a:pt x="20" y="0"/>
                  </a:moveTo>
                  <a:lnTo>
                    <a:pt x="20" y="0"/>
                  </a:lnTo>
                  <a:cubicBezTo>
                    <a:pt x="30" y="15"/>
                    <a:pt x="24" y="31"/>
                    <a:pt x="15" y="30"/>
                  </a:cubicBezTo>
                  <a:cubicBezTo>
                    <a:pt x="8" y="30"/>
                    <a:pt x="5" y="30"/>
                    <a:pt x="0" y="34"/>
                  </a:cubicBezTo>
                  <a:cubicBezTo>
                    <a:pt x="2" y="27"/>
                    <a:pt x="11" y="24"/>
                    <a:pt x="14" y="22"/>
                  </a:cubicBezTo>
                  <a:cubicBezTo>
                    <a:pt x="19" y="18"/>
                    <a:pt x="22" y="14"/>
                    <a:pt x="2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64" name="Freeform 989"/>
            <p:cNvSpPr>
              <a:spLocks/>
            </p:cNvSpPr>
            <p:nvPr userDrawn="1"/>
          </p:nvSpPr>
          <p:spPr bwMode="auto">
            <a:xfrm>
              <a:off x="281" y="377"/>
              <a:ext cx="4" cy="14"/>
            </a:xfrm>
            <a:custGeom>
              <a:avLst/>
              <a:gdLst>
                <a:gd name="T0" fmla="*/ 4 w 9"/>
                <a:gd name="T1" fmla="*/ 0 h 31"/>
                <a:gd name="T2" fmla="*/ 4 w 9"/>
                <a:gd name="T3" fmla="*/ 0 h 31"/>
                <a:gd name="T4" fmla="*/ 4 w 9"/>
                <a:gd name="T5" fmla="*/ 12 h 31"/>
                <a:gd name="T6" fmla="*/ 9 w 9"/>
                <a:gd name="T7" fmla="*/ 8 h 31"/>
                <a:gd name="T8" fmla="*/ 8 w 9"/>
                <a:gd name="T9" fmla="*/ 25 h 31"/>
                <a:gd name="T10" fmla="*/ 3 w 9"/>
                <a:gd name="T11" fmla="*/ 31 h 31"/>
                <a:gd name="T12" fmla="*/ 2 w 9"/>
                <a:gd name="T13" fmla="*/ 26 h 31"/>
                <a:gd name="T14" fmla="*/ 0 w 9"/>
                <a:gd name="T15" fmla="*/ 9 h 31"/>
                <a:gd name="T16" fmla="*/ 4 w 9"/>
                <a:gd name="T1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31">
                  <a:moveTo>
                    <a:pt x="4" y="0"/>
                  </a:moveTo>
                  <a:lnTo>
                    <a:pt x="4" y="0"/>
                  </a:lnTo>
                  <a:cubicBezTo>
                    <a:pt x="3" y="5"/>
                    <a:pt x="3" y="8"/>
                    <a:pt x="4" y="12"/>
                  </a:cubicBezTo>
                  <a:cubicBezTo>
                    <a:pt x="6" y="11"/>
                    <a:pt x="8" y="9"/>
                    <a:pt x="9" y="8"/>
                  </a:cubicBezTo>
                  <a:cubicBezTo>
                    <a:pt x="8" y="12"/>
                    <a:pt x="8" y="20"/>
                    <a:pt x="8" y="25"/>
                  </a:cubicBezTo>
                  <a:cubicBezTo>
                    <a:pt x="7" y="26"/>
                    <a:pt x="5" y="29"/>
                    <a:pt x="3" y="31"/>
                  </a:cubicBezTo>
                  <a:cubicBezTo>
                    <a:pt x="3" y="31"/>
                    <a:pt x="2" y="28"/>
                    <a:pt x="2" y="26"/>
                  </a:cubicBezTo>
                  <a:cubicBezTo>
                    <a:pt x="4" y="20"/>
                    <a:pt x="3" y="14"/>
                    <a:pt x="0" y="9"/>
                  </a:cubicBezTo>
                  <a:cubicBezTo>
                    <a:pt x="0" y="8"/>
                    <a:pt x="3" y="2"/>
                    <a:pt x="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65" name="Freeform 990"/>
            <p:cNvSpPr>
              <a:spLocks/>
            </p:cNvSpPr>
            <p:nvPr userDrawn="1"/>
          </p:nvSpPr>
          <p:spPr bwMode="auto">
            <a:xfrm>
              <a:off x="285" y="377"/>
              <a:ext cx="7" cy="17"/>
            </a:xfrm>
            <a:custGeom>
              <a:avLst/>
              <a:gdLst>
                <a:gd name="T0" fmla="*/ 10 w 15"/>
                <a:gd name="T1" fmla="*/ 1 h 37"/>
                <a:gd name="T2" fmla="*/ 10 w 15"/>
                <a:gd name="T3" fmla="*/ 1 h 37"/>
                <a:gd name="T4" fmla="*/ 15 w 15"/>
                <a:gd name="T5" fmla="*/ 0 h 37"/>
                <a:gd name="T6" fmla="*/ 10 w 15"/>
                <a:gd name="T7" fmla="*/ 12 h 37"/>
                <a:gd name="T8" fmla="*/ 2 w 15"/>
                <a:gd name="T9" fmla="*/ 37 h 37"/>
                <a:gd name="T10" fmla="*/ 2 w 15"/>
                <a:gd name="T11" fmla="*/ 31 h 37"/>
                <a:gd name="T12" fmla="*/ 2 w 15"/>
                <a:gd name="T13" fmla="*/ 6 h 37"/>
                <a:gd name="T14" fmla="*/ 7 w 15"/>
                <a:gd name="T15" fmla="*/ 2 h 37"/>
                <a:gd name="T16" fmla="*/ 5 w 15"/>
                <a:gd name="T17" fmla="*/ 19 h 37"/>
                <a:gd name="T18" fmla="*/ 10 w 15"/>
                <a:gd name="T19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37">
                  <a:moveTo>
                    <a:pt x="10" y="1"/>
                  </a:moveTo>
                  <a:lnTo>
                    <a:pt x="10" y="1"/>
                  </a:lnTo>
                  <a:cubicBezTo>
                    <a:pt x="11" y="0"/>
                    <a:pt x="13" y="0"/>
                    <a:pt x="15" y="0"/>
                  </a:cubicBezTo>
                  <a:cubicBezTo>
                    <a:pt x="12" y="4"/>
                    <a:pt x="11" y="8"/>
                    <a:pt x="10" y="12"/>
                  </a:cubicBezTo>
                  <a:cubicBezTo>
                    <a:pt x="9" y="23"/>
                    <a:pt x="12" y="33"/>
                    <a:pt x="2" y="37"/>
                  </a:cubicBezTo>
                  <a:cubicBezTo>
                    <a:pt x="2" y="37"/>
                    <a:pt x="2" y="32"/>
                    <a:pt x="2" y="31"/>
                  </a:cubicBezTo>
                  <a:cubicBezTo>
                    <a:pt x="0" y="21"/>
                    <a:pt x="1" y="12"/>
                    <a:pt x="2" y="6"/>
                  </a:cubicBezTo>
                  <a:cubicBezTo>
                    <a:pt x="3" y="5"/>
                    <a:pt x="5" y="3"/>
                    <a:pt x="7" y="2"/>
                  </a:cubicBezTo>
                  <a:cubicBezTo>
                    <a:pt x="5" y="7"/>
                    <a:pt x="4" y="14"/>
                    <a:pt x="5" y="19"/>
                  </a:cubicBezTo>
                  <a:cubicBezTo>
                    <a:pt x="6" y="12"/>
                    <a:pt x="6" y="7"/>
                    <a:pt x="1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66" name="Freeform 991"/>
            <p:cNvSpPr>
              <a:spLocks/>
            </p:cNvSpPr>
            <p:nvPr userDrawn="1"/>
          </p:nvSpPr>
          <p:spPr bwMode="auto">
            <a:xfrm>
              <a:off x="290" y="374"/>
              <a:ext cx="7" cy="19"/>
            </a:xfrm>
            <a:custGeom>
              <a:avLst/>
              <a:gdLst>
                <a:gd name="T0" fmla="*/ 16 w 16"/>
                <a:gd name="T1" fmla="*/ 0 h 42"/>
                <a:gd name="T2" fmla="*/ 16 w 16"/>
                <a:gd name="T3" fmla="*/ 0 h 42"/>
                <a:gd name="T4" fmla="*/ 8 w 16"/>
                <a:gd name="T5" fmla="*/ 24 h 42"/>
                <a:gd name="T6" fmla="*/ 9 w 16"/>
                <a:gd name="T7" fmla="*/ 42 h 42"/>
                <a:gd name="T8" fmla="*/ 2 w 16"/>
                <a:gd name="T9" fmla="*/ 27 h 42"/>
                <a:gd name="T10" fmla="*/ 16 w 16"/>
                <a:gd name="T1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42">
                  <a:moveTo>
                    <a:pt x="16" y="0"/>
                  </a:moveTo>
                  <a:lnTo>
                    <a:pt x="16" y="0"/>
                  </a:lnTo>
                  <a:cubicBezTo>
                    <a:pt x="9" y="7"/>
                    <a:pt x="6" y="15"/>
                    <a:pt x="8" y="24"/>
                  </a:cubicBezTo>
                  <a:cubicBezTo>
                    <a:pt x="8" y="31"/>
                    <a:pt x="12" y="33"/>
                    <a:pt x="9" y="42"/>
                  </a:cubicBezTo>
                  <a:cubicBezTo>
                    <a:pt x="9" y="37"/>
                    <a:pt x="3" y="34"/>
                    <a:pt x="2" y="27"/>
                  </a:cubicBezTo>
                  <a:cubicBezTo>
                    <a:pt x="0" y="14"/>
                    <a:pt x="8" y="4"/>
                    <a:pt x="16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67" name="Freeform 992"/>
            <p:cNvSpPr>
              <a:spLocks/>
            </p:cNvSpPr>
            <p:nvPr userDrawn="1"/>
          </p:nvSpPr>
          <p:spPr bwMode="auto">
            <a:xfrm>
              <a:off x="316" y="372"/>
              <a:ext cx="9" cy="21"/>
            </a:xfrm>
            <a:custGeom>
              <a:avLst/>
              <a:gdLst>
                <a:gd name="T0" fmla="*/ 0 w 21"/>
                <a:gd name="T1" fmla="*/ 0 h 46"/>
                <a:gd name="T2" fmla="*/ 0 w 21"/>
                <a:gd name="T3" fmla="*/ 0 h 46"/>
                <a:gd name="T4" fmla="*/ 13 w 21"/>
                <a:gd name="T5" fmla="*/ 16 h 46"/>
                <a:gd name="T6" fmla="*/ 16 w 21"/>
                <a:gd name="T7" fmla="*/ 46 h 46"/>
                <a:gd name="T8" fmla="*/ 6 w 21"/>
                <a:gd name="T9" fmla="*/ 21 h 46"/>
                <a:gd name="T10" fmla="*/ 0 w 21"/>
                <a:gd name="T1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46">
                  <a:moveTo>
                    <a:pt x="0" y="0"/>
                  </a:moveTo>
                  <a:lnTo>
                    <a:pt x="0" y="0"/>
                  </a:lnTo>
                  <a:cubicBezTo>
                    <a:pt x="4" y="9"/>
                    <a:pt x="11" y="15"/>
                    <a:pt x="13" y="16"/>
                  </a:cubicBezTo>
                  <a:cubicBezTo>
                    <a:pt x="18" y="30"/>
                    <a:pt x="21" y="37"/>
                    <a:pt x="16" y="46"/>
                  </a:cubicBezTo>
                  <a:cubicBezTo>
                    <a:pt x="16" y="33"/>
                    <a:pt x="12" y="27"/>
                    <a:pt x="6" y="21"/>
                  </a:cubicBezTo>
                  <a:cubicBezTo>
                    <a:pt x="5" y="18"/>
                    <a:pt x="1" y="5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68" name="Freeform 993"/>
            <p:cNvSpPr>
              <a:spLocks/>
            </p:cNvSpPr>
            <p:nvPr userDrawn="1"/>
          </p:nvSpPr>
          <p:spPr bwMode="auto">
            <a:xfrm>
              <a:off x="291" y="372"/>
              <a:ext cx="19" cy="21"/>
            </a:xfrm>
            <a:custGeom>
              <a:avLst/>
              <a:gdLst>
                <a:gd name="T0" fmla="*/ 26 w 43"/>
                <a:gd name="T1" fmla="*/ 0 h 47"/>
                <a:gd name="T2" fmla="*/ 26 w 43"/>
                <a:gd name="T3" fmla="*/ 0 h 47"/>
                <a:gd name="T4" fmla="*/ 43 w 43"/>
                <a:gd name="T5" fmla="*/ 4 h 47"/>
                <a:gd name="T6" fmla="*/ 16 w 43"/>
                <a:gd name="T7" fmla="*/ 21 h 47"/>
                <a:gd name="T8" fmla="*/ 31 w 43"/>
                <a:gd name="T9" fmla="*/ 38 h 47"/>
                <a:gd name="T10" fmla="*/ 21 w 43"/>
                <a:gd name="T11" fmla="*/ 40 h 47"/>
                <a:gd name="T12" fmla="*/ 35 w 43"/>
                <a:gd name="T13" fmla="*/ 37 h 47"/>
                <a:gd name="T14" fmla="*/ 11 w 43"/>
                <a:gd name="T15" fmla="*/ 38 h 47"/>
                <a:gd name="T16" fmla="*/ 26 w 43"/>
                <a:gd name="T1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47">
                  <a:moveTo>
                    <a:pt x="26" y="0"/>
                  </a:moveTo>
                  <a:lnTo>
                    <a:pt x="26" y="0"/>
                  </a:lnTo>
                  <a:cubicBezTo>
                    <a:pt x="31" y="0"/>
                    <a:pt x="38" y="1"/>
                    <a:pt x="43" y="4"/>
                  </a:cubicBezTo>
                  <a:cubicBezTo>
                    <a:pt x="27" y="2"/>
                    <a:pt x="17" y="9"/>
                    <a:pt x="16" y="21"/>
                  </a:cubicBezTo>
                  <a:cubicBezTo>
                    <a:pt x="14" y="29"/>
                    <a:pt x="19" y="39"/>
                    <a:pt x="31" y="38"/>
                  </a:cubicBezTo>
                  <a:cubicBezTo>
                    <a:pt x="30" y="39"/>
                    <a:pt x="26" y="41"/>
                    <a:pt x="21" y="40"/>
                  </a:cubicBezTo>
                  <a:cubicBezTo>
                    <a:pt x="27" y="43"/>
                    <a:pt x="31" y="40"/>
                    <a:pt x="35" y="37"/>
                  </a:cubicBezTo>
                  <a:cubicBezTo>
                    <a:pt x="31" y="45"/>
                    <a:pt x="17" y="47"/>
                    <a:pt x="11" y="38"/>
                  </a:cubicBezTo>
                  <a:cubicBezTo>
                    <a:pt x="0" y="24"/>
                    <a:pt x="10" y="2"/>
                    <a:pt x="26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69" name="Freeform 994"/>
            <p:cNvSpPr>
              <a:spLocks/>
            </p:cNvSpPr>
            <p:nvPr userDrawn="1"/>
          </p:nvSpPr>
          <p:spPr bwMode="auto">
            <a:xfrm>
              <a:off x="321" y="370"/>
              <a:ext cx="10" cy="27"/>
            </a:xfrm>
            <a:custGeom>
              <a:avLst/>
              <a:gdLst>
                <a:gd name="T0" fmla="*/ 22 w 22"/>
                <a:gd name="T1" fmla="*/ 50 h 60"/>
                <a:gd name="T2" fmla="*/ 22 w 22"/>
                <a:gd name="T3" fmla="*/ 50 h 60"/>
                <a:gd name="T4" fmla="*/ 22 w 22"/>
                <a:gd name="T5" fmla="*/ 60 h 60"/>
                <a:gd name="T6" fmla="*/ 0 w 22"/>
                <a:gd name="T7" fmla="*/ 0 h 60"/>
                <a:gd name="T8" fmla="*/ 11 w 22"/>
                <a:gd name="T9" fmla="*/ 26 h 60"/>
                <a:gd name="T10" fmla="*/ 21 w 22"/>
                <a:gd name="T11" fmla="*/ 41 h 60"/>
                <a:gd name="T12" fmla="*/ 22 w 22"/>
                <a:gd name="T13" fmla="*/ 5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60">
                  <a:moveTo>
                    <a:pt x="22" y="50"/>
                  </a:moveTo>
                  <a:lnTo>
                    <a:pt x="22" y="50"/>
                  </a:lnTo>
                  <a:lnTo>
                    <a:pt x="22" y="60"/>
                  </a:lnTo>
                  <a:cubicBezTo>
                    <a:pt x="13" y="44"/>
                    <a:pt x="1" y="27"/>
                    <a:pt x="0" y="0"/>
                  </a:cubicBezTo>
                  <a:cubicBezTo>
                    <a:pt x="2" y="10"/>
                    <a:pt x="6" y="18"/>
                    <a:pt x="11" y="26"/>
                  </a:cubicBezTo>
                  <a:cubicBezTo>
                    <a:pt x="14" y="30"/>
                    <a:pt x="20" y="35"/>
                    <a:pt x="21" y="41"/>
                  </a:cubicBezTo>
                  <a:cubicBezTo>
                    <a:pt x="21" y="44"/>
                    <a:pt x="20" y="47"/>
                    <a:pt x="22" y="5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70" name="Freeform 995"/>
            <p:cNvSpPr>
              <a:spLocks/>
            </p:cNvSpPr>
            <p:nvPr userDrawn="1"/>
          </p:nvSpPr>
          <p:spPr bwMode="auto">
            <a:xfrm>
              <a:off x="283" y="369"/>
              <a:ext cx="11" cy="11"/>
            </a:xfrm>
            <a:custGeom>
              <a:avLst/>
              <a:gdLst>
                <a:gd name="T0" fmla="*/ 20 w 25"/>
                <a:gd name="T1" fmla="*/ 0 h 24"/>
                <a:gd name="T2" fmla="*/ 20 w 25"/>
                <a:gd name="T3" fmla="*/ 0 h 24"/>
                <a:gd name="T4" fmla="*/ 8 w 25"/>
                <a:gd name="T5" fmla="*/ 12 h 24"/>
                <a:gd name="T6" fmla="*/ 25 w 25"/>
                <a:gd name="T7" fmla="*/ 3 h 24"/>
                <a:gd name="T8" fmla="*/ 17 w 25"/>
                <a:gd name="T9" fmla="*/ 15 h 24"/>
                <a:gd name="T10" fmla="*/ 0 w 25"/>
                <a:gd name="T11" fmla="*/ 24 h 24"/>
                <a:gd name="T12" fmla="*/ 20 w 25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4">
                  <a:moveTo>
                    <a:pt x="20" y="0"/>
                  </a:moveTo>
                  <a:lnTo>
                    <a:pt x="20" y="0"/>
                  </a:lnTo>
                  <a:cubicBezTo>
                    <a:pt x="19" y="2"/>
                    <a:pt x="12" y="8"/>
                    <a:pt x="8" y="12"/>
                  </a:cubicBezTo>
                  <a:cubicBezTo>
                    <a:pt x="13" y="10"/>
                    <a:pt x="19" y="5"/>
                    <a:pt x="25" y="3"/>
                  </a:cubicBezTo>
                  <a:cubicBezTo>
                    <a:pt x="24" y="4"/>
                    <a:pt x="18" y="14"/>
                    <a:pt x="17" y="15"/>
                  </a:cubicBezTo>
                  <a:cubicBezTo>
                    <a:pt x="10" y="17"/>
                    <a:pt x="5" y="20"/>
                    <a:pt x="0" y="24"/>
                  </a:cubicBezTo>
                  <a:cubicBezTo>
                    <a:pt x="0" y="7"/>
                    <a:pt x="8" y="2"/>
                    <a:pt x="2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71" name="Freeform 996"/>
            <p:cNvSpPr>
              <a:spLocks/>
            </p:cNvSpPr>
            <p:nvPr userDrawn="1"/>
          </p:nvSpPr>
          <p:spPr bwMode="auto">
            <a:xfrm>
              <a:off x="282" y="369"/>
              <a:ext cx="4" cy="3"/>
            </a:xfrm>
            <a:custGeom>
              <a:avLst/>
              <a:gdLst>
                <a:gd name="T0" fmla="*/ 4 w 9"/>
                <a:gd name="T1" fmla="*/ 1 h 6"/>
                <a:gd name="T2" fmla="*/ 4 w 9"/>
                <a:gd name="T3" fmla="*/ 1 h 6"/>
                <a:gd name="T4" fmla="*/ 9 w 9"/>
                <a:gd name="T5" fmla="*/ 0 h 6"/>
                <a:gd name="T6" fmla="*/ 0 w 9"/>
                <a:gd name="T7" fmla="*/ 6 h 6"/>
                <a:gd name="T8" fmla="*/ 4 w 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6">
                  <a:moveTo>
                    <a:pt x="4" y="1"/>
                  </a:moveTo>
                  <a:lnTo>
                    <a:pt x="4" y="1"/>
                  </a:lnTo>
                  <a:lnTo>
                    <a:pt x="9" y="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72" name="Freeform 997"/>
            <p:cNvSpPr>
              <a:spLocks/>
            </p:cNvSpPr>
            <p:nvPr userDrawn="1"/>
          </p:nvSpPr>
          <p:spPr bwMode="auto">
            <a:xfrm>
              <a:off x="277" y="370"/>
              <a:ext cx="10" cy="12"/>
            </a:xfrm>
            <a:custGeom>
              <a:avLst/>
              <a:gdLst>
                <a:gd name="T0" fmla="*/ 4 w 24"/>
                <a:gd name="T1" fmla="*/ 3 h 27"/>
                <a:gd name="T2" fmla="*/ 4 w 24"/>
                <a:gd name="T3" fmla="*/ 3 h 27"/>
                <a:gd name="T4" fmla="*/ 13 w 24"/>
                <a:gd name="T5" fmla="*/ 0 h 27"/>
                <a:gd name="T6" fmla="*/ 8 w 24"/>
                <a:gd name="T7" fmla="*/ 10 h 27"/>
                <a:gd name="T8" fmla="*/ 19 w 24"/>
                <a:gd name="T9" fmla="*/ 0 h 27"/>
                <a:gd name="T10" fmla="*/ 24 w 24"/>
                <a:gd name="T11" fmla="*/ 1 h 27"/>
                <a:gd name="T12" fmla="*/ 7 w 24"/>
                <a:gd name="T13" fmla="*/ 27 h 27"/>
                <a:gd name="T14" fmla="*/ 4 w 24"/>
                <a:gd name="T15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7">
                  <a:moveTo>
                    <a:pt x="4" y="3"/>
                  </a:moveTo>
                  <a:lnTo>
                    <a:pt x="4" y="3"/>
                  </a:lnTo>
                  <a:cubicBezTo>
                    <a:pt x="7" y="2"/>
                    <a:pt x="14" y="0"/>
                    <a:pt x="13" y="0"/>
                  </a:cubicBezTo>
                  <a:cubicBezTo>
                    <a:pt x="12" y="1"/>
                    <a:pt x="9" y="5"/>
                    <a:pt x="8" y="10"/>
                  </a:cubicBezTo>
                  <a:cubicBezTo>
                    <a:pt x="10" y="6"/>
                    <a:pt x="16" y="2"/>
                    <a:pt x="19" y="0"/>
                  </a:cubicBezTo>
                  <a:cubicBezTo>
                    <a:pt x="20" y="1"/>
                    <a:pt x="23" y="0"/>
                    <a:pt x="24" y="1"/>
                  </a:cubicBezTo>
                  <a:cubicBezTo>
                    <a:pt x="14" y="9"/>
                    <a:pt x="10" y="18"/>
                    <a:pt x="7" y="27"/>
                  </a:cubicBezTo>
                  <a:cubicBezTo>
                    <a:pt x="0" y="19"/>
                    <a:pt x="1" y="11"/>
                    <a:pt x="4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73" name="Freeform 998"/>
            <p:cNvSpPr>
              <a:spLocks/>
            </p:cNvSpPr>
            <p:nvPr userDrawn="1"/>
          </p:nvSpPr>
          <p:spPr bwMode="auto">
            <a:xfrm>
              <a:off x="272" y="368"/>
              <a:ext cx="10" cy="24"/>
            </a:xfrm>
            <a:custGeom>
              <a:avLst/>
              <a:gdLst>
                <a:gd name="T0" fmla="*/ 12 w 22"/>
                <a:gd name="T1" fmla="*/ 0 h 53"/>
                <a:gd name="T2" fmla="*/ 12 w 22"/>
                <a:gd name="T3" fmla="*/ 0 h 53"/>
                <a:gd name="T4" fmla="*/ 12 w 22"/>
                <a:gd name="T5" fmla="*/ 7 h 53"/>
                <a:gd name="T6" fmla="*/ 18 w 22"/>
                <a:gd name="T7" fmla="*/ 34 h 53"/>
                <a:gd name="T8" fmla="*/ 19 w 22"/>
                <a:gd name="T9" fmla="*/ 30 h 53"/>
                <a:gd name="T10" fmla="*/ 21 w 22"/>
                <a:gd name="T11" fmla="*/ 41 h 53"/>
                <a:gd name="T12" fmla="*/ 11 w 22"/>
                <a:gd name="T13" fmla="*/ 53 h 53"/>
                <a:gd name="T14" fmla="*/ 10 w 22"/>
                <a:gd name="T15" fmla="*/ 32 h 53"/>
                <a:gd name="T16" fmla="*/ 12 w 22"/>
                <a:gd name="T1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53">
                  <a:moveTo>
                    <a:pt x="12" y="0"/>
                  </a:moveTo>
                  <a:lnTo>
                    <a:pt x="12" y="0"/>
                  </a:lnTo>
                  <a:cubicBezTo>
                    <a:pt x="12" y="0"/>
                    <a:pt x="11" y="4"/>
                    <a:pt x="12" y="7"/>
                  </a:cubicBezTo>
                  <a:cubicBezTo>
                    <a:pt x="9" y="15"/>
                    <a:pt x="8" y="26"/>
                    <a:pt x="18" y="34"/>
                  </a:cubicBezTo>
                  <a:cubicBezTo>
                    <a:pt x="18" y="32"/>
                    <a:pt x="18" y="31"/>
                    <a:pt x="19" y="30"/>
                  </a:cubicBezTo>
                  <a:cubicBezTo>
                    <a:pt x="21" y="32"/>
                    <a:pt x="22" y="38"/>
                    <a:pt x="21" y="41"/>
                  </a:cubicBezTo>
                  <a:cubicBezTo>
                    <a:pt x="20" y="47"/>
                    <a:pt x="16" y="51"/>
                    <a:pt x="11" y="53"/>
                  </a:cubicBezTo>
                  <a:cubicBezTo>
                    <a:pt x="15" y="45"/>
                    <a:pt x="10" y="33"/>
                    <a:pt x="10" y="32"/>
                  </a:cubicBezTo>
                  <a:cubicBezTo>
                    <a:pt x="5" y="21"/>
                    <a:pt x="0" y="9"/>
                    <a:pt x="1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74" name="Freeform 999"/>
            <p:cNvSpPr>
              <a:spLocks/>
            </p:cNvSpPr>
            <p:nvPr userDrawn="1"/>
          </p:nvSpPr>
          <p:spPr bwMode="auto">
            <a:xfrm>
              <a:off x="322" y="368"/>
              <a:ext cx="9" cy="19"/>
            </a:xfrm>
            <a:custGeom>
              <a:avLst/>
              <a:gdLst>
                <a:gd name="T0" fmla="*/ 20 w 20"/>
                <a:gd name="T1" fmla="*/ 32 h 42"/>
                <a:gd name="T2" fmla="*/ 20 w 20"/>
                <a:gd name="T3" fmla="*/ 32 h 42"/>
                <a:gd name="T4" fmla="*/ 20 w 20"/>
                <a:gd name="T5" fmla="*/ 42 h 42"/>
                <a:gd name="T6" fmla="*/ 0 w 20"/>
                <a:gd name="T7" fmla="*/ 0 h 42"/>
                <a:gd name="T8" fmla="*/ 20 w 20"/>
                <a:gd name="T9" fmla="*/ 3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2">
                  <a:moveTo>
                    <a:pt x="20" y="32"/>
                  </a:moveTo>
                  <a:lnTo>
                    <a:pt x="20" y="32"/>
                  </a:lnTo>
                  <a:lnTo>
                    <a:pt x="20" y="42"/>
                  </a:lnTo>
                  <a:cubicBezTo>
                    <a:pt x="11" y="31"/>
                    <a:pt x="2" y="17"/>
                    <a:pt x="0" y="0"/>
                  </a:cubicBezTo>
                  <a:cubicBezTo>
                    <a:pt x="13" y="3"/>
                    <a:pt x="18" y="14"/>
                    <a:pt x="20" y="3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75" name="Freeform 1000"/>
            <p:cNvSpPr>
              <a:spLocks/>
            </p:cNvSpPr>
            <p:nvPr userDrawn="1"/>
          </p:nvSpPr>
          <p:spPr bwMode="auto">
            <a:xfrm>
              <a:off x="290" y="368"/>
              <a:ext cx="8" cy="5"/>
            </a:xfrm>
            <a:custGeom>
              <a:avLst/>
              <a:gdLst>
                <a:gd name="T0" fmla="*/ 8 w 17"/>
                <a:gd name="T1" fmla="*/ 4 h 11"/>
                <a:gd name="T2" fmla="*/ 8 w 17"/>
                <a:gd name="T3" fmla="*/ 4 h 11"/>
                <a:gd name="T4" fmla="*/ 17 w 17"/>
                <a:gd name="T5" fmla="*/ 0 h 11"/>
                <a:gd name="T6" fmla="*/ 12 w 17"/>
                <a:gd name="T7" fmla="*/ 5 h 11"/>
                <a:gd name="T8" fmla="*/ 0 w 17"/>
                <a:gd name="T9" fmla="*/ 11 h 11"/>
                <a:gd name="T10" fmla="*/ 8 w 17"/>
                <a:gd name="T1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1">
                  <a:moveTo>
                    <a:pt x="8" y="4"/>
                  </a:moveTo>
                  <a:lnTo>
                    <a:pt x="8" y="4"/>
                  </a:lnTo>
                  <a:cubicBezTo>
                    <a:pt x="10" y="3"/>
                    <a:pt x="13" y="2"/>
                    <a:pt x="17" y="0"/>
                  </a:cubicBezTo>
                  <a:cubicBezTo>
                    <a:pt x="15" y="2"/>
                    <a:pt x="13" y="4"/>
                    <a:pt x="12" y="5"/>
                  </a:cubicBezTo>
                  <a:cubicBezTo>
                    <a:pt x="8" y="6"/>
                    <a:pt x="3" y="9"/>
                    <a:pt x="0" y="11"/>
                  </a:cubicBezTo>
                  <a:cubicBezTo>
                    <a:pt x="0" y="10"/>
                    <a:pt x="6" y="5"/>
                    <a:pt x="8" y="4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76" name="Freeform 1001"/>
            <p:cNvSpPr>
              <a:spLocks/>
            </p:cNvSpPr>
            <p:nvPr userDrawn="1"/>
          </p:nvSpPr>
          <p:spPr bwMode="auto">
            <a:xfrm>
              <a:off x="317" y="368"/>
              <a:ext cx="1" cy="2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0 h 5"/>
                <a:gd name="T4" fmla="*/ 1 w 2"/>
                <a:gd name="T5" fmla="*/ 0 h 5"/>
                <a:gd name="T6" fmla="*/ 2 w 2"/>
                <a:gd name="T7" fmla="*/ 5 h 5"/>
                <a:gd name="T8" fmla="*/ 0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2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77" name="Freeform 1002"/>
            <p:cNvSpPr>
              <a:spLocks/>
            </p:cNvSpPr>
            <p:nvPr userDrawn="1"/>
          </p:nvSpPr>
          <p:spPr bwMode="auto">
            <a:xfrm>
              <a:off x="315" y="367"/>
              <a:ext cx="7" cy="11"/>
            </a:xfrm>
            <a:custGeom>
              <a:avLst/>
              <a:gdLst>
                <a:gd name="T0" fmla="*/ 0 w 16"/>
                <a:gd name="T1" fmla="*/ 1 h 23"/>
                <a:gd name="T2" fmla="*/ 0 w 16"/>
                <a:gd name="T3" fmla="*/ 1 h 23"/>
                <a:gd name="T4" fmla="*/ 4 w 16"/>
                <a:gd name="T5" fmla="*/ 1 h 23"/>
                <a:gd name="T6" fmla="*/ 10 w 16"/>
                <a:gd name="T7" fmla="*/ 12 h 23"/>
                <a:gd name="T8" fmla="*/ 9 w 16"/>
                <a:gd name="T9" fmla="*/ 1 h 23"/>
                <a:gd name="T10" fmla="*/ 14 w 16"/>
                <a:gd name="T11" fmla="*/ 1 h 23"/>
                <a:gd name="T12" fmla="*/ 16 w 16"/>
                <a:gd name="T13" fmla="*/ 23 h 23"/>
                <a:gd name="T14" fmla="*/ 8 w 16"/>
                <a:gd name="T15" fmla="*/ 15 h 23"/>
                <a:gd name="T16" fmla="*/ 0 w 16"/>
                <a:gd name="T1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23">
                  <a:moveTo>
                    <a:pt x="0" y="1"/>
                  </a:moveTo>
                  <a:lnTo>
                    <a:pt x="0" y="1"/>
                  </a:lnTo>
                  <a:lnTo>
                    <a:pt x="4" y="1"/>
                  </a:lnTo>
                  <a:cubicBezTo>
                    <a:pt x="5" y="3"/>
                    <a:pt x="6" y="6"/>
                    <a:pt x="10" y="12"/>
                  </a:cubicBezTo>
                  <a:cubicBezTo>
                    <a:pt x="10" y="6"/>
                    <a:pt x="9" y="1"/>
                    <a:pt x="9" y="1"/>
                  </a:cubicBezTo>
                  <a:cubicBezTo>
                    <a:pt x="9" y="1"/>
                    <a:pt x="13" y="0"/>
                    <a:pt x="14" y="1"/>
                  </a:cubicBezTo>
                  <a:cubicBezTo>
                    <a:pt x="13" y="10"/>
                    <a:pt x="15" y="16"/>
                    <a:pt x="16" y="23"/>
                  </a:cubicBezTo>
                  <a:cubicBezTo>
                    <a:pt x="13" y="22"/>
                    <a:pt x="8" y="16"/>
                    <a:pt x="8" y="15"/>
                  </a:cubicBezTo>
                  <a:cubicBezTo>
                    <a:pt x="5" y="11"/>
                    <a:pt x="2" y="5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78" name="Freeform 1003"/>
            <p:cNvSpPr>
              <a:spLocks/>
            </p:cNvSpPr>
            <p:nvPr userDrawn="1"/>
          </p:nvSpPr>
          <p:spPr bwMode="auto">
            <a:xfrm>
              <a:off x="308" y="367"/>
              <a:ext cx="9" cy="12"/>
            </a:xfrm>
            <a:custGeom>
              <a:avLst/>
              <a:gdLst>
                <a:gd name="T0" fmla="*/ 0 w 21"/>
                <a:gd name="T1" fmla="*/ 0 h 27"/>
                <a:gd name="T2" fmla="*/ 0 w 21"/>
                <a:gd name="T3" fmla="*/ 0 h 27"/>
                <a:gd name="T4" fmla="*/ 4 w 21"/>
                <a:gd name="T5" fmla="*/ 1 h 27"/>
                <a:gd name="T6" fmla="*/ 12 w 21"/>
                <a:gd name="T7" fmla="*/ 12 h 27"/>
                <a:gd name="T8" fmla="*/ 8 w 21"/>
                <a:gd name="T9" fmla="*/ 1 h 27"/>
                <a:gd name="T10" fmla="*/ 12 w 21"/>
                <a:gd name="T11" fmla="*/ 1 h 27"/>
                <a:gd name="T12" fmla="*/ 21 w 21"/>
                <a:gd name="T13" fmla="*/ 27 h 27"/>
                <a:gd name="T14" fmla="*/ 0 w 21"/>
                <a:gd name="T1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27">
                  <a:moveTo>
                    <a:pt x="0" y="0"/>
                  </a:moveTo>
                  <a:lnTo>
                    <a:pt x="0" y="0"/>
                  </a:lnTo>
                  <a:cubicBezTo>
                    <a:pt x="1" y="1"/>
                    <a:pt x="4" y="1"/>
                    <a:pt x="4" y="1"/>
                  </a:cubicBezTo>
                  <a:cubicBezTo>
                    <a:pt x="5" y="2"/>
                    <a:pt x="11" y="11"/>
                    <a:pt x="12" y="12"/>
                  </a:cubicBezTo>
                  <a:cubicBezTo>
                    <a:pt x="11" y="7"/>
                    <a:pt x="9" y="3"/>
                    <a:pt x="8" y="1"/>
                  </a:cubicBezTo>
                  <a:lnTo>
                    <a:pt x="12" y="1"/>
                  </a:lnTo>
                  <a:cubicBezTo>
                    <a:pt x="13" y="2"/>
                    <a:pt x="21" y="27"/>
                    <a:pt x="21" y="27"/>
                  </a:cubicBezTo>
                  <a:cubicBezTo>
                    <a:pt x="18" y="24"/>
                    <a:pt x="2" y="7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79" name="Freeform 1004"/>
            <p:cNvSpPr>
              <a:spLocks/>
            </p:cNvSpPr>
            <p:nvPr userDrawn="1"/>
          </p:nvSpPr>
          <p:spPr bwMode="auto">
            <a:xfrm>
              <a:off x="303" y="367"/>
              <a:ext cx="4" cy="1"/>
            </a:xfrm>
            <a:custGeom>
              <a:avLst/>
              <a:gdLst>
                <a:gd name="T0" fmla="*/ 7 w 10"/>
                <a:gd name="T1" fmla="*/ 0 h 3"/>
                <a:gd name="T2" fmla="*/ 7 w 10"/>
                <a:gd name="T3" fmla="*/ 0 h 3"/>
                <a:gd name="T4" fmla="*/ 9 w 10"/>
                <a:gd name="T5" fmla="*/ 0 h 3"/>
                <a:gd name="T6" fmla="*/ 10 w 10"/>
                <a:gd name="T7" fmla="*/ 1 h 3"/>
                <a:gd name="T8" fmla="*/ 0 w 10"/>
                <a:gd name="T9" fmla="*/ 3 h 3"/>
                <a:gd name="T10" fmla="*/ 7 w 10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3">
                  <a:moveTo>
                    <a:pt x="7" y="0"/>
                  </a:moveTo>
                  <a:lnTo>
                    <a:pt x="7" y="0"/>
                  </a:lnTo>
                  <a:lnTo>
                    <a:pt x="9" y="0"/>
                  </a:lnTo>
                  <a:lnTo>
                    <a:pt x="10" y="1"/>
                  </a:lnTo>
                  <a:lnTo>
                    <a:pt x="0" y="3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80" name="Freeform 1005"/>
            <p:cNvSpPr>
              <a:spLocks/>
            </p:cNvSpPr>
            <p:nvPr userDrawn="1"/>
          </p:nvSpPr>
          <p:spPr bwMode="auto">
            <a:xfrm>
              <a:off x="292" y="365"/>
              <a:ext cx="18" cy="11"/>
            </a:xfrm>
            <a:custGeom>
              <a:avLst/>
              <a:gdLst>
                <a:gd name="T0" fmla="*/ 22 w 41"/>
                <a:gd name="T1" fmla="*/ 0 h 24"/>
                <a:gd name="T2" fmla="*/ 22 w 41"/>
                <a:gd name="T3" fmla="*/ 0 h 24"/>
                <a:gd name="T4" fmla="*/ 30 w 41"/>
                <a:gd name="T5" fmla="*/ 4 h 24"/>
                <a:gd name="T6" fmla="*/ 17 w 41"/>
                <a:gd name="T7" fmla="*/ 10 h 24"/>
                <a:gd name="T8" fmla="*/ 35 w 41"/>
                <a:gd name="T9" fmla="*/ 7 h 24"/>
                <a:gd name="T10" fmla="*/ 41 w 41"/>
                <a:gd name="T11" fmla="*/ 17 h 24"/>
                <a:gd name="T12" fmla="*/ 0 w 41"/>
                <a:gd name="T13" fmla="*/ 24 h 24"/>
                <a:gd name="T14" fmla="*/ 22 w 41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24">
                  <a:moveTo>
                    <a:pt x="22" y="0"/>
                  </a:moveTo>
                  <a:lnTo>
                    <a:pt x="22" y="0"/>
                  </a:lnTo>
                  <a:cubicBezTo>
                    <a:pt x="24" y="1"/>
                    <a:pt x="27" y="3"/>
                    <a:pt x="30" y="4"/>
                  </a:cubicBezTo>
                  <a:cubicBezTo>
                    <a:pt x="27" y="5"/>
                    <a:pt x="20" y="7"/>
                    <a:pt x="17" y="10"/>
                  </a:cubicBezTo>
                  <a:cubicBezTo>
                    <a:pt x="19" y="10"/>
                    <a:pt x="30" y="7"/>
                    <a:pt x="35" y="7"/>
                  </a:cubicBezTo>
                  <a:cubicBezTo>
                    <a:pt x="37" y="10"/>
                    <a:pt x="41" y="16"/>
                    <a:pt x="41" y="17"/>
                  </a:cubicBezTo>
                  <a:cubicBezTo>
                    <a:pt x="30" y="10"/>
                    <a:pt x="13" y="12"/>
                    <a:pt x="0" y="24"/>
                  </a:cubicBezTo>
                  <a:cubicBezTo>
                    <a:pt x="4" y="15"/>
                    <a:pt x="19" y="1"/>
                    <a:pt x="2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81" name="Freeform 1006"/>
            <p:cNvSpPr>
              <a:spLocks/>
            </p:cNvSpPr>
            <p:nvPr userDrawn="1"/>
          </p:nvSpPr>
          <p:spPr bwMode="auto">
            <a:xfrm>
              <a:off x="287" y="362"/>
              <a:ext cx="7" cy="2"/>
            </a:xfrm>
            <a:custGeom>
              <a:avLst/>
              <a:gdLst>
                <a:gd name="T0" fmla="*/ 15 w 15"/>
                <a:gd name="T1" fmla="*/ 0 h 5"/>
                <a:gd name="T2" fmla="*/ 15 w 15"/>
                <a:gd name="T3" fmla="*/ 0 h 5"/>
                <a:gd name="T4" fmla="*/ 9 w 15"/>
                <a:gd name="T5" fmla="*/ 4 h 5"/>
                <a:gd name="T6" fmla="*/ 0 w 15"/>
                <a:gd name="T7" fmla="*/ 5 h 5"/>
                <a:gd name="T8" fmla="*/ 7 w 15"/>
                <a:gd name="T9" fmla="*/ 2 h 5"/>
                <a:gd name="T10" fmla="*/ 15 w 15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5">
                  <a:moveTo>
                    <a:pt x="15" y="0"/>
                  </a:moveTo>
                  <a:lnTo>
                    <a:pt x="15" y="0"/>
                  </a:lnTo>
                  <a:cubicBezTo>
                    <a:pt x="13" y="1"/>
                    <a:pt x="11" y="3"/>
                    <a:pt x="9" y="4"/>
                  </a:cubicBezTo>
                  <a:cubicBezTo>
                    <a:pt x="7" y="4"/>
                    <a:pt x="5" y="5"/>
                    <a:pt x="0" y="5"/>
                  </a:cubicBezTo>
                  <a:cubicBezTo>
                    <a:pt x="1" y="5"/>
                    <a:pt x="6" y="2"/>
                    <a:pt x="7" y="2"/>
                  </a:cubicBezTo>
                  <a:cubicBezTo>
                    <a:pt x="10" y="2"/>
                    <a:pt x="12" y="1"/>
                    <a:pt x="1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82" name="Freeform 1007"/>
            <p:cNvSpPr>
              <a:spLocks/>
            </p:cNvSpPr>
            <p:nvPr userDrawn="1"/>
          </p:nvSpPr>
          <p:spPr bwMode="auto">
            <a:xfrm>
              <a:off x="278" y="362"/>
              <a:ext cx="12" cy="8"/>
            </a:xfrm>
            <a:custGeom>
              <a:avLst/>
              <a:gdLst>
                <a:gd name="T0" fmla="*/ 13 w 28"/>
                <a:gd name="T1" fmla="*/ 0 h 18"/>
                <a:gd name="T2" fmla="*/ 13 w 28"/>
                <a:gd name="T3" fmla="*/ 0 h 18"/>
                <a:gd name="T4" fmla="*/ 24 w 28"/>
                <a:gd name="T5" fmla="*/ 2 h 18"/>
                <a:gd name="T6" fmla="*/ 10 w 28"/>
                <a:gd name="T7" fmla="*/ 9 h 18"/>
                <a:gd name="T8" fmla="*/ 28 w 28"/>
                <a:gd name="T9" fmla="*/ 5 h 18"/>
                <a:gd name="T10" fmla="*/ 21 w 28"/>
                <a:gd name="T11" fmla="*/ 11 h 18"/>
                <a:gd name="T12" fmla="*/ 0 w 28"/>
                <a:gd name="T13" fmla="*/ 18 h 18"/>
                <a:gd name="T14" fmla="*/ 13 w 28"/>
                <a:gd name="T1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8">
                  <a:moveTo>
                    <a:pt x="13" y="0"/>
                  </a:moveTo>
                  <a:lnTo>
                    <a:pt x="13" y="0"/>
                  </a:lnTo>
                  <a:cubicBezTo>
                    <a:pt x="17" y="1"/>
                    <a:pt x="20" y="2"/>
                    <a:pt x="24" y="2"/>
                  </a:cubicBezTo>
                  <a:cubicBezTo>
                    <a:pt x="19" y="4"/>
                    <a:pt x="15" y="5"/>
                    <a:pt x="10" y="9"/>
                  </a:cubicBezTo>
                  <a:cubicBezTo>
                    <a:pt x="17" y="6"/>
                    <a:pt x="23" y="6"/>
                    <a:pt x="28" y="5"/>
                  </a:cubicBezTo>
                  <a:cubicBezTo>
                    <a:pt x="26" y="7"/>
                    <a:pt x="22" y="10"/>
                    <a:pt x="21" y="11"/>
                  </a:cubicBezTo>
                  <a:cubicBezTo>
                    <a:pt x="14" y="15"/>
                    <a:pt x="6" y="17"/>
                    <a:pt x="0" y="18"/>
                  </a:cubicBezTo>
                  <a:cubicBezTo>
                    <a:pt x="0" y="10"/>
                    <a:pt x="4" y="3"/>
                    <a:pt x="1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83" name="Freeform 1008"/>
            <p:cNvSpPr>
              <a:spLocks/>
            </p:cNvSpPr>
            <p:nvPr userDrawn="1"/>
          </p:nvSpPr>
          <p:spPr bwMode="auto">
            <a:xfrm>
              <a:off x="267" y="360"/>
              <a:ext cx="16" cy="27"/>
            </a:xfrm>
            <a:custGeom>
              <a:avLst/>
              <a:gdLst>
                <a:gd name="T0" fmla="*/ 33 w 36"/>
                <a:gd name="T1" fmla="*/ 0 h 59"/>
                <a:gd name="T2" fmla="*/ 33 w 36"/>
                <a:gd name="T3" fmla="*/ 0 h 59"/>
                <a:gd name="T4" fmla="*/ 36 w 36"/>
                <a:gd name="T5" fmla="*/ 3 h 59"/>
                <a:gd name="T6" fmla="*/ 24 w 36"/>
                <a:gd name="T7" fmla="*/ 14 h 59"/>
                <a:gd name="T8" fmla="*/ 16 w 36"/>
                <a:gd name="T9" fmla="*/ 25 h 59"/>
                <a:gd name="T10" fmla="*/ 18 w 36"/>
                <a:gd name="T11" fmla="*/ 43 h 59"/>
                <a:gd name="T12" fmla="*/ 7 w 36"/>
                <a:gd name="T13" fmla="*/ 55 h 59"/>
                <a:gd name="T14" fmla="*/ 19 w 36"/>
                <a:gd name="T15" fmla="*/ 46 h 59"/>
                <a:gd name="T16" fmla="*/ 13 w 36"/>
                <a:gd name="T17" fmla="*/ 58 h 59"/>
                <a:gd name="T18" fmla="*/ 0 w 36"/>
                <a:gd name="T19" fmla="*/ 55 h 59"/>
                <a:gd name="T20" fmla="*/ 10 w 36"/>
                <a:gd name="T21" fmla="*/ 15 h 59"/>
                <a:gd name="T22" fmla="*/ 33 w 36"/>
                <a:gd name="T2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59">
                  <a:moveTo>
                    <a:pt x="33" y="0"/>
                  </a:moveTo>
                  <a:lnTo>
                    <a:pt x="33" y="0"/>
                  </a:lnTo>
                  <a:cubicBezTo>
                    <a:pt x="34" y="1"/>
                    <a:pt x="35" y="2"/>
                    <a:pt x="36" y="3"/>
                  </a:cubicBezTo>
                  <a:cubicBezTo>
                    <a:pt x="30" y="5"/>
                    <a:pt x="25" y="12"/>
                    <a:pt x="24" y="14"/>
                  </a:cubicBezTo>
                  <a:cubicBezTo>
                    <a:pt x="22" y="15"/>
                    <a:pt x="17" y="19"/>
                    <a:pt x="16" y="25"/>
                  </a:cubicBezTo>
                  <a:cubicBezTo>
                    <a:pt x="14" y="31"/>
                    <a:pt x="15" y="36"/>
                    <a:pt x="18" y="43"/>
                  </a:cubicBezTo>
                  <a:cubicBezTo>
                    <a:pt x="17" y="49"/>
                    <a:pt x="14" y="55"/>
                    <a:pt x="7" y="55"/>
                  </a:cubicBezTo>
                  <a:cubicBezTo>
                    <a:pt x="14" y="56"/>
                    <a:pt x="17" y="52"/>
                    <a:pt x="19" y="46"/>
                  </a:cubicBezTo>
                  <a:cubicBezTo>
                    <a:pt x="21" y="51"/>
                    <a:pt x="18" y="56"/>
                    <a:pt x="13" y="58"/>
                  </a:cubicBezTo>
                  <a:cubicBezTo>
                    <a:pt x="9" y="59"/>
                    <a:pt x="3" y="59"/>
                    <a:pt x="0" y="55"/>
                  </a:cubicBezTo>
                  <a:cubicBezTo>
                    <a:pt x="19" y="52"/>
                    <a:pt x="2" y="29"/>
                    <a:pt x="10" y="15"/>
                  </a:cubicBezTo>
                  <a:cubicBezTo>
                    <a:pt x="13" y="9"/>
                    <a:pt x="20" y="2"/>
                    <a:pt x="3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84" name="Freeform 1009"/>
            <p:cNvSpPr>
              <a:spLocks/>
            </p:cNvSpPr>
            <p:nvPr userDrawn="1"/>
          </p:nvSpPr>
          <p:spPr bwMode="auto">
            <a:xfrm>
              <a:off x="286" y="360"/>
              <a:ext cx="15" cy="9"/>
            </a:xfrm>
            <a:custGeom>
              <a:avLst/>
              <a:gdLst>
                <a:gd name="T0" fmla="*/ 26 w 33"/>
                <a:gd name="T1" fmla="*/ 0 h 20"/>
                <a:gd name="T2" fmla="*/ 26 w 33"/>
                <a:gd name="T3" fmla="*/ 0 h 20"/>
                <a:gd name="T4" fmla="*/ 28 w 33"/>
                <a:gd name="T5" fmla="*/ 4 h 20"/>
                <a:gd name="T6" fmla="*/ 15 w 33"/>
                <a:gd name="T7" fmla="*/ 13 h 20"/>
                <a:gd name="T8" fmla="*/ 30 w 33"/>
                <a:gd name="T9" fmla="*/ 7 h 20"/>
                <a:gd name="T10" fmla="*/ 33 w 33"/>
                <a:gd name="T11" fmla="*/ 10 h 20"/>
                <a:gd name="T12" fmla="*/ 0 w 33"/>
                <a:gd name="T13" fmla="*/ 20 h 20"/>
                <a:gd name="T14" fmla="*/ 26 w 33"/>
                <a:gd name="T1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20">
                  <a:moveTo>
                    <a:pt x="26" y="0"/>
                  </a:moveTo>
                  <a:lnTo>
                    <a:pt x="26" y="0"/>
                  </a:lnTo>
                  <a:cubicBezTo>
                    <a:pt x="27" y="1"/>
                    <a:pt x="27" y="2"/>
                    <a:pt x="28" y="4"/>
                  </a:cubicBezTo>
                  <a:cubicBezTo>
                    <a:pt x="24" y="6"/>
                    <a:pt x="19" y="10"/>
                    <a:pt x="15" y="13"/>
                  </a:cubicBezTo>
                  <a:cubicBezTo>
                    <a:pt x="20" y="11"/>
                    <a:pt x="26" y="8"/>
                    <a:pt x="30" y="7"/>
                  </a:cubicBezTo>
                  <a:cubicBezTo>
                    <a:pt x="31" y="8"/>
                    <a:pt x="32" y="9"/>
                    <a:pt x="33" y="10"/>
                  </a:cubicBezTo>
                  <a:cubicBezTo>
                    <a:pt x="20" y="19"/>
                    <a:pt x="6" y="20"/>
                    <a:pt x="0" y="20"/>
                  </a:cubicBezTo>
                  <a:cubicBezTo>
                    <a:pt x="5" y="11"/>
                    <a:pt x="20" y="3"/>
                    <a:pt x="26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85" name="Freeform 1010"/>
            <p:cNvSpPr>
              <a:spLocks/>
            </p:cNvSpPr>
            <p:nvPr userDrawn="1"/>
          </p:nvSpPr>
          <p:spPr bwMode="auto">
            <a:xfrm>
              <a:off x="282" y="348"/>
              <a:ext cx="16" cy="16"/>
            </a:xfrm>
            <a:custGeom>
              <a:avLst/>
              <a:gdLst>
                <a:gd name="T0" fmla="*/ 33 w 35"/>
                <a:gd name="T1" fmla="*/ 0 h 35"/>
                <a:gd name="T2" fmla="*/ 33 w 35"/>
                <a:gd name="T3" fmla="*/ 0 h 35"/>
                <a:gd name="T4" fmla="*/ 33 w 35"/>
                <a:gd name="T5" fmla="*/ 7 h 35"/>
                <a:gd name="T6" fmla="*/ 25 w 35"/>
                <a:gd name="T7" fmla="*/ 19 h 35"/>
                <a:gd name="T8" fmla="*/ 33 w 35"/>
                <a:gd name="T9" fmla="*/ 11 h 35"/>
                <a:gd name="T10" fmla="*/ 35 w 35"/>
                <a:gd name="T11" fmla="*/ 25 h 35"/>
                <a:gd name="T12" fmla="*/ 27 w 35"/>
                <a:gd name="T13" fmla="*/ 29 h 35"/>
                <a:gd name="T14" fmla="*/ 0 w 35"/>
                <a:gd name="T15" fmla="*/ 23 h 35"/>
                <a:gd name="T16" fmla="*/ 26 w 35"/>
                <a:gd name="T17" fmla="*/ 26 h 35"/>
                <a:gd name="T18" fmla="*/ 4 w 35"/>
                <a:gd name="T19" fmla="*/ 24 h 35"/>
                <a:gd name="T20" fmla="*/ 26 w 35"/>
                <a:gd name="T21" fmla="*/ 8 h 35"/>
                <a:gd name="T22" fmla="*/ 33 w 35"/>
                <a:gd name="T2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" h="35">
                  <a:moveTo>
                    <a:pt x="33" y="0"/>
                  </a:moveTo>
                  <a:lnTo>
                    <a:pt x="33" y="0"/>
                  </a:lnTo>
                  <a:lnTo>
                    <a:pt x="33" y="7"/>
                  </a:lnTo>
                  <a:cubicBezTo>
                    <a:pt x="32" y="12"/>
                    <a:pt x="27" y="17"/>
                    <a:pt x="25" y="19"/>
                  </a:cubicBezTo>
                  <a:cubicBezTo>
                    <a:pt x="28" y="18"/>
                    <a:pt x="32" y="13"/>
                    <a:pt x="33" y="11"/>
                  </a:cubicBezTo>
                  <a:cubicBezTo>
                    <a:pt x="33" y="18"/>
                    <a:pt x="34" y="21"/>
                    <a:pt x="35" y="25"/>
                  </a:cubicBezTo>
                  <a:cubicBezTo>
                    <a:pt x="34" y="26"/>
                    <a:pt x="30" y="28"/>
                    <a:pt x="27" y="29"/>
                  </a:cubicBezTo>
                  <a:cubicBezTo>
                    <a:pt x="15" y="35"/>
                    <a:pt x="3" y="30"/>
                    <a:pt x="0" y="23"/>
                  </a:cubicBezTo>
                  <a:cubicBezTo>
                    <a:pt x="4" y="27"/>
                    <a:pt x="16" y="32"/>
                    <a:pt x="26" y="26"/>
                  </a:cubicBezTo>
                  <a:cubicBezTo>
                    <a:pt x="18" y="29"/>
                    <a:pt x="9" y="28"/>
                    <a:pt x="4" y="24"/>
                  </a:cubicBezTo>
                  <a:cubicBezTo>
                    <a:pt x="11" y="24"/>
                    <a:pt x="23" y="21"/>
                    <a:pt x="26" y="8"/>
                  </a:cubicBezTo>
                  <a:cubicBezTo>
                    <a:pt x="29" y="6"/>
                    <a:pt x="32" y="3"/>
                    <a:pt x="3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86" name="Freeform 1011"/>
            <p:cNvSpPr>
              <a:spLocks/>
            </p:cNvSpPr>
            <p:nvPr userDrawn="1"/>
          </p:nvSpPr>
          <p:spPr bwMode="auto">
            <a:xfrm>
              <a:off x="291" y="332"/>
              <a:ext cx="6" cy="19"/>
            </a:xfrm>
            <a:custGeom>
              <a:avLst/>
              <a:gdLst>
                <a:gd name="T0" fmla="*/ 13 w 13"/>
                <a:gd name="T1" fmla="*/ 0 h 41"/>
                <a:gd name="T2" fmla="*/ 13 w 13"/>
                <a:gd name="T3" fmla="*/ 0 h 41"/>
                <a:gd name="T4" fmla="*/ 13 w 13"/>
                <a:gd name="T5" fmla="*/ 30 h 41"/>
                <a:gd name="T6" fmla="*/ 2 w 13"/>
                <a:gd name="T7" fmla="*/ 41 h 41"/>
                <a:gd name="T8" fmla="*/ 0 w 13"/>
                <a:gd name="T9" fmla="*/ 1 h 41"/>
                <a:gd name="T10" fmla="*/ 7 w 13"/>
                <a:gd name="T11" fmla="*/ 5 h 41"/>
                <a:gd name="T12" fmla="*/ 9 w 13"/>
                <a:gd name="T13" fmla="*/ 25 h 41"/>
                <a:gd name="T14" fmla="*/ 10 w 13"/>
                <a:gd name="T15" fmla="*/ 5 h 41"/>
                <a:gd name="T16" fmla="*/ 13 w 13"/>
                <a:gd name="T1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41">
                  <a:moveTo>
                    <a:pt x="13" y="0"/>
                  </a:moveTo>
                  <a:lnTo>
                    <a:pt x="13" y="0"/>
                  </a:lnTo>
                  <a:lnTo>
                    <a:pt x="13" y="30"/>
                  </a:lnTo>
                  <a:cubicBezTo>
                    <a:pt x="12" y="34"/>
                    <a:pt x="7" y="40"/>
                    <a:pt x="2" y="41"/>
                  </a:cubicBezTo>
                  <a:cubicBezTo>
                    <a:pt x="7" y="30"/>
                    <a:pt x="8" y="15"/>
                    <a:pt x="0" y="1"/>
                  </a:cubicBezTo>
                  <a:cubicBezTo>
                    <a:pt x="2" y="2"/>
                    <a:pt x="6" y="4"/>
                    <a:pt x="7" y="5"/>
                  </a:cubicBezTo>
                  <a:cubicBezTo>
                    <a:pt x="8" y="8"/>
                    <a:pt x="9" y="18"/>
                    <a:pt x="9" y="25"/>
                  </a:cubicBezTo>
                  <a:cubicBezTo>
                    <a:pt x="11" y="18"/>
                    <a:pt x="10" y="7"/>
                    <a:pt x="10" y="5"/>
                  </a:cubicBezTo>
                  <a:cubicBezTo>
                    <a:pt x="10" y="3"/>
                    <a:pt x="11" y="2"/>
                    <a:pt x="1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87" name="Freeform 1012"/>
            <p:cNvSpPr>
              <a:spLocks/>
            </p:cNvSpPr>
            <p:nvPr userDrawn="1"/>
          </p:nvSpPr>
          <p:spPr bwMode="auto">
            <a:xfrm>
              <a:off x="268" y="331"/>
              <a:ext cx="12" cy="20"/>
            </a:xfrm>
            <a:custGeom>
              <a:avLst/>
              <a:gdLst>
                <a:gd name="T0" fmla="*/ 15 w 27"/>
                <a:gd name="T1" fmla="*/ 1 h 44"/>
                <a:gd name="T2" fmla="*/ 15 w 27"/>
                <a:gd name="T3" fmla="*/ 1 h 44"/>
                <a:gd name="T4" fmla="*/ 14 w 27"/>
                <a:gd name="T5" fmla="*/ 28 h 44"/>
                <a:gd name="T6" fmla="*/ 21 w 27"/>
                <a:gd name="T7" fmla="*/ 0 h 44"/>
                <a:gd name="T8" fmla="*/ 27 w 27"/>
                <a:gd name="T9" fmla="*/ 5 h 44"/>
                <a:gd name="T10" fmla="*/ 26 w 27"/>
                <a:gd name="T11" fmla="*/ 32 h 44"/>
                <a:gd name="T12" fmla="*/ 13 w 27"/>
                <a:gd name="T13" fmla="*/ 44 h 44"/>
                <a:gd name="T14" fmla="*/ 1 w 27"/>
                <a:gd name="T15" fmla="*/ 33 h 44"/>
                <a:gd name="T16" fmla="*/ 6 w 27"/>
                <a:gd name="T17" fmla="*/ 4 h 44"/>
                <a:gd name="T18" fmla="*/ 15 w 27"/>
                <a:gd name="T19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44">
                  <a:moveTo>
                    <a:pt x="15" y="1"/>
                  </a:moveTo>
                  <a:lnTo>
                    <a:pt x="15" y="1"/>
                  </a:lnTo>
                  <a:cubicBezTo>
                    <a:pt x="15" y="6"/>
                    <a:pt x="14" y="20"/>
                    <a:pt x="14" y="28"/>
                  </a:cubicBezTo>
                  <a:cubicBezTo>
                    <a:pt x="16" y="23"/>
                    <a:pt x="20" y="2"/>
                    <a:pt x="21" y="0"/>
                  </a:cubicBezTo>
                  <a:cubicBezTo>
                    <a:pt x="21" y="3"/>
                    <a:pt x="25" y="3"/>
                    <a:pt x="27" y="5"/>
                  </a:cubicBezTo>
                  <a:cubicBezTo>
                    <a:pt x="26" y="9"/>
                    <a:pt x="26" y="30"/>
                    <a:pt x="26" y="32"/>
                  </a:cubicBezTo>
                  <a:cubicBezTo>
                    <a:pt x="25" y="43"/>
                    <a:pt x="17" y="41"/>
                    <a:pt x="13" y="44"/>
                  </a:cubicBezTo>
                  <a:cubicBezTo>
                    <a:pt x="9" y="41"/>
                    <a:pt x="0" y="39"/>
                    <a:pt x="1" y="33"/>
                  </a:cubicBezTo>
                  <a:cubicBezTo>
                    <a:pt x="3" y="22"/>
                    <a:pt x="5" y="13"/>
                    <a:pt x="6" y="4"/>
                  </a:cubicBezTo>
                  <a:cubicBezTo>
                    <a:pt x="9" y="2"/>
                    <a:pt x="12" y="3"/>
                    <a:pt x="15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88" name="Freeform 1013"/>
            <p:cNvSpPr>
              <a:spLocks/>
            </p:cNvSpPr>
            <p:nvPr userDrawn="1"/>
          </p:nvSpPr>
          <p:spPr bwMode="auto">
            <a:xfrm>
              <a:off x="251" y="327"/>
              <a:ext cx="17" cy="26"/>
            </a:xfrm>
            <a:custGeom>
              <a:avLst/>
              <a:gdLst>
                <a:gd name="T0" fmla="*/ 28 w 38"/>
                <a:gd name="T1" fmla="*/ 0 h 57"/>
                <a:gd name="T2" fmla="*/ 28 w 38"/>
                <a:gd name="T3" fmla="*/ 0 h 57"/>
                <a:gd name="T4" fmla="*/ 18 w 38"/>
                <a:gd name="T5" fmla="*/ 36 h 57"/>
                <a:gd name="T6" fmla="*/ 34 w 38"/>
                <a:gd name="T7" fmla="*/ 1 h 57"/>
                <a:gd name="T8" fmla="*/ 38 w 38"/>
                <a:gd name="T9" fmla="*/ 8 h 57"/>
                <a:gd name="T10" fmla="*/ 25 w 38"/>
                <a:gd name="T11" fmla="*/ 50 h 57"/>
                <a:gd name="T12" fmla="*/ 11 w 38"/>
                <a:gd name="T13" fmla="*/ 57 h 57"/>
                <a:gd name="T14" fmla="*/ 2 w 38"/>
                <a:gd name="T15" fmla="*/ 43 h 57"/>
                <a:gd name="T16" fmla="*/ 21 w 38"/>
                <a:gd name="T17" fmla="*/ 1 h 57"/>
                <a:gd name="T18" fmla="*/ 28 w 38"/>
                <a:gd name="T1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57">
                  <a:moveTo>
                    <a:pt x="28" y="0"/>
                  </a:moveTo>
                  <a:lnTo>
                    <a:pt x="28" y="0"/>
                  </a:lnTo>
                  <a:cubicBezTo>
                    <a:pt x="26" y="8"/>
                    <a:pt x="19" y="32"/>
                    <a:pt x="18" y="36"/>
                  </a:cubicBezTo>
                  <a:cubicBezTo>
                    <a:pt x="23" y="29"/>
                    <a:pt x="31" y="8"/>
                    <a:pt x="34" y="1"/>
                  </a:cubicBezTo>
                  <a:cubicBezTo>
                    <a:pt x="35" y="4"/>
                    <a:pt x="37" y="6"/>
                    <a:pt x="38" y="8"/>
                  </a:cubicBezTo>
                  <a:cubicBezTo>
                    <a:pt x="35" y="19"/>
                    <a:pt x="27" y="46"/>
                    <a:pt x="25" y="50"/>
                  </a:cubicBezTo>
                  <a:cubicBezTo>
                    <a:pt x="23" y="56"/>
                    <a:pt x="14" y="54"/>
                    <a:pt x="11" y="57"/>
                  </a:cubicBezTo>
                  <a:cubicBezTo>
                    <a:pt x="8" y="54"/>
                    <a:pt x="0" y="50"/>
                    <a:pt x="2" y="43"/>
                  </a:cubicBezTo>
                  <a:cubicBezTo>
                    <a:pt x="5" y="34"/>
                    <a:pt x="17" y="9"/>
                    <a:pt x="21" y="1"/>
                  </a:cubicBezTo>
                  <a:cubicBezTo>
                    <a:pt x="23" y="1"/>
                    <a:pt x="26" y="1"/>
                    <a:pt x="28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89" name="Freeform 1014"/>
            <p:cNvSpPr>
              <a:spLocks/>
            </p:cNvSpPr>
            <p:nvPr userDrawn="1"/>
          </p:nvSpPr>
          <p:spPr bwMode="auto">
            <a:xfrm>
              <a:off x="237" y="320"/>
              <a:ext cx="20" cy="29"/>
            </a:xfrm>
            <a:custGeom>
              <a:avLst/>
              <a:gdLst>
                <a:gd name="T0" fmla="*/ 32 w 46"/>
                <a:gd name="T1" fmla="*/ 2 h 63"/>
                <a:gd name="T2" fmla="*/ 32 w 46"/>
                <a:gd name="T3" fmla="*/ 2 h 63"/>
                <a:gd name="T4" fmla="*/ 44 w 46"/>
                <a:gd name="T5" fmla="*/ 0 h 63"/>
                <a:gd name="T6" fmla="*/ 19 w 46"/>
                <a:gd name="T7" fmla="*/ 40 h 63"/>
                <a:gd name="T8" fmla="*/ 44 w 46"/>
                <a:gd name="T9" fmla="*/ 8 h 63"/>
                <a:gd name="T10" fmla="*/ 46 w 46"/>
                <a:gd name="T11" fmla="*/ 15 h 63"/>
                <a:gd name="T12" fmla="*/ 21 w 46"/>
                <a:gd name="T13" fmla="*/ 59 h 63"/>
                <a:gd name="T14" fmla="*/ 6 w 46"/>
                <a:gd name="T15" fmla="*/ 62 h 63"/>
                <a:gd name="T16" fmla="*/ 1 w 46"/>
                <a:gd name="T17" fmla="*/ 48 h 63"/>
                <a:gd name="T18" fmla="*/ 32 w 46"/>
                <a:gd name="T19" fmla="*/ 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63">
                  <a:moveTo>
                    <a:pt x="32" y="2"/>
                  </a:moveTo>
                  <a:lnTo>
                    <a:pt x="32" y="2"/>
                  </a:lnTo>
                  <a:cubicBezTo>
                    <a:pt x="35" y="2"/>
                    <a:pt x="40" y="2"/>
                    <a:pt x="44" y="0"/>
                  </a:cubicBezTo>
                  <a:cubicBezTo>
                    <a:pt x="43" y="1"/>
                    <a:pt x="23" y="31"/>
                    <a:pt x="19" y="40"/>
                  </a:cubicBezTo>
                  <a:cubicBezTo>
                    <a:pt x="24" y="36"/>
                    <a:pt x="39" y="14"/>
                    <a:pt x="44" y="8"/>
                  </a:cubicBezTo>
                  <a:cubicBezTo>
                    <a:pt x="45" y="10"/>
                    <a:pt x="46" y="12"/>
                    <a:pt x="46" y="15"/>
                  </a:cubicBezTo>
                  <a:cubicBezTo>
                    <a:pt x="43" y="21"/>
                    <a:pt x="24" y="57"/>
                    <a:pt x="21" y="59"/>
                  </a:cubicBezTo>
                  <a:cubicBezTo>
                    <a:pt x="17" y="63"/>
                    <a:pt x="11" y="60"/>
                    <a:pt x="6" y="62"/>
                  </a:cubicBezTo>
                  <a:cubicBezTo>
                    <a:pt x="4" y="58"/>
                    <a:pt x="0" y="55"/>
                    <a:pt x="1" y="48"/>
                  </a:cubicBezTo>
                  <a:cubicBezTo>
                    <a:pt x="2" y="42"/>
                    <a:pt x="29" y="7"/>
                    <a:pt x="32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90" name="Freeform 1015"/>
            <p:cNvSpPr>
              <a:spLocks/>
            </p:cNvSpPr>
            <p:nvPr userDrawn="1"/>
          </p:nvSpPr>
          <p:spPr bwMode="auto">
            <a:xfrm>
              <a:off x="288" y="314"/>
              <a:ext cx="10" cy="19"/>
            </a:xfrm>
            <a:custGeom>
              <a:avLst/>
              <a:gdLst>
                <a:gd name="T0" fmla="*/ 23 w 24"/>
                <a:gd name="T1" fmla="*/ 30 h 43"/>
                <a:gd name="T2" fmla="*/ 23 w 24"/>
                <a:gd name="T3" fmla="*/ 30 h 43"/>
                <a:gd name="T4" fmla="*/ 16 w 24"/>
                <a:gd name="T5" fmla="*/ 43 h 43"/>
                <a:gd name="T6" fmla="*/ 3 w 24"/>
                <a:gd name="T7" fmla="*/ 35 h 43"/>
                <a:gd name="T8" fmla="*/ 0 w 24"/>
                <a:gd name="T9" fmla="*/ 4 h 43"/>
                <a:gd name="T10" fmla="*/ 6 w 24"/>
                <a:gd name="T11" fmla="*/ 6 h 43"/>
                <a:gd name="T12" fmla="*/ 13 w 24"/>
                <a:gd name="T13" fmla="*/ 27 h 43"/>
                <a:gd name="T14" fmla="*/ 11 w 24"/>
                <a:gd name="T15" fmla="*/ 4 h 43"/>
                <a:gd name="T16" fmla="*/ 15 w 24"/>
                <a:gd name="T17" fmla="*/ 0 h 43"/>
                <a:gd name="T18" fmla="*/ 23 w 24"/>
                <a:gd name="T19" fmla="*/ 3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43">
                  <a:moveTo>
                    <a:pt x="23" y="30"/>
                  </a:moveTo>
                  <a:lnTo>
                    <a:pt x="23" y="30"/>
                  </a:lnTo>
                  <a:cubicBezTo>
                    <a:pt x="24" y="37"/>
                    <a:pt x="19" y="38"/>
                    <a:pt x="16" y="43"/>
                  </a:cubicBezTo>
                  <a:cubicBezTo>
                    <a:pt x="12" y="40"/>
                    <a:pt x="4" y="39"/>
                    <a:pt x="3" y="35"/>
                  </a:cubicBezTo>
                  <a:cubicBezTo>
                    <a:pt x="2" y="29"/>
                    <a:pt x="1" y="11"/>
                    <a:pt x="0" y="4"/>
                  </a:cubicBezTo>
                  <a:cubicBezTo>
                    <a:pt x="2" y="5"/>
                    <a:pt x="4" y="5"/>
                    <a:pt x="6" y="6"/>
                  </a:cubicBezTo>
                  <a:cubicBezTo>
                    <a:pt x="7" y="11"/>
                    <a:pt x="12" y="23"/>
                    <a:pt x="13" y="27"/>
                  </a:cubicBezTo>
                  <a:cubicBezTo>
                    <a:pt x="13" y="21"/>
                    <a:pt x="11" y="4"/>
                    <a:pt x="11" y="4"/>
                  </a:cubicBezTo>
                  <a:cubicBezTo>
                    <a:pt x="11" y="4"/>
                    <a:pt x="14" y="1"/>
                    <a:pt x="15" y="0"/>
                  </a:cubicBezTo>
                  <a:cubicBezTo>
                    <a:pt x="17" y="8"/>
                    <a:pt x="21" y="19"/>
                    <a:pt x="23" y="3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91" name="Freeform 1016"/>
            <p:cNvSpPr>
              <a:spLocks/>
            </p:cNvSpPr>
            <p:nvPr userDrawn="1"/>
          </p:nvSpPr>
          <p:spPr bwMode="auto">
            <a:xfrm>
              <a:off x="277" y="313"/>
              <a:ext cx="11" cy="20"/>
            </a:xfrm>
            <a:custGeom>
              <a:avLst/>
              <a:gdLst>
                <a:gd name="T0" fmla="*/ 14 w 23"/>
                <a:gd name="T1" fmla="*/ 3 h 46"/>
                <a:gd name="T2" fmla="*/ 14 w 23"/>
                <a:gd name="T3" fmla="*/ 3 h 46"/>
                <a:gd name="T4" fmla="*/ 16 w 23"/>
                <a:gd name="T5" fmla="*/ 0 h 46"/>
                <a:gd name="T6" fmla="*/ 21 w 23"/>
                <a:gd name="T7" fmla="*/ 6 h 46"/>
                <a:gd name="T8" fmla="*/ 22 w 23"/>
                <a:gd name="T9" fmla="*/ 36 h 46"/>
                <a:gd name="T10" fmla="*/ 12 w 23"/>
                <a:gd name="T11" fmla="*/ 46 h 46"/>
                <a:gd name="T12" fmla="*/ 0 w 23"/>
                <a:gd name="T13" fmla="*/ 35 h 46"/>
                <a:gd name="T14" fmla="*/ 3 w 23"/>
                <a:gd name="T15" fmla="*/ 8 h 46"/>
                <a:gd name="T16" fmla="*/ 5 w 23"/>
                <a:gd name="T17" fmla="*/ 10 h 46"/>
                <a:gd name="T18" fmla="*/ 10 w 23"/>
                <a:gd name="T19" fmla="*/ 6 h 46"/>
                <a:gd name="T20" fmla="*/ 12 w 23"/>
                <a:gd name="T21" fmla="*/ 29 h 46"/>
                <a:gd name="T22" fmla="*/ 14 w 23"/>
                <a:gd name="T23" fmla="*/ 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46">
                  <a:moveTo>
                    <a:pt x="14" y="3"/>
                  </a:moveTo>
                  <a:lnTo>
                    <a:pt x="14" y="3"/>
                  </a:lnTo>
                  <a:cubicBezTo>
                    <a:pt x="15" y="2"/>
                    <a:pt x="16" y="2"/>
                    <a:pt x="16" y="0"/>
                  </a:cubicBezTo>
                  <a:cubicBezTo>
                    <a:pt x="17" y="3"/>
                    <a:pt x="19" y="5"/>
                    <a:pt x="21" y="6"/>
                  </a:cubicBezTo>
                  <a:cubicBezTo>
                    <a:pt x="21" y="11"/>
                    <a:pt x="22" y="33"/>
                    <a:pt x="22" y="36"/>
                  </a:cubicBezTo>
                  <a:cubicBezTo>
                    <a:pt x="23" y="42"/>
                    <a:pt x="16" y="43"/>
                    <a:pt x="12" y="46"/>
                  </a:cubicBezTo>
                  <a:cubicBezTo>
                    <a:pt x="7" y="42"/>
                    <a:pt x="0" y="41"/>
                    <a:pt x="0" y="35"/>
                  </a:cubicBezTo>
                  <a:cubicBezTo>
                    <a:pt x="0" y="27"/>
                    <a:pt x="3" y="14"/>
                    <a:pt x="3" y="8"/>
                  </a:cubicBezTo>
                  <a:cubicBezTo>
                    <a:pt x="4" y="8"/>
                    <a:pt x="5" y="9"/>
                    <a:pt x="5" y="10"/>
                  </a:cubicBezTo>
                  <a:cubicBezTo>
                    <a:pt x="7" y="7"/>
                    <a:pt x="9" y="7"/>
                    <a:pt x="10" y="6"/>
                  </a:cubicBezTo>
                  <a:cubicBezTo>
                    <a:pt x="10" y="9"/>
                    <a:pt x="10" y="21"/>
                    <a:pt x="12" y="29"/>
                  </a:cubicBezTo>
                  <a:cubicBezTo>
                    <a:pt x="13" y="21"/>
                    <a:pt x="13" y="11"/>
                    <a:pt x="14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92" name="Freeform 1017"/>
            <p:cNvSpPr>
              <a:spLocks/>
            </p:cNvSpPr>
            <p:nvPr userDrawn="1"/>
          </p:nvSpPr>
          <p:spPr bwMode="auto">
            <a:xfrm>
              <a:off x="273" y="313"/>
              <a:ext cx="3" cy="6"/>
            </a:xfrm>
            <a:custGeom>
              <a:avLst/>
              <a:gdLst>
                <a:gd name="T0" fmla="*/ 3 w 5"/>
                <a:gd name="T1" fmla="*/ 0 h 12"/>
                <a:gd name="T2" fmla="*/ 3 w 5"/>
                <a:gd name="T3" fmla="*/ 0 h 12"/>
                <a:gd name="T4" fmla="*/ 5 w 5"/>
                <a:gd name="T5" fmla="*/ 1 h 12"/>
                <a:gd name="T6" fmla="*/ 0 w 5"/>
                <a:gd name="T7" fmla="*/ 12 h 12"/>
                <a:gd name="T8" fmla="*/ 3 w 5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2">
                  <a:moveTo>
                    <a:pt x="3" y="0"/>
                  </a:moveTo>
                  <a:lnTo>
                    <a:pt x="3" y="0"/>
                  </a:lnTo>
                  <a:lnTo>
                    <a:pt x="5" y="1"/>
                  </a:lnTo>
                  <a:lnTo>
                    <a:pt x="0" y="1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93" name="Freeform 1018"/>
            <p:cNvSpPr>
              <a:spLocks/>
            </p:cNvSpPr>
            <p:nvPr userDrawn="1"/>
          </p:nvSpPr>
          <p:spPr bwMode="auto">
            <a:xfrm>
              <a:off x="265" y="312"/>
              <a:ext cx="13" cy="19"/>
            </a:xfrm>
            <a:custGeom>
              <a:avLst/>
              <a:gdLst>
                <a:gd name="T0" fmla="*/ 20 w 28"/>
                <a:gd name="T1" fmla="*/ 0 h 42"/>
                <a:gd name="T2" fmla="*/ 20 w 28"/>
                <a:gd name="T3" fmla="*/ 0 h 42"/>
                <a:gd name="T4" fmla="*/ 15 w 28"/>
                <a:gd name="T5" fmla="*/ 24 h 42"/>
                <a:gd name="T6" fmla="*/ 24 w 28"/>
                <a:gd name="T7" fmla="*/ 4 h 42"/>
                <a:gd name="T8" fmla="*/ 28 w 28"/>
                <a:gd name="T9" fmla="*/ 7 h 42"/>
                <a:gd name="T10" fmla="*/ 23 w 28"/>
                <a:gd name="T11" fmla="*/ 35 h 42"/>
                <a:gd name="T12" fmla="*/ 9 w 28"/>
                <a:gd name="T13" fmla="*/ 42 h 42"/>
                <a:gd name="T14" fmla="*/ 4 w 28"/>
                <a:gd name="T15" fmla="*/ 25 h 42"/>
                <a:gd name="T16" fmla="*/ 14 w 28"/>
                <a:gd name="T17" fmla="*/ 3 h 42"/>
                <a:gd name="T18" fmla="*/ 20 w 28"/>
                <a:gd name="T1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42">
                  <a:moveTo>
                    <a:pt x="20" y="0"/>
                  </a:moveTo>
                  <a:lnTo>
                    <a:pt x="20" y="0"/>
                  </a:lnTo>
                  <a:cubicBezTo>
                    <a:pt x="19" y="7"/>
                    <a:pt x="16" y="19"/>
                    <a:pt x="15" y="24"/>
                  </a:cubicBezTo>
                  <a:cubicBezTo>
                    <a:pt x="19" y="18"/>
                    <a:pt x="22" y="9"/>
                    <a:pt x="24" y="4"/>
                  </a:cubicBezTo>
                  <a:lnTo>
                    <a:pt x="28" y="7"/>
                  </a:lnTo>
                  <a:cubicBezTo>
                    <a:pt x="27" y="14"/>
                    <a:pt x="24" y="31"/>
                    <a:pt x="23" y="35"/>
                  </a:cubicBezTo>
                  <a:cubicBezTo>
                    <a:pt x="21" y="41"/>
                    <a:pt x="15" y="40"/>
                    <a:pt x="9" y="42"/>
                  </a:cubicBezTo>
                  <a:cubicBezTo>
                    <a:pt x="6" y="37"/>
                    <a:pt x="0" y="34"/>
                    <a:pt x="4" y="25"/>
                  </a:cubicBezTo>
                  <a:cubicBezTo>
                    <a:pt x="6" y="20"/>
                    <a:pt x="12" y="6"/>
                    <a:pt x="14" y="3"/>
                  </a:cubicBezTo>
                  <a:cubicBezTo>
                    <a:pt x="16" y="2"/>
                    <a:pt x="18" y="3"/>
                    <a:pt x="2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94" name="Freeform 1019"/>
            <p:cNvSpPr>
              <a:spLocks/>
            </p:cNvSpPr>
            <p:nvPr userDrawn="1"/>
          </p:nvSpPr>
          <p:spPr bwMode="auto">
            <a:xfrm>
              <a:off x="295" y="311"/>
              <a:ext cx="2" cy="9"/>
            </a:xfrm>
            <a:custGeom>
              <a:avLst/>
              <a:gdLst>
                <a:gd name="T0" fmla="*/ 0 w 5"/>
                <a:gd name="T1" fmla="*/ 3 h 20"/>
                <a:gd name="T2" fmla="*/ 0 w 5"/>
                <a:gd name="T3" fmla="*/ 3 h 20"/>
                <a:gd name="T4" fmla="*/ 1 w 5"/>
                <a:gd name="T5" fmla="*/ 0 h 20"/>
                <a:gd name="T6" fmla="*/ 5 w 5"/>
                <a:gd name="T7" fmla="*/ 2 h 20"/>
                <a:gd name="T8" fmla="*/ 5 w 5"/>
                <a:gd name="T9" fmla="*/ 20 h 20"/>
                <a:gd name="T10" fmla="*/ 0 w 5"/>
                <a:gd name="T11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20">
                  <a:moveTo>
                    <a:pt x="0" y="3"/>
                  </a:moveTo>
                  <a:lnTo>
                    <a:pt x="0" y="3"/>
                  </a:lnTo>
                  <a:cubicBezTo>
                    <a:pt x="1" y="2"/>
                    <a:pt x="1" y="1"/>
                    <a:pt x="1" y="0"/>
                  </a:cubicBezTo>
                  <a:cubicBezTo>
                    <a:pt x="2" y="1"/>
                    <a:pt x="4" y="2"/>
                    <a:pt x="5" y="2"/>
                  </a:cubicBezTo>
                  <a:lnTo>
                    <a:pt x="5" y="2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95" name="Freeform 1020"/>
            <p:cNvSpPr>
              <a:spLocks/>
            </p:cNvSpPr>
            <p:nvPr userDrawn="1"/>
          </p:nvSpPr>
          <p:spPr bwMode="auto">
            <a:xfrm>
              <a:off x="256" y="309"/>
              <a:ext cx="15" cy="18"/>
            </a:xfrm>
            <a:custGeom>
              <a:avLst/>
              <a:gdLst>
                <a:gd name="T0" fmla="*/ 19 w 32"/>
                <a:gd name="T1" fmla="*/ 0 h 39"/>
                <a:gd name="T2" fmla="*/ 19 w 32"/>
                <a:gd name="T3" fmla="*/ 0 h 39"/>
                <a:gd name="T4" fmla="*/ 22 w 32"/>
                <a:gd name="T5" fmla="*/ 5 h 39"/>
                <a:gd name="T6" fmla="*/ 14 w 32"/>
                <a:gd name="T7" fmla="*/ 25 h 39"/>
                <a:gd name="T8" fmla="*/ 26 w 32"/>
                <a:gd name="T9" fmla="*/ 8 h 39"/>
                <a:gd name="T10" fmla="*/ 32 w 32"/>
                <a:gd name="T11" fmla="*/ 9 h 39"/>
                <a:gd name="T12" fmla="*/ 20 w 32"/>
                <a:gd name="T13" fmla="*/ 34 h 39"/>
                <a:gd name="T14" fmla="*/ 5 w 32"/>
                <a:gd name="T15" fmla="*/ 39 h 39"/>
                <a:gd name="T16" fmla="*/ 2 w 32"/>
                <a:gd name="T17" fmla="*/ 25 h 39"/>
                <a:gd name="T18" fmla="*/ 19 w 32"/>
                <a:gd name="T1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39">
                  <a:moveTo>
                    <a:pt x="19" y="0"/>
                  </a:moveTo>
                  <a:lnTo>
                    <a:pt x="19" y="0"/>
                  </a:lnTo>
                  <a:cubicBezTo>
                    <a:pt x="20" y="2"/>
                    <a:pt x="21" y="3"/>
                    <a:pt x="22" y="5"/>
                  </a:cubicBezTo>
                  <a:cubicBezTo>
                    <a:pt x="20" y="11"/>
                    <a:pt x="15" y="20"/>
                    <a:pt x="14" y="25"/>
                  </a:cubicBezTo>
                  <a:cubicBezTo>
                    <a:pt x="17" y="23"/>
                    <a:pt x="24" y="11"/>
                    <a:pt x="26" y="8"/>
                  </a:cubicBezTo>
                  <a:cubicBezTo>
                    <a:pt x="28" y="8"/>
                    <a:pt x="30" y="9"/>
                    <a:pt x="32" y="9"/>
                  </a:cubicBezTo>
                  <a:cubicBezTo>
                    <a:pt x="29" y="15"/>
                    <a:pt x="25" y="24"/>
                    <a:pt x="20" y="34"/>
                  </a:cubicBezTo>
                  <a:cubicBezTo>
                    <a:pt x="18" y="39"/>
                    <a:pt x="10" y="38"/>
                    <a:pt x="5" y="39"/>
                  </a:cubicBezTo>
                  <a:cubicBezTo>
                    <a:pt x="3" y="33"/>
                    <a:pt x="0" y="30"/>
                    <a:pt x="2" y="25"/>
                  </a:cubicBezTo>
                  <a:cubicBezTo>
                    <a:pt x="5" y="18"/>
                    <a:pt x="15" y="6"/>
                    <a:pt x="1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96" name="Freeform 1021"/>
            <p:cNvSpPr>
              <a:spLocks/>
            </p:cNvSpPr>
            <p:nvPr userDrawn="1"/>
          </p:nvSpPr>
          <p:spPr bwMode="auto">
            <a:xfrm>
              <a:off x="247" y="305"/>
              <a:ext cx="17" cy="15"/>
            </a:xfrm>
            <a:custGeom>
              <a:avLst/>
              <a:gdLst>
                <a:gd name="T0" fmla="*/ 26 w 40"/>
                <a:gd name="T1" fmla="*/ 0 h 33"/>
                <a:gd name="T2" fmla="*/ 26 w 40"/>
                <a:gd name="T3" fmla="*/ 0 h 33"/>
                <a:gd name="T4" fmla="*/ 30 w 40"/>
                <a:gd name="T5" fmla="*/ 2 h 33"/>
                <a:gd name="T6" fmla="*/ 17 w 40"/>
                <a:gd name="T7" fmla="*/ 19 h 33"/>
                <a:gd name="T8" fmla="*/ 36 w 40"/>
                <a:gd name="T9" fmla="*/ 3 h 33"/>
                <a:gd name="T10" fmla="*/ 40 w 40"/>
                <a:gd name="T11" fmla="*/ 1 h 33"/>
                <a:gd name="T12" fmla="*/ 40 w 40"/>
                <a:gd name="T13" fmla="*/ 6 h 33"/>
                <a:gd name="T14" fmla="*/ 23 w 40"/>
                <a:gd name="T15" fmla="*/ 28 h 33"/>
                <a:gd name="T16" fmla="*/ 5 w 40"/>
                <a:gd name="T17" fmla="*/ 33 h 33"/>
                <a:gd name="T18" fmla="*/ 6 w 40"/>
                <a:gd name="T19" fmla="*/ 15 h 33"/>
                <a:gd name="T20" fmla="*/ 26 w 40"/>
                <a:gd name="T21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3">
                  <a:moveTo>
                    <a:pt x="26" y="0"/>
                  </a:moveTo>
                  <a:lnTo>
                    <a:pt x="26" y="0"/>
                  </a:lnTo>
                  <a:cubicBezTo>
                    <a:pt x="28" y="1"/>
                    <a:pt x="29" y="1"/>
                    <a:pt x="30" y="2"/>
                  </a:cubicBezTo>
                  <a:cubicBezTo>
                    <a:pt x="26" y="6"/>
                    <a:pt x="21" y="13"/>
                    <a:pt x="17" y="19"/>
                  </a:cubicBezTo>
                  <a:cubicBezTo>
                    <a:pt x="22" y="15"/>
                    <a:pt x="34" y="4"/>
                    <a:pt x="36" y="3"/>
                  </a:cubicBezTo>
                  <a:cubicBezTo>
                    <a:pt x="38" y="3"/>
                    <a:pt x="39" y="2"/>
                    <a:pt x="40" y="1"/>
                  </a:cubicBezTo>
                  <a:cubicBezTo>
                    <a:pt x="40" y="3"/>
                    <a:pt x="40" y="5"/>
                    <a:pt x="40" y="6"/>
                  </a:cubicBezTo>
                  <a:cubicBezTo>
                    <a:pt x="37" y="11"/>
                    <a:pt x="26" y="24"/>
                    <a:pt x="23" y="28"/>
                  </a:cubicBezTo>
                  <a:cubicBezTo>
                    <a:pt x="18" y="32"/>
                    <a:pt x="12" y="32"/>
                    <a:pt x="5" y="33"/>
                  </a:cubicBezTo>
                  <a:cubicBezTo>
                    <a:pt x="4" y="26"/>
                    <a:pt x="0" y="20"/>
                    <a:pt x="6" y="15"/>
                  </a:cubicBezTo>
                  <a:cubicBezTo>
                    <a:pt x="9" y="11"/>
                    <a:pt x="24" y="1"/>
                    <a:pt x="26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97" name="Freeform 1022"/>
            <p:cNvSpPr>
              <a:spLocks/>
            </p:cNvSpPr>
            <p:nvPr userDrawn="1"/>
          </p:nvSpPr>
          <p:spPr bwMode="auto">
            <a:xfrm>
              <a:off x="239" y="299"/>
              <a:ext cx="18" cy="13"/>
            </a:xfrm>
            <a:custGeom>
              <a:avLst/>
              <a:gdLst>
                <a:gd name="T0" fmla="*/ 9 w 40"/>
                <a:gd name="T1" fmla="*/ 6 h 27"/>
                <a:gd name="T2" fmla="*/ 9 w 40"/>
                <a:gd name="T3" fmla="*/ 6 h 27"/>
                <a:gd name="T4" fmla="*/ 36 w 40"/>
                <a:gd name="T5" fmla="*/ 0 h 27"/>
                <a:gd name="T6" fmla="*/ 36 w 40"/>
                <a:gd name="T7" fmla="*/ 5 h 27"/>
                <a:gd name="T8" fmla="*/ 15 w 40"/>
                <a:gd name="T9" fmla="*/ 14 h 27"/>
                <a:gd name="T10" fmla="*/ 36 w 40"/>
                <a:gd name="T11" fmla="*/ 10 h 27"/>
                <a:gd name="T12" fmla="*/ 40 w 40"/>
                <a:gd name="T13" fmla="*/ 12 h 27"/>
                <a:gd name="T14" fmla="*/ 20 w 40"/>
                <a:gd name="T15" fmla="*/ 23 h 27"/>
                <a:gd name="T16" fmla="*/ 0 w 40"/>
                <a:gd name="T17" fmla="*/ 21 h 27"/>
                <a:gd name="T18" fmla="*/ 9 w 40"/>
                <a:gd name="T19" fmla="*/ 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27">
                  <a:moveTo>
                    <a:pt x="9" y="6"/>
                  </a:moveTo>
                  <a:lnTo>
                    <a:pt x="9" y="6"/>
                  </a:lnTo>
                  <a:cubicBezTo>
                    <a:pt x="12" y="5"/>
                    <a:pt x="36" y="0"/>
                    <a:pt x="36" y="0"/>
                  </a:cubicBezTo>
                  <a:cubicBezTo>
                    <a:pt x="36" y="2"/>
                    <a:pt x="36" y="3"/>
                    <a:pt x="36" y="5"/>
                  </a:cubicBezTo>
                  <a:cubicBezTo>
                    <a:pt x="29" y="8"/>
                    <a:pt x="21" y="12"/>
                    <a:pt x="15" y="14"/>
                  </a:cubicBezTo>
                  <a:cubicBezTo>
                    <a:pt x="23" y="14"/>
                    <a:pt x="34" y="10"/>
                    <a:pt x="36" y="10"/>
                  </a:cubicBezTo>
                  <a:cubicBezTo>
                    <a:pt x="37" y="10"/>
                    <a:pt x="40" y="12"/>
                    <a:pt x="40" y="12"/>
                  </a:cubicBezTo>
                  <a:cubicBezTo>
                    <a:pt x="36" y="14"/>
                    <a:pt x="28" y="20"/>
                    <a:pt x="20" y="23"/>
                  </a:cubicBezTo>
                  <a:cubicBezTo>
                    <a:pt x="12" y="27"/>
                    <a:pt x="3" y="23"/>
                    <a:pt x="0" y="21"/>
                  </a:cubicBezTo>
                  <a:cubicBezTo>
                    <a:pt x="1" y="15"/>
                    <a:pt x="3" y="8"/>
                    <a:pt x="9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98" name="Freeform 1023"/>
            <p:cNvSpPr>
              <a:spLocks/>
            </p:cNvSpPr>
            <p:nvPr userDrawn="1"/>
          </p:nvSpPr>
          <p:spPr bwMode="auto">
            <a:xfrm>
              <a:off x="223" y="298"/>
              <a:ext cx="10" cy="1"/>
            </a:xfrm>
            <a:custGeom>
              <a:avLst/>
              <a:gdLst>
                <a:gd name="T0" fmla="*/ 0 w 23"/>
                <a:gd name="T1" fmla="*/ 2 h 3"/>
                <a:gd name="T2" fmla="*/ 0 w 23"/>
                <a:gd name="T3" fmla="*/ 2 h 3"/>
                <a:gd name="T4" fmla="*/ 23 w 23"/>
                <a:gd name="T5" fmla="*/ 0 h 3"/>
                <a:gd name="T6" fmla="*/ 23 w 23"/>
                <a:gd name="T7" fmla="*/ 2 h 3"/>
                <a:gd name="T8" fmla="*/ 0 w 23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">
                  <a:moveTo>
                    <a:pt x="0" y="2"/>
                  </a:moveTo>
                  <a:lnTo>
                    <a:pt x="0" y="2"/>
                  </a:lnTo>
                  <a:cubicBezTo>
                    <a:pt x="11" y="0"/>
                    <a:pt x="20" y="0"/>
                    <a:pt x="23" y="0"/>
                  </a:cubicBezTo>
                  <a:cubicBezTo>
                    <a:pt x="23" y="1"/>
                    <a:pt x="23" y="2"/>
                    <a:pt x="23" y="2"/>
                  </a:cubicBezTo>
                  <a:cubicBezTo>
                    <a:pt x="16" y="3"/>
                    <a:pt x="11" y="2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99" name="Freeform 1024"/>
            <p:cNvSpPr>
              <a:spLocks/>
            </p:cNvSpPr>
            <p:nvPr userDrawn="1"/>
          </p:nvSpPr>
          <p:spPr bwMode="auto">
            <a:xfrm>
              <a:off x="200" y="293"/>
              <a:ext cx="38" cy="12"/>
            </a:xfrm>
            <a:custGeom>
              <a:avLst/>
              <a:gdLst>
                <a:gd name="T0" fmla="*/ 0 w 84"/>
                <a:gd name="T1" fmla="*/ 12 h 27"/>
                <a:gd name="T2" fmla="*/ 0 w 84"/>
                <a:gd name="T3" fmla="*/ 12 h 27"/>
                <a:gd name="T4" fmla="*/ 36 w 84"/>
                <a:gd name="T5" fmla="*/ 0 h 27"/>
                <a:gd name="T6" fmla="*/ 80 w 84"/>
                <a:gd name="T7" fmla="*/ 2 h 27"/>
                <a:gd name="T8" fmla="*/ 74 w 84"/>
                <a:gd name="T9" fmla="*/ 9 h 27"/>
                <a:gd name="T10" fmla="*/ 34 w 84"/>
                <a:gd name="T11" fmla="*/ 13 h 27"/>
                <a:gd name="T12" fmla="*/ 76 w 84"/>
                <a:gd name="T13" fmla="*/ 14 h 27"/>
                <a:gd name="T14" fmla="*/ 84 w 84"/>
                <a:gd name="T15" fmla="*/ 20 h 27"/>
                <a:gd name="T16" fmla="*/ 35 w 84"/>
                <a:gd name="T17" fmla="*/ 26 h 27"/>
                <a:gd name="T18" fmla="*/ 0 w 84"/>
                <a:gd name="T19" fmla="*/ 1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27">
                  <a:moveTo>
                    <a:pt x="0" y="12"/>
                  </a:moveTo>
                  <a:lnTo>
                    <a:pt x="0" y="12"/>
                  </a:lnTo>
                  <a:cubicBezTo>
                    <a:pt x="8" y="5"/>
                    <a:pt x="21" y="0"/>
                    <a:pt x="36" y="0"/>
                  </a:cubicBezTo>
                  <a:cubicBezTo>
                    <a:pt x="50" y="1"/>
                    <a:pt x="64" y="1"/>
                    <a:pt x="80" y="2"/>
                  </a:cubicBezTo>
                  <a:cubicBezTo>
                    <a:pt x="77" y="4"/>
                    <a:pt x="75" y="7"/>
                    <a:pt x="74" y="9"/>
                  </a:cubicBezTo>
                  <a:cubicBezTo>
                    <a:pt x="60" y="10"/>
                    <a:pt x="50" y="10"/>
                    <a:pt x="34" y="13"/>
                  </a:cubicBezTo>
                  <a:cubicBezTo>
                    <a:pt x="49" y="15"/>
                    <a:pt x="71" y="15"/>
                    <a:pt x="76" y="14"/>
                  </a:cubicBezTo>
                  <a:cubicBezTo>
                    <a:pt x="77" y="17"/>
                    <a:pt x="80" y="19"/>
                    <a:pt x="84" y="20"/>
                  </a:cubicBezTo>
                  <a:cubicBezTo>
                    <a:pt x="63" y="23"/>
                    <a:pt x="48" y="25"/>
                    <a:pt x="35" y="26"/>
                  </a:cubicBezTo>
                  <a:cubicBezTo>
                    <a:pt x="18" y="27"/>
                    <a:pt x="7" y="23"/>
                    <a:pt x="0" y="1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00" name="Freeform 1025"/>
            <p:cNvSpPr>
              <a:spLocks/>
            </p:cNvSpPr>
            <p:nvPr userDrawn="1"/>
          </p:nvSpPr>
          <p:spPr bwMode="auto">
            <a:xfrm>
              <a:off x="234" y="292"/>
              <a:ext cx="24" cy="10"/>
            </a:xfrm>
            <a:custGeom>
              <a:avLst/>
              <a:gdLst>
                <a:gd name="T0" fmla="*/ 13 w 52"/>
                <a:gd name="T1" fmla="*/ 2 h 22"/>
                <a:gd name="T2" fmla="*/ 13 w 52"/>
                <a:gd name="T3" fmla="*/ 2 h 22"/>
                <a:gd name="T4" fmla="*/ 42 w 52"/>
                <a:gd name="T5" fmla="*/ 1 h 22"/>
                <a:gd name="T6" fmla="*/ 46 w 52"/>
                <a:gd name="T7" fmla="*/ 5 h 22"/>
                <a:gd name="T8" fmla="*/ 23 w 52"/>
                <a:gd name="T9" fmla="*/ 10 h 22"/>
                <a:gd name="T10" fmla="*/ 52 w 52"/>
                <a:gd name="T11" fmla="*/ 9 h 22"/>
                <a:gd name="T12" fmla="*/ 48 w 52"/>
                <a:gd name="T13" fmla="*/ 15 h 22"/>
                <a:gd name="T14" fmla="*/ 18 w 52"/>
                <a:gd name="T15" fmla="*/ 20 h 22"/>
                <a:gd name="T16" fmla="*/ 0 w 52"/>
                <a:gd name="T17" fmla="*/ 13 h 22"/>
                <a:gd name="T18" fmla="*/ 13 w 52"/>
                <a:gd name="T19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22">
                  <a:moveTo>
                    <a:pt x="13" y="2"/>
                  </a:moveTo>
                  <a:lnTo>
                    <a:pt x="13" y="2"/>
                  </a:lnTo>
                  <a:cubicBezTo>
                    <a:pt x="21" y="1"/>
                    <a:pt x="37" y="0"/>
                    <a:pt x="42" y="1"/>
                  </a:cubicBezTo>
                  <a:cubicBezTo>
                    <a:pt x="43" y="2"/>
                    <a:pt x="45" y="4"/>
                    <a:pt x="46" y="5"/>
                  </a:cubicBezTo>
                  <a:cubicBezTo>
                    <a:pt x="41" y="7"/>
                    <a:pt x="30" y="8"/>
                    <a:pt x="23" y="10"/>
                  </a:cubicBezTo>
                  <a:cubicBezTo>
                    <a:pt x="30" y="11"/>
                    <a:pt x="45" y="9"/>
                    <a:pt x="52" y="9"/>
                  </a:cubicBezTo>
                  <a:cubicBezTo>
                    <a:pt x="49" y="11"/>
                    <a:pt x="48" y="13"/>
                    <a:pt x="48" y="15"/>
                  </a:cubicBezTo>
                  <a:cubicBezTo>
                    <a:pt x="42" y="17"/>
                    <a:pt x="18" y="20"/>
                    <a:pt x="18" y="20"/>
                  </a:cubicBezTo>
                  <a:cubicBezTo>
                    <a:pt x="7" y="22"/>
                    <a:pt x="4" y="18"/>
                    <a:pt x="0" y="13"/>
                  </a:cubicBezTo>
                  <a:cubicBezTo>
                    <a:pt x="2" y="7"/>
                    <a:pt x="7" y="2"/>
                    <a:pt x="13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01" name="Freeform 1026"/>
            <p:cNvSpPr>
              <a:spLocks/>
            </p:cNvSpPr>
            <p:nvPr userDrawn="1"/>
          </p:nvSpPr>
          <p:spPr bwMode="auto">
            <a:xfrm>
              <a:off x="245" y="286"/>
              <a:ext cx="7" cy="2"/>
            </a:xfrm>
            <a:custGeom>
              <a:avLst/>
              <a:gdLst>
                <a:gd name="T0" fmla="*/ 0 w 15"/>
                <a:gd name="T1" fmla="*/ 0 h 3"/>
                <a:gd name="T2" fmla="*/ 0 w 15"/>
                <a:gd name="T3" fmla="*/ 0 h 3"/>
                <a:gd name="T4" fmla="*/ 15 w 15"/>
                <a:gd name="T5" fmla="*/ 1 h 3"/>
                <a:gd name="T6" fmla="*/ 13 w 15"/>
                <a:gd name="T7" fmla="*/ 3 h 3"/>
                <a:gd name="T8" fmla="*/ 0 w 15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3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11" y="1"/>
                    <a:pt x="15" y="1"/>
                  </a:cubicBezTo>
                  <a:cubicBezTo>
                    <a:pt x="15" y="1"/>
                    <a:pt x="14" y="2"/>
                    <a:pt x="13" y="3"/>
                  </a:cubicBezTo>
                  <a:cubicBezTo>
                    <a:pt x="9" y="2"/>
                    <a:pt x="3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02" name="Freeform 1027"/>
            <p:cNvSpPr>
              <a:spLocks/>
            </p:cNvSpPr>
            <p:nvPr userDrawn="1"/>
          </p:nvSpPr>
          <p:spPr bwMode="auto">
            <a:xfrm>
              <a:off x="222" y="286"/>
              <a:ext cx="9" cy="2"/>
            </a:xfrm>
            <a:custGeom>
              <a:avLst/>
              <a:gdLst>
                <a:gd name="T0" fmla="*/ 0 w 21"/>
                <a:gd name="T1" fmla="*/ 0 h 4"/>
                <a:gd name="T2" fmla="*/ 0 w 21"/>
                <a:gd name="T3" fmla="*/ 0 h 4"/>
                <a:gd name="T4" fmla="*/ 19 w 21"/>
                <a:gd name="T5" fmla="*/ 2 h 4"/>
                <a:gd name="T6" fmla="*/ 21 w 21"/>
                <a:gd name="T7" fmla="*/ 4 h 4"/>
                <a:gd name="T8" fmla="*/ 0 w 2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4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19" y="2"/>
                    <a:pt x="19" y="2"/>
                  </a:cubicBezTo>
                  <a:cubicBezTo>
                    <a:pt x="20" y="3"/>
                    <a:pt x="20" y="4"/>
                    <a:pt x="21" y="4"/>
                  </a:cubicBezTo>
                  <a:cubicBezTo>
                    <a:pt x="21" y="4"/>
                    <a:pt x="4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03" name="Freeform 1028"/>
            <p:cNvSpPr>
              <a:spLocks/>
            </p:cNvSpPr>
            <p:nvPr userDrawn="1"/>
          </p:nvSpPr>
          <p:spPr bwMode="auto">
            <a:xfrm>
              <a:off x="285" y="284"/>
              <a:ext cx="12" cy="11"/>
            </a:xfrm>
            <a:custGeom>
              <a:avLst/>
              <a:gdLst>
                <a:gd name="T0" fmla="*/ 6 w 26"/>
                <a:gd name="T1" fmla="*/ 0 h 24"/>
                <a:gd name="T2" fmla="*/ 6 w 26"/>
                <a:gd name="T3" fmla="*/ 0 h 24"/>
                <a:gd name="T4" fmla="*/ 26 w 26"/>
                <a:gd name="T5" fmla="*/ 3 h 24"/>
                <a:gd name="T6" fmla="*/ 26 w 26"/>
                <a:gd name="T7" fmla="*/ 22 h 24"/>
                <a:gd name="T8" fmla="*/ 6 w 26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4">
                  <a:moveTo>
                    <a:pt x="6" y="0"/>
                  </a:moveTo>
                  <a:lnTo>
                    <a:pt x="6" y="0"/>
                  </a:lnTo>
                  <a:cubicBezTo>
                    <a:pt x="13" y="5"/>
                    <a:pt x="18" y="5"/>
                    <a:pt x="26" y="3"/>
                  </a:cubicBezTo>
                  <a:lnTo>
                    <a:pt x="26" y="22"/>
                  </a:lnTo>
                  <a:cubicBezTo>
                    <a:pt x="13" y="24"/>
                    <a:pt x="0" y="14"/>
                    <a:pt x="6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04" name="Freeform 1029"/>
            <p:cNvSpPr>
              <a:spLocks/>
            </p:cNvSpPr>
            <p:nvPr userDrawn="1"/>
          </p:nvSpPr>
          <p:spPr bwMode="auto">
            <a:xfrm>
              <a:off x="324" y="280"/>
              <a:ext cx="2" cy="5"/>
            </a:xfrm>
            <a:custGeom>
              <a:avLst/>
              <a:gdLst>
                <a:gd name="T0" fmla="*/ 3 w 4"/>
                <a:gd name="T1" fmla="*/ 0 h 11"/>
                <a:gd name="T2" fmla="*/ 3 w 4"/>
                <a:gd name="T3" fmla="*/ 0 h 11"/>
                <a:gd name="T4" fmla="*/ 4 w 4"/>
                <a:gd name="T5" fmla="*/ 11 h 11"/>
                <a:gd name="T6" fmla="*/ 0 w 4"/>
                <a:gd name="T7" fmla="*/ 11 h 11"/>
                <a:gd name="T8" fmla="*/ 3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3" y="0"/>
                  </a:moveTo>
                  <a:lnTo>
                    <a:pt x="3" y="0"/>
                  </a:lnTo>
                  <a:cubicBezTo>
                    <a:pt x="4" y="3"/>
                    <a:pt x="4" y="7"/>
                    <a:pt x="4" y="11"/>
                  </a:cubicBezTo>
                  <a:lnTo>
                    <a:pt x="0" y="11"/>
                  </a:lnTo>
                  <a:cubicBezTo>
                    <a:pt x="0" y="8"/>
                    <a:pt x="2" y="4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05" name="Freeform 1030"/>
            <p:cNvSpPr>
              <a:spLocks/>
            </p:cNvSpPr>
            <p:nvPr userDrawn="1"/>
          </p:nvSpPr>
          <p:spPr bwMode="auto">
            <a:xfrm>
              <a:off x="232" y="280"/>
              <a:ext cx="23" cy="11"/>
            </a:xfrm>
            <a:custGeom>
              <a:avLst/>
              <a:gdLst>
                <a:gd name="T0" fmla="*/ 0 w 53"/>
                <a:gd name="T1" fmla="*/ 11 h 24"/>
                <a:gd name="T2" fmla="*/ 0 w 53"/>
                <a:gd name="T3" fmla="*/ 11 h 24"/>
                <a:gd name="T4" fmla="*/ 24 w 53"/>
                <a:gd name="T5" fmla="*/ 2 h 24"/>
                <a:gd name="T6" fmla="*/ 53 w 53"/>
                <a:gd name="T7" fmla="*/ 8 h 24"/>
                <a:gd name="T8" fmla="*/ 47 w 53"/>
                <a:gd name="T9" fmla="*/ 13 h 24"/>
                <a:gd name="T10" fmla="*/ 21 w 53"/>
                <a:gd name="T11" fmla="*/ 13 h 24"/>
                <a:gd name="T12" fmla="*/ 43 w 53"/>
                <a:gd name="T13" fmla="*/ 17 h 24"/>
                <a:gd name="T14" fmla="*/ 46 w 53"/>
                <a:gd name="T15" fmla="*/ 23 h 24"/>
                <a:gd name="T16" fmla="*/ 17 w 53"/>
                <a:gd name="T17" fmla="*/ 23 h 24"/>
                <a:gd name="T18" fmla="*/ 0 w 53"/>
                <a:gd name="T19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24">
                  <a:moveTo>
                    <a:pt x="0" y="11"/>
                  </a:moveTo>
                  <a:lnTo>
                    <a:pt x="0" y="11"/>
                  </a:lnTo>
                  <a:cubicBezTo>
                    <a:pt x="4" y="2"/>
                    <a:pt x="14" y="0"/>
                    <a:pt x="24" y="2"/>
                  </a:cubicBezTo>
                  <a:cubicBezTo>
                    <a:pt x="34" y="5"/>
                    <a:pt x="42" y="6"/>
                    <a:pt x="53" y="8"/>
                  </a:cubicBezTo>
                  <a:cubicBezTo>
                    <a:pt x="50" y="9"/>
                    <a:pt x="49" y="10"/>
                    <a:pt x="47" y="13"/>
                  </a:cubicBezTo>
                  <a:cubicBezTo>
                    <a:pt x="40" y="13"/>
                    <a:pt x="30" y="11"/>
                    <a:pt x="21" y="13"/>
                  </a:cubicBezTo>
                  <a:cubicBezTo>
                    <a:pt x="28" y="15"/>
                    <a:pt x="37" y="17"/>
                    <a:pt x="43" y="17"/>
                  </a:cubicBezTo>
                  <a:cubicBezTo>
                    <a:pt x="44" y="19"/>
                    <a:pt x="46" y="23"/>
                    <a:pt x="46" y="23"/>
                  </a:cubicBezTo>
                  <a:cubicBezTo>
                    <a:pt x="40" y="23"/>
                    <a:pt x="26" y="24"/>
                    <a:pt x="17" y="23"/>
                  </a:cubicBezTo>
                  <a:cubicBezTo>
                    <a:pt x="9" y="22"/>
                    <a:pt x="3" y="16"/>
                    <a:pt x="0" y="1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06" name="Freeform 1031"/>
            <p:cNvSpPr>
              <a:spLocks/>
            </p:cNvSpPr>
            <p:nvPr userDrawn="1"/>
          </p:nvSpPr>
          <p:spPr bwMode="auto">
            <a:xfrm>
              <a:off x="314" y="278"/>
              <a:ext cx="2" cy="7"/>
            </a:xfrm>
            <a:custGeom>
              <a:avLst/>
              <a:gdLst>
                <a:gd name="T0" fmla="*/ 6 w 6"/>
                <a:gd name="T1" fmla="*/ 0 h 16"/>
                <a:gd name="T2" fmla="*/ 6 w 6"/>
                <a:gd name="T3" fmla="*/ 0 h 16"/>
                <a:gd name="T4" fmla="*/ 5 w 6"/>
                <a:gd name="T5" fmla="*/ 16 h 16"/>
                <a:gd name="T6" fmla="*/ 0 w 6"/>
                <a:gd name="T7" fmla="*/ 16 h 16"/>
                <a:gd name="T8" fmla="*/ 6 w 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6">
                  <a:moveTo>
                    <a:pt x="6" y="0"/>
                  </a:moveTo>
                  <a:lnTo>
                    <a:pt x="6" y="0"/>
                  </a:lnTo>
                  <a:cubicBezTo>
                    <a:pt x="6" y="6"/>
                    <a:pt x="5" y="12"/>
                    <a:pt x="5" y="16"/>
                  </a:cubicBezTo>
                  <a:lnTo>
                    <a:pt x="0" y="16"/>
                  </a:lnTo>
                  <a:cubicBezTo>
                    <a:pt x="2" y="11"/>
                    <a:pt x="5" y="7"/>
                    <a:pt x="6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07" name="Freeform 1032"/>
            <p:cNvSpPr>
              <a:spLocks/>
            </p:cNvSpPr>
            <p:nvPr userDrawn="1"/>
          </p:nvSpPr>
          <p:spPr bwMode="auto">
            <a:xfrm>
              <a:off x="307" y="276"/>
              <a:ext cx="5" cy="9"/>
            </a:xfrm>
            <a:custGeom>
              <a:avLst/>
              <a:gdLst>
                <a:gd name="T0" fmla="*/ 12 w 12"/>
                <a:gd name="T1" fmla="*/ 0 h 20"/>
                <a:gd name="T2" fmla="*/ 12 w 12"/>
                <a:gd name="T3" fmla="*/ 0 h 20"/>
                <a:gd name="T4" fmla="*/ 6 w 12"/>
                <a:gd name="T5" fmla="*/ 20 h 20"/>
                <a:gd name="T6" fmla="*/ 0 w 12"/>
                <a:gd name="T7" fmla="*/ 20 h 20"/>
                <a:gd name="T8" fmla="*/ 12 w 12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0">
                  <a:moveTo>
                    <a:pt x="12" y="0"/>
                  </a:moveTo>
                  <a:lnTo>
                    <a:pt x="12" y="0"/>
                  </a:lnTo>
                  <a:cubicBezTo>
                    <a:pt x="11" y="7"/>
                    <a:pt x="7" y="16"/>
                    <a:pt x="6" y="20"/>
                  </a:cubicBezTo>
                  <a:lnTo>
                    <a:pt x="0" y="20"/>
                  </a:lnTo>
                  <a:cubicBezTo>
                    <a:pt x="2" y="16"/>
                    <a:pt x="10" y="7"/>
                    <a:pt x="1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08" name="Freeform 1033"/>
            <p:cNvSpPr>
              <a:spLocks/>
            </p:cNvSpPr>
            <p:nvPr userDrawn="1"/>
          </p:nvSpPr>
          <p:spPr bwMode="auto">
            <a:xfrm>
              <a:off x="197" y="278"/>
              <a:ext cx="41" cy="14"/>
            </a:xfrm>
            <a:custGeom>
              <a:avLst/>
              <a:gdLst>
                <a:gd name="T0" fmla="*/ 0 w 90"/>
                <a:gd name="T1" fmla="*/ 6 h 32"/>
                <a:gd name="T2" fmla="*/ 0 w 90"/>
                <a:gd name="T3" fmla="*/ 6 h 32"/>
                <a:gd name="T4" fmla="*/ 42 w 90"/>
                <a:gd name="T5" fmla="*/ 4 h 32"/>
                <a:gd name="T6" fmla="*/ 76 w 90"/>
                <a:gd name="T7" fmla="*/ 12 h 32"/>
                <a:gd name="T8" fmla="*/ 73 w 90"/>
                <a:gd name="T9" fmla="*/ 17 h 32"/>
                <a:gd name="T10" fmla="*/ 74 w 90"/>
                <a:gd name="T11" fmla="*/ 19 h 32"/>
                <a:gd name="T12" fmla="*/ 34 w 90"/>
                <a:gd name="T13" fmla="*/ 15 h 32"/>
                <a:gd name="T14" fmla="*/ 78 w 90"/>
                <a:gd name="T15" fmla="*/ 24 h 32"/>
                <a:gd name="T16" fmla="*/ 90 w 90"/>
                <a:gd name="T17" fmla="*/ 31 h 32"/>
                <a:gd name="T18" fmla="*/ 37 w 90"/>
                <a:gd name="T19" fmla="*/ 30 h 32"/>
                <a:gd name="T20" fmla="*/ 0 w 90"/>
                <a:gd name="T21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32">
                  <a:moveTo>
                    <a:pt x="0" y="6"/>
                  </a:moveTo>
                  <a:lnTo>
                    <a:pt x="0" y="6"/>
                  </a:lnTo>
                  <a:cubicBezTo>
                    <a:pt x="11" y="0"/>
                    <a:pt x="30" y="1"/>
                    <a:pt x="42" y="4"/>
                  </a:cubicBezTo>
                  <a:cubicBezTo>
                    <a:pt x="52" y="6"/>
                    <a:pt x="70" y="10"/>
                    <a:pt x="76" y="12"/>
                  </a:cubicBezTo>
                  <a:cubicBezTo>
                    <a:pt x="75" y="13"/>
                    <a:pt x="74" y="15"/>
                    <a:pt x="73" y="17"/>
                  </a:cubicBezTo>
                  <a:cubicBezTo>
                    <a:pt x="73" y="18"/>
                    <a:pt x="73" y="18"/>
                    <a:pt x="74" y="19"/>
                  </a:cubicBezTo>
                  <a:cubicBezTo>
                    <a:pt x="73" y="19"/>
                    <a:pt x="48" y="14"/>
                    <a:pt x="34" y="15"/>
                  </a:cubicBezTo>
                  <a:cubicBezTo>
                    <a:pt x="47" y="20"/>
                    <a:pt x="77" y="24"/>
                    <a:pt x="78" y="24"/>
                  </a:cubicBezTo>
                  <a:cubicBezTo>
                    <a:pt x="81" y="28"/>
                    <a:pt x="86" y="30"/>
                    <a:pt x="90" y="31"/>
                  </a:cubicBezTo>
                  <a:cubicBezTo>
                    <a:pt x="86" y="32"/>
                    <a:pt x="46" y="31"/>
                    <a:pt x="37" y="30"/>
                  </a:cubicBezTo>
                  <a:cubicBezTo>
                    <a:pt x="24" y="28"/>
                    <a:pt x="4" y="20"/>
                    <a:pt x="0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09" name="Freeform 1034"/>
            <p:cNvSpPr>
              <a:spLocks/>
            </p:cNvSpPr>
            <p:nvPr userDrawn="1"/>
          </p:nvSpPr>
          <p:spPr bwMode="auto">
            <a:xfrm>
              <a:off x="317" y="277"/>
              <a:ext cx="4" cy="8"/>
            </a:xfrm>
            <a:custGeom>
              <a:avLst/>
              <a:gdLst>
                <a:gd name="T0" fmla="*/ 7 w 9"/>
                <a:gd name="T1" fmla="*/ 0 h 19"/>
                <a:gd name="T2" fmla="*/ 7 w 9"/>
                <a:gd name="T3" fmla="*/ 0 h 19"/>
                <a:gd name="T4" fmla="*/ 8 w 9"/>
                <a:gd name="T5" fmla="*/ 19 h 19"/>
                <a:gd name="T6" fmla="*/ 0 w 9"/>
                <a:gd name="T7" fmla="*/ 19 h 19"/>
                <a:gd name="T8" fmla="*/ 7 w 9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9">
                  <a:moveTo>
                    <a:pt x="7" y="0"/>
                  </a:moveTo>
                  <a:lnTo>
                    <a:pt x="7" y="0"/>
                  </a:lnTo>
                  <a:cubicBezTo>
                    <a:pt x="8" y="5"/>
                    <a:pt x="9" y="13"/>
                    <a:pt x="8" y="19"/>
                  </a:cubicBezTo>
                  <a:lnTo>
                    <a:pt x="0" y="19"/>
                  </a:lnTo>
                  <a:cubicBezTo>
                    <a:pt x="1" y="12"/>
                    <a:pt x="5" y="6"/>
                    <a:pt x="7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10" name="Freeform 1035"/>
            <p:cNvSpPr>
              <a:spLocks/>
            </p:cNvSpPr>
            <p:nvPr userDrawn="1"/>
          </p:nvSpPr>
          <p:spPr bwMode="auto">
            <a:xfrm>
              <a:off x="327" y="276"/>
              <a:ext cx="4" cy="9"/>
            </a:xfrm>
            <a:custGeom>
              <a:avLst/>
              <a:gdLst>
                <a:gd name="T0" fmla="*/ 8 w 9"/>
                <a:gd name="T1" fmla="*/ 0 h 20"/>
                <a:gd name="T2" fmla="*/ 8 w 9"/>
                <a:gd name="T3" fmla="*/ 0 h 20"/>
                <a:gd name="T4" fmla="*/ 9 w 9"/>
                <a:gd name="T5" fmla="*/ 20 h 20"/>
                <a:gd name="T6" fmla="*/ 0 w 9"/>
                <a:gd name="T7" fmla="*/ 20 h 20"/>
                <a:gd name="T8" fmla="*/ 8 w 9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20">
                  <a:moveTo>
                    <a:pt x="8" y="0"/>
                  </a:moveTo>
                  <a:lnTo>
                    <a:pt x="8" y="0"/>
                  </a:lnTo>
                  <a:cubicBezTo>
                    <a:pt x="9" y="6"/>
                    <a:pt x="8" y="15"/>
                    <a:pt x="9" y="20"/>
                  </a:cubicBezTo>
                  <a:lnTo>
                    <a:pt x="0" y="20"/>
                  </a:lnTo>
                  <a:cubicBezTo>
                    <a:pt x="2" y="13"/>
                    <a:pt x="6" y="8"/>
                    <a:pt x="8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11" name="Freeform 1036"/>
            <p:cNvSpPr>
              <a:spLocks/>
            </p:cNvSpPr>
            <p:nvPr userDrawn="1"/>
          </p:nvSpPr>
          <p:spPr bwMode="auto">
            <a:xfrm>
              <a:off x="222" y="274"/>
              <a:ext cx="11" cy="4"/>
            </a:xfrm>
            <a:custGeom>
              <a:avLst/>
              <a:gdLst>
                <a:gd name="T0" fmla="*/ 0 w 24"/>
                <a:gd name="T1" fmla="*/ 0 h 9"/>
                <a:gd name="T2" fmla="*/ 0 w 24"/>
                <a:gd name="T3" fmla="*/ 0 h 9"/>
                <a:gd name="T4" fmla="*/ 22 w 24"/>
                <a:gd name="T5" fmla="*/ 6 h 9"/>
                <a:gd name="T6" fmla="*/ 24 w 24"/>
                <a:gd name="T7" fmla="*/ 9 h 9"/>
                <a:gd name="T8" fmla="*/ 0 w 24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9">
                  <a:moveTo>
                    <a:pt x="0" y="0"/>
                  </a:moveTo>
                  <a:lnTo>
                    <a:pt x="0" y="0"/>
                  </a:lnTo>
                  <a:cubicBezTo>
                    <a:pt x="7" y="2"/>
                    <a:pt x="19" y="5"/>
                    <a:pt x="22" y="6"/>
                  </a:cubicBezTo>
                  <a:cubicBezTo>
                    <a:pt x="23" y="7"/>
                    <a:pt x="23" y="8"/>
                    <a:pt x="24" y="9"/>
                  </a:cubicBezTo>
                  <a:cubicBezTo>
                    <a:pt x="23" y="8"/>
                    <a:pt x="6" y="3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12" name="Freeform 1037"/>
            <p:cNvSpPr>
              <a:spLocks/>
            </p:cNvSpPr>
            <p:nvPr userDrawn="1"/>
          </p:nvSpPr>
          <p:spPr bwMode="auto">
            <a:xfrm>
              <a:off x="320" y="268"/>
              <a:ext cx="5" cy="17"/>
            </a:xfrm>
            <a:custGeom>
              <a:avLst/>
              <a:gdLst>
                <a:gd name="T0" fmla="*/ 7 w 11"/>
                <a:gd name="T1" fmla="*/ 0 h 38"/>
                <a:gd name="T2" fmla="*/ 7 w 11"/>
                <a:gd name="T3" fmla="*/ 0 h 38"/>
                <a:gd name="T4" fmla="*/ 11 w 11"/>
                <a:gd name="T5" fmla="*/ 24 h 38"/>
                <a:gd name="T6" fmla="*/ 5 w 11"/>
                <a:gd name="T7" fmla="*/ 38 h 38"/>
                <a:gd name="T8" fmla="*/ 2 w 11"/>
                <a:gd name="T9" fmla="*/ 38 h 38"/>
                <a:gd name="T10" fmla="*/ 0 w 11"/>
                <a:gd name="T11" fmla="*/ 17 h 38"/>
                <a:gd name="T12" fmla="*/ 2 w 11"/>
                <a:gd name="T13" fmla="*/ 6 h 38"/>
                <a:gd name="T14" fmla="*/ 5 w 11"/>
                <a:gd name="T15" fmla="*/ 25 h 38"/>
                <a:gd name="T16" fmla="*/ 7 w 11"/>
                <a:gd name="T1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38">
                  <a:moveTo>
                    <a:pt x="7" y="0"/>
                  </a:moveTo>
                  <a:lnTo>
                    <a:pt x="7" y="0"/>
                  </a:lnTo>
                  <a:cubicBezTo>
                    <a:pt x="7" y="0"/>
                    <a:pt x="11" y="18"/>
                    <a:pt x="11" y="24"/>
                  </a:cubicBezTo>
                  <a:cubicBezTo>
                    <a:pt x="9" y="29"/>
                    <a:pt x="7" y="34"/>
                    <a:pt x="5" y="38"/>
                  </a:cubicBezTo>
                  <a:lnTo>
                    <a:pt x="2" y="38"/>
                  </a:lnTo>
                  <a:cubicBezTo>
                    <a:pt x="2" y="33"/>
                    <a:pt x="2" y="24"/>
                    <a:pt x="0" y="17"/>
                  </a:cubicBezTo>
                  <a:cubicBezTo>
                    <a:pt x="1" y="13"/>
                    <a:pt x="2" y="9"/>
                    <a:pt x="2" y="6"/>
                  </a:cubicBezTo>
                  <a:cubicBezTo>
                    <a:pt x="4" y="13"/>
                    <a:pt x="4" y="16"/>
                    <a:pt x="5" y="25"/>
                  </a:cubicBezTo>
                  <a:cubicBezTo>
                    <a:pt x="6" y="16"/>
                    <a:pt x="7" y="7"/>
                    <a:pt x="7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13" name="Freeform 1038"/>
            <p:cNvSpPr>
              <a:spLocks/>
            </p:cNvSpPr>
            <p:nvPr userDrawn="1"/>
          </p:nvSpPr>
          <p:spPr bwMode="auto">
            <a:xfrm>
              <a:off x="311" y="269"/>
              <a:ext cx="6" cy="16"/>
            </a:xfrm>
            <a:custGeom>
              <a:avLst/>
              <a:gdLst>
                <a:gd name="T0" fmla="*/ 11 w 15"/>
                <a:gd name="T1" fmla="*/ 0 h 36"/>
                <a:gd name="T2" fmla="*/ 11 w 15"/>
                <a:gd name="T3" fmla="*/ 0 h 36"/>
                <a:gd name="T4" fmla="*/ 5 w 15"/>
                <a:gd name="T5" fmla="*/ 36 h 36"/>
                <a:gd name="T6" fmla="*/ 0 w 15"/>
                <a:gd name="T7" fmla="*/ 36 h 36"/>
                <a:gd name="T8" fmla="*/ 6 w 15"/>
                <a:gd name="T9" fmla="*/ 1 h 36"/>
                <a:gd name="T10" fmla="*/ 7 w 15"/>
                <a:gd name="T11" fmla="*/ 21 h 36"/>
                <a:gd name="T12" fmla="*/ 11 w 15"/>
                <a:gd name="T1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36">
                  <a:moveTo>
                    <a:pt x="11" y="0"/>
                  </a:moveTo>
                  <a:lnTo>
                    <a:pt x="11" y="0"/>
                  </a:lnTo>
                  <a:cubicBezTo>
                    <a:pt x="15" y="20"/>
                    <a:pt x="11" y="27"/>
                    <a:pt x="5" y="36"/>
                  </a:cubicBezTo>
                  <a:lnTo>
                    <a:pt x="0" y="36"/>
                  </a:lnTo>
                  <a:cubicBezTo>
                    <a:pt x="3" y="30"/>
                    <a:pt x="6" y="12"/>
                    <a:pt x="6" y="1"/>
                  </a:cubicBezTo>
                  <a:cubicBezTo>
                    <a:pt x="6" y="2"/>
                    <a:pt x="8" y="13"/>
                    <a:pt x="7" y="21"/>
                  </a:cubicBezTo>
                  <a:cubicBezTo>
                    <a:pt x="9" y="13"/>
                    <a:pt x="10" y="8"/>
                    <a:pt x="1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14" name="Freeform 1039"/>
            <p:cNvSpPr>
              <a:spLocks/>
            </p:cNvSpPr>
            <p:nvPr userDrawn="1"/>
          </p:nvSpPr>
          <p:spPr bwMode="auto">
            <a:xfrm>
              <a:off x="295" y="267"/>
              <a:ext cx="13" cy="14"/>
            </a:xfrm>
            <a:custGeom>
              <a:avLst/>
              <a:gdLst>
                <a:gd name="T0" fmla="*/ 28 w 28"/>
                <a:gd name="T1" fmla="*/ 0 h 31"/>
                <a:gd name="T2" fmla="*/ 28 w 28"/>
                <a:gd name="T3" fmla="*/ 0 h 31"/>
                <a:gd name="T4" fmla="*/ 16 w 28"/>
                <a:gd name="T5" fmla="*/ 23 h 31"/>
                <a:gd name="T6" fmla="*/ 27 w 28"/>
                <a:gd name="T7" fmla="*/ 13 h 31"/>
                <a:gd name="T8" fmla="*/ 24 w 28"/>
                <a:gd name="T9" fmla="*/ 24 h 31"/>
                <a:gd name="T10" fmla="*/ 0 w 28"/>
                <a:gd name="T11" fmla="*/ 20 h 31"/>
                <a:gd name="T12" fmla="*/ 28 w 28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1">
                  <a:moveTo>
                    <a:pt x="28" y="0"/>
                  </a:moveTo>
                  <a:lnTo>
                    <a:pt x="28" y="0"/>
                  </a:lnTo>
                  <a:cubicBezTo>
                    <a:pt x="28" y="10"/>
                    <a:pt x="23" y="20"/>
                    <a:pt x="16" y="23"/>
                  </a:cubicBezTo>
                  <a:cubicBezTo>
                    <a:pt x="24" y="21"/>
                    <a:pt x="27" y="13"/>
                    <a:pt x="27" y="13"/>
                  </a:cubicBezTo>
                  <a:cubicBezTo>
                    <a:pt x="27" y="15"/>
                    <a:pt x="26" y="21"/>
                    <a:pt x="24" y="24"/>
                  </a:cubicBezTo>
                  <a:cubicBezTo>
                    <a:pt x="16" y="31"/>
                    <a:pt x="3" y="29"/>
                    <a:pt x="0" y="20"/>
                  </a:cubicBezTo>
                  <a:cubicBezTo>
                    <a:pt x="14" y="26"/>
                    <a:pt x="24" y="15"/>
                    <a:pt x="28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15" name="Freeform 1040"/>
            <p:cNvSpPr>
              <a:spLocks/>
            </p:cNvSpPr>
            <p:nvPr userDrawn="1"/>
          </p:nvSpPr>
          <p:spPr bwMode="auto">
            <a:xfrm>
              <a:off x="231" y="268"/>
              <a:ext cx="26" cy="15"/>
            </a:xfrm>
            <a:custGeom>
              <a:avLst/>
              <a:gdLst>
                <a:gd name="T0" fmla="*/ 0 w 59"/>
                <a:gd name="T1" fmla="*/ 7 h 34"/>
                <a:gd name="T2" fmla="*/ 0 w 59"/>
                <a:gd name="T3" fmla="*/ 7 h 34"/>
                <a:gd name="T4" fmla="*/ 24 w 59"/>
                <a:gd name="T5" fmla="*/ 4 h 34"/>
                <a:gd name="T6" fmla="*/ 47 w 59"/>
                <a:gd name="T7" fmla="*/ 15 h 34"/>
                <a:gd name="T8" fmla="*/ 48 w 59"/>
                <a:gd name="T9" fmla="*/ 21 h 34"/>
                <a:gd name="T10" fmla="*/ 24 w 59"/>
                <a:gd name="T11" fmla="*/ 15 h 34"/>
                <a:gd name="T12" fmla="*/ 50 w 59"/>
                <a:gd name="T13" fmla="*/ 25 h 34"/>
                <a:gd name="T14" fmla="*/ 59 w 59"/>
                <a:gd name="T15" fmla="*/ 34 h 34"/>
                <a:gd name="T16" fmla="*/ 13 w 59"/>
                <a:gd name="T17" fmla="*/ 24 h 34"/>
                <a:gd name="T18" fmla="*/ 0 w 59"/>
                <a:gd name="T19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34">
                  <a:moveTo>
                    <a:pt x="0" y="7"/>
                  </a:moveTo>
                  <a:lnTo>
                    <a:pt x="0" y="7"/>
                  </a:lnTo>
                  <a:cubicBezTo>
                    <a:pt x="6" y="2"/>
                    <a:pt x="15" y="0"/>
                    <a:pt x="24" y="4"/>
                  </a:cubicBezTo>
                  <a:cubicBezTo>
                    <a:pt x="26" y="5"/>
                    <a:pt x="41" y="12"/>
                    <a:pt x="47" y="15"/>
                  </a:cubicBezTo>
                  <a:cubicBezTo>
                    <a:pt x="47" y="17"/>
                    <a:pt x="48" y="20"/>
                    <a:pt x="48" y="21"/>
                  </a:cubicBezTo>
                  <a:cubicBezTo>
                    <a:pt x="43" y="19"/>
                    <a:pt x="33" y="16"/>
                    <a:pt x="24" y="15"/>
                  </a:cubicBezTo>
                  <a:cubicBezTo>
                    <a:pt x="34" y="21"/>
                    <a:pt x="46" y="24"/>
                    <a:pt x="50" y="25"/>
                  </a:cubicBezTo>
                  <a:cubicBezTo>
                    <a:pt x="52" y="28"/>
                    <a:pt x="54" y="31"/>
                    <a:pt x="59" y="34"/>
                  </a:cubicBezTo>
                  <a:cubicBezTo>
                    <a:pt x="44" y="31"/>
                    <a:pt x="25" y="29"/>
                    <a:pt x="13" y="24"/>
                  </a:cubicBezTo>
                  <a:cubicBezTo>
                    <a:pt x="9" y="22"/>
                    <a:pt x="1" y="15"/>
                    <a:pt x="0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16" name="Freeform 1041"/>
            <p:cNvSpPr>
              <a:spLocks/>
            </p:cNvSpPr>
            <p:nvPr userDrawn="1"/>
          </p:nvSpPr>
          <p:spPr bwMode="auto">
            <a:xfrm>
              <a:off x="250" y="268"/>
              <a:ext cx="6" cy="3"/>
            </a:xfrm>
            <a:custGeom>
              <a:avLst/>
              <a:gdLst>
                <a:gd name="T0" fmla="*/ 0 w 14"/>
                <a:gd name="T1" fmla="*/ 0 h 8"/>
                <a:gd name="T2" fmla="*/ 0 w 14"/>
                <a:gd name="T3" fmla="*/ 0 h 8"/>
                <a:gd name="T4" fmla="*/ 14 w 14"/>
                <a:gd name="T5" fmla="*/ 8 h 8"/>
                <a:gd name="T6" fmla="*/ 12 w 14"/>
                <a:gd name="T7" fmla="*/ 8 h 8"/>
                <a:gd name="T8" fmla="*/ 0 w 14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8">
                  <a:moveTo>
                    <a:pt x="0" y="0"/>
                  </a:moveTo>
                  <a:lnTo>
                    <a:pt x="0" y="0"/>
                  </a:lnTo>
                  <a:cubicBezTo>
                    <a:pt x="5" y="2"/>
                    <a:pt x="10" y="6"/>
                    <a:pt x="14" y="8"/>
                  </a:cubicBezTo>
                  <a:lnTo>
                    <a:pt x="12" y="8"/>
                  </a:lnTo>
                  <a:cubicBezTo>
                    <a:pt x="8" y="6"/>
                    <a:pt x="5" y="3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17" name="Freeform 1042"/>
            <p:cNvSpPr>
              <a:spLocks/>
            </p:cNvSpPr>
            <p:nvPr userDrawn="1"/>
          </p:nvSpPr>
          <p:spPr bwMode="auto">
            <a:xfrm>
              <a:off x="298" y="263"/>
              <a:ext cx="16" cy="22"/>
            </a:xfrm>
            <a:custGeom>
              <a:avLst/>
              <a:gdLst>
                <a:gd name="T0" fmla="*/ 34 w 37"/>
                <a:gd name="T1" fmla="*/ 0 h 50"/>
                <a:gd name="T2" fmla="*/ 34 w 37"/>
                <a:gd name="T3" fmla="*/ 0 h 50"/>
                <a:gd name="T4" fmla="*/ 18 w 37"/>
                <a:gd name="T5" fmla="*/ 50 h 50"/>
                <a:gd name="T6" fmla="*/ 0 w 37"/>
                <a:gd name="T7" fmla="*/ 50 h 50"/>
                <a:gd name="T8" fmla="*/ 2 w 37"/>
                <a:gd name="T9" fmla="*/ 49 h 50"/>
                <a:gd name="T10" fmla="*/ 32 w 37"/>
                <a:gd name="T11" fmla="*/ 0 h 50"/>
                <a:gd name="T12" fmla="*/ 31 w 37"/>
                <a:gd name="T13" fmla="*/ 19 h 50"/>
                <a:gd name="T14" fmla="*/ 34 w 37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50">
                  <a:moveTo>
                    <a:pt x="34" y="0"/>
                  </a:moveTo>
                  <a:lnTo>
                    <a:pt x="34" y="0"/>
                  </a:lnTo>
                  <a:cubicBezTo>
                    <a:pt x="37" y="21"/>
                    <a:pt x="31" y="38"/>
                    <a:pt x="18" y="50"/>
                  </a:cubicBezTo>
                  <a:lnTo>
                    <a:pt x="0" y="50"/>
                  </a:lnTo>
                  <a:lnTo>
                    <a:pt x="2" y="49"/>
                  </a:lnTo>
                  <a:cubicBezTo>
                    <a:pt x="21" y="42"/>
                    <a:pt x="29" y="25"/>
                    <a:pt x="32" y="0"/>
                  </a:cubicBezTo>
                  <a:cubicBezTo>
                    <a:pt x="32" y="5"/>
                    <a:pt x="32" y="14"/>
                    <a:pt x="31" y="19"/>
                  </a:cubicBezTo>
                  <a:cubicBezTo>
                    <a:pt x="33" y="13"/>
                    <a:pt x="33" y="6"/>
                    <a:pt x="3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18" name="Freeform 1043"/>
            <p:cNvSpPr>
              <a:spLocks/>
            </p:cNvSpPr>
            <p:nvPr userDrawn="1"/>
          </p:nvSpPr>
          <p:spPr bwMode="auto">
            <a:xfrm>
              <a:off x="197" y="261"/>
              <a:ext cx="39" cy="21"/>
            </a:xfrm>
            <a:custGeom>
              <a:avLst/>
              <a:gdLst>
                <a:gd name="T0" fmla="*/ 0 w 87"/>
                <a:gd name="T1" fmla="*/ 3 h 45"/>
                <a:gd name="T2" fmla="*/ 0 w 87"/>
                <a:gd name="T3" fmla="*/ 3 h 45"/>
                <a:gd name="T4" fmla="*/ 40 w 87"/>
                <a:gd name="T5" fmla="*/ 8 h 45"/>
                <a:gd name="T6" fmla="*/ 72 w 87"/>
                <a:gd name="T7" fmla="*/ 23 h 45"/>
                <a:gd name="T8" fmla="*/ 76 w 87"/>
                <a:gd name="T9" fmla="*/ 31 h 45"/>
                <a:gd name="T10" fmla="*/ 28 w 87"/>
                <a:gd name="T11" fmla="*/ 17 h 45"/>
                <a:gd name="T12" fmla="*/ 83 w 87"/>
                <a:gd name="T13" fmla="*/ 38 h 45"/>
                <a:gd name="T14" fmla="*/ 87 w 87"/>
                <a:gd name="T15" fmla="*/ 42 h 45"/>
                <a:gd name="T16" fmla="*/ 80 w 87"/>
                <a:gd name="T17" fmla="*/ 45 h 45"/>
                <a:gd name="T18" fmla="*/ 43 w 87"/>
                <a:gd name="T19" fmla="*/ 37 h 45"/>
                <a:gd name="T20" fmla="*/ 0 w 87"/>
                <a:gd name="T21" fmla="*/ 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7" h="45">
                  <a:moveTo>
                    <a:pt x="0" y="3"/>
                  </a:moveTo>
                  <a:lnTo>
                    <a:pt x="0" y="3"/>
                  </a:lnTo>
                  <a:cubicBezTo>
                    <a:pt x="10" y="0"/>
                    <a:pt x="30" y="4"/>
                    <a:pt x="40" y="8"/>
                  </a:cubicBezTo>
                  <a:cubicBezTo>
                    <a:pt x="46" y="11"/>
                    <a:pt x="67" y="19"/>
                    <a:pt x="72" y="23"/>
                  </a:cubicBezTo>
                  <a:cubicBezTo>
                    <a:pt x="74" y="26"/>
                    <a:pt x="74" y="28"/>
                    <a:pt x="76" y="31"/>
                  </a:cubicBezTo>
                  <a:cubicBezTo>
                    <a:pt x="68" y="28"/>
                    <a:pt x="49" y="21"/>
                    <a:pt x="28" y="17"/>
                  </a:cubicBezTo>
                  <a:cubicBezTo>
                    <a:pt x="43" y="24"/>
                    <a:pt x="68" y="33"/>
                    <a:pt x="83" y="38"/>
                  </a:cubicBezTo>
                  <a:cubicBezTo>
                    <a:pt x="84" y="39"/>
                    <a:pt x="86" y="41"/>
                    <a:pt x="87" y="42"/>
                  </a:cubicBezTo>
                  <a:cubicBezTo>
                    <a:pt x="84" y="42"/>
                    <a:pt x="82" y="44"/>
                    <a:pt x="80" y="45"/>
                  </a:cubicBezTo>
                  <a:cubicBezTo>
                    <a:pt x="75" y="45"/>
                    <a:pt x="49" y="39"/>
                    <a:pt x="43" y="37"/>
                  </a:cubicBezTo>
                  <a:cubicBezTo>
                    <a:pt x="24" y="31"/>
                    <a:pt x="2" y="18"/>
                    <a:pt x="0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19" name="Freeform 1044"/>
            <p:cNvSpPr>
              <a:spLocks/>
            </p:cNvSpPr>
            <p:nvPr userDrawn="1"/>
          </p:nvSpPr>
          <p:spPr bwMode="auto">
            <a:xfrm>
              <a:off x="222" y="260"/>
              <a:ext cx="13" cy="8"/>
            </a:xfrm>
            <a:custGeom>
              <a:avLst/>
              <a:gdLst>
                <a:gd name="T0" fmla="*/ 0 w 29"/>
                <a:gd name="T1" fmla="*/ 0 h 16"/>
                <a:gd name="T2" fmla="*/ 0 w 29"/>
                <a:gd name="T3" fmla="*/ 0 h 16"/>
                <a:gd name="T4" fmla="*/ 29 w 29"/>
                <a:gd name="T5" fmla="*/ 15 h 16"/>
                <a:gd name="T6" fmla="*/ 25 w 29"/>
                <a:gd name="T7" fmla="*/ 16 h 16"/>
                <a:gd name="T8" fmla="*/ 0 w 29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6">
                  <a:moveTo>
                    <a:pt x="0" y="0"/>
                  </a:moveTo>
                  <a:lnTo>
                    <a:pt x="0" y="0"/>
                  </a:lnTo>
                  <a:cubicBezTo>
                    <a:pt x="10" y="5"/>
                    <a:pt x="27" y="14"/>
                    <a:pt x="29" y="15"/>
                  </a:cubicBezTo>
                  <a:cubicBezTo>
                    <a:pt x="28" y="15"/>
                    <a:pt x="27" y="15"/>
                    <a:pt x="25" y="16"/>
                  </a:cubicBezTo>
                  <a:cubicBezTo>
                    <a:pt x="25" y="16"/>
                    <a:pt x="7" y="6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20" name="Freeform 1045"/>
            <p:cNvSpPr>
              <a:spLocks/>
            </p:cNvSpPr>
            <p:nvPr userDrawn="1"/>
          </p:nvSpPr>
          <p:spPr bwMode="auto">
            <a:xfrm>
              <a:off x="315" y="257"/>
              <a:ext cx="6" cy="25"/>
            </a:xfrm>
            <a:custGeom>
              <a:avLst/>
              <a:gdLst>
                <a:gd name="T0" fmla="*/ 3 w 12"/>
                <a:gd name="T1" fmla="*/ 0 h 55"/>
                <a:gd name="T2" fmla="*/ 3 w 12"/>
                <a:gd name="T3" fmla="*/ 0 h 55"/>
                <a:gd name="T4" fmla="*/ 12 w 12"/>
                <a:gd name="T5" fmla="*/ 27 h 55"/>
                <a:gd name="T6" fmla="*/ 3 w 12"/>
                <a:gd name="T7" fmla="*/ 55 h 55"/>
                <a:gd name="T8" fmla="*/ 0 w 12"/>
                <a:gd name="T9" fmla="*/ 24 h 55"/>
                <a:gd name="T10" fmla="*/ 1 w 12"/>
                <a:gd name="T11" fmla="*/ 1 h 55"/>
                <a:gd name="T12" fmla="*/ 7 w 12"/>
                <a:gd name="T13" fmla="*/ 28 h 55"/>
                <a:gd name="T14" fmla="*/ 3 w 12"/>
                <a:gd name="T1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55">
                  <a:moveTo>
                    <a:pt x="3" y="0"/>
                  </a:moveTo>
                  <a:lnTo>
                    <a:pt x="3" y="0"/>
                  </a:lnTo>
                  <a:cubicBezTo>
                    <a:pt x="6" y="6"/>
                    <a:pt x="12" y="22"/>
                    <a:pt x="12" y="27"/>
                  </a:cubicBezTo>
                  <a:cubicBezTo>
                    <a:pt x="12" y="39"/>
                    <a:pt x="6" y="48"/>
                    <a:pt x="3" y="55"/>
                  </a:cubicBezTo>
                  <a:cubicBezTo>
                    <a:pt x="4" y="45"/>
                    <a:pt x="3" y="33"/>
                    <a:pt x="0" y="24"/>
                  </a:cubicBezTo>
                  <a:cubicBezTo>
                    <a:pt x="1" y="17"/>
                    <a:pt x="1" y="8"/>
                    <a:pt x="1" y="1"/>
                  </a:cubicBezTo>
                  <a:cubicBezTo>
                    <a:pt x="2" y="4"/>
                    <a:pt x="6" y="19"/>
                    <a:pt x="7" y="28"/>
                  </a:cubicBezTo>
                  <a:cubicBezTo>
                    <a:pt x="7" y="20"/>
                    <a:pt x="4" y="6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21" name="Freeform 1046"/>
            <p:cNvSpPr>
              <a:spLocks/>
            </p:cNvSpPr>
            <p:nvPr userDrawn="1"/>
          </p:nvSpPr>
          <p:spPr bwMode="auto">
            <a:xfrm>
              <a:off x="323" y="257"/>
              <a:ext cx="7" cy="27"/>
            </a:xfrm>
            <a:custGeom>
              <a:avLst/>
              <a:gdLst>
                <a:gd name="T0" fmla="*/ 0 w 15"/>
                <a:gd name="T1" fmla="*/ 0 h 60"/>
                <a:gd name="T2" fmla="*/ 0 w 15"/>
                <a:gd name="T3" fmla="*/ 0 h 60"/>
                <a:gd name="T4" fmla="*/ 7 w 15"/>
                <a:gd name="T5" fmla="*/ 29 h 60"/>
                <a:gd name="T6" fmla="*/ 2 w 15"/>
                <a:gd name="T7" fmla="*/ 1 h 60"/>
                <a:gd name="T8" fmla="*/ 7 w 15"/>
                <a:gd name="T9" fmla="*/ 15 h 60"/>
                <a:gd name="T10" fmla="*/ 15 w 15"/>
                <a:gd name="T11" fmla="*/ 42 h 60"/>
                <a:gd name="T12" fmla="*/ 7 w 15"/>
                <a:gd name="T13" fmla="*/ 60 h 60"/>
                <a:gd name="T14" fmla="*/ 4 w 15"/>
                <a:gd name="T15" fmla="*/ 31 h 60"/>
                <a:gd name="T16" fmla="*/ 1 w 15"/>
                <a:gd name="T17" fmla="*/ 20 h 60"/>
                <a:gd name="T18" fmla="*/ 0 w 15"/>
                <a:gd name="T1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60">
                  <a:moveTo>
                    <a:pt x="0" y="0"/>
                  </a:moveTo>
                  <a:lnTo>
                    <a:pt x="0" y="0"/>
                  </a:lnTo>
                  <a:cubicBezTo>
                    <a:pt x="1" y="6"/>
                    <a:pt x="7" y="26"/>
                    <a:pt x="7" y="29"/>
                  </a:cubicBezTo>
                  <a:cubicBezTo>
                    <a:pt x="6" y="19"/>
                    <a:pt x="4" y="10"/>
                    <a:pt x="2" y="1"/>
                  </a:cubicBezTo>
                  <a:cubicBezTo>
                    <a:pt x="2" y="1"/>
                    <a:pt x="6" y="12"/>
                    <a:pt x="7" y="15"/>
                  </a:cubicBezTo>
                  <a:cubicBezTo>
                    <a:pt x="9" y="22"/>
                    <a:pt x="14" y="35"/>
                    <a:pt x="15" y="42"/>
                  </a:cubicBezTo>
                  <a:cubicBezTo>
                    <a:pt x="13" y="49"/>
                    <a:pt x="10" y="54"/>
                    <a:pt x="7" y="60"/>
                  </a:cubicBezTo>
                  <a:cubicBezTo>
                    <a:pt x="7" y="50"/>
                    <a:pt x="6" y="41"/>
                    <a:pt x="4" y="31"/>
                  </a:cubicBezTo>
                  <a:cubicBezTo>
                    <a:pt x="3" y="28"/>
                    <a:pt x="1" y="24"/>
                    <a:pt x="1" y="20"/>
                  </a:cubicBezTo>
                  <a:cubicBezTo>
                    <a:pt x="0" y="14"/>
                    <a:pt x="0" y="4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22" name="Freeform 1047"/>
            <p:cNvSpPr>
              <a:spLocks/>
            </p:cNvSpPr>
            <p:nvPr userDrawn="1"/>
          </p:nvSpPr>
          <p:spPr bwMode="auto">
            <a:xfrm>
              <a:off x="235" y="256"/>
              <a:ext cx="26" cy="18"/>
            </a:xfrm>
            <a:custGeom>
              <a:avLst/>
              <a:gdLst>
                <a:gd name="T0" fmla="*/ 0 w 58"/>
                <a:gd name="T1" fmla="*/ 0 h 39"/>
                <a:gd name="T2" fmla="*/ 0 w 58"/>
                <a:gd name="T3" fmla="*/ 0 h 39"/>
                <a:gd name="T4" fmla="*/ 58 w 58"/>
                <a:gd name="T5" fmla="*/ 34 h 39"/>
                <a:gd name="T6" fmla="*/ 51 w 58"/>
                <a:gd name="T7" fmla="*/ 34 h 39"/>
                <a:gd name="T8" fmla="*/ 23 w 58"/>
                <a:gd name="T9" fmla="*/ 18 h 39"/>
                <a:gd name="T10" fmla="*/ 45 w 58"/>
                <a:gd name="T11" fmla="*/ 35 h 39"/>
                <a:gd name="T12" fmla="*/ 38 w 58"/>
                <a:gd name="T13" fmla="*/ 39 h 39"/>
                <a:gd name="T14" fmla="*/ 12 w 58"/>
                <a:gd name="T15" fmla="*/ 26 h 39"/>
                <a:gd name="T16" fmla="*/ 0 w 58"/>
                <a:gd name="T1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9">
                  <a:moveTo>
                    <a:pt x="0" y="0"/>
                  </a:moveTo>
                  <a:lnTo>
                    <a:pt x="0" y="0"/>
                  </a:lnTo>
                  <a:cubicBezTo>
                    <a:pt x="27" y="2"/>
                    <a:pt x="41" y="22"/>
                    <a:pt x="58" y="34"/>
                  </a:cubicBezTo>
                  <a:cubicBezTo>
                    <a:pt x="56" y="34"/>
                    <a:pt x="54" y="34"/>
                    <a:pt x="51" y="34"/>
                  </a:cubicBezTo>
                  <a:cubicBezTo>
                    <a:pt x="48" y="33"/>
                    <a:pt x="33" y="22"/>
                    <a:pt x="23" y="18"/>
                  </a:cubicBezTo>
                  <a:cubicBezTo>
                    <a:pt x="28" y="25"/>
                    <a:pt x="38" y="29"/>
                    <a:pt x="45" y="35"/>
                  </a:cubicBezTo>
                  <a:cubicBezTo>
                    <a:pt x="43" y="36"/>
                    <a:pt x="41" y="37"/>
                    <a:pt x="38" y="39"/>
                  </a:cubicBezTo>
                  <a:cubicBezTo>
                    <a:pt x="34" y="37"/>
                    <a:pt x="18" y="28"/>
                    <a:pt x="12" y="26"/>
                  </a:cubicBezTo>
                  <a:cubicBezTo>
                    <a:pt x="5" y="18"/>
                    <a:pt x="0" y="8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23" name="Freeform 1048"/>
            <p:cNvSpPr>
              <a:spLocks/>
            </p:cNvSpPr>
            <p:nvPr userDrawn="1"/>
          </p:nvSpPr>
          <p:spPr bwMode="auto">
            <a:xfrm>
              <a:off x="251" y="255"/>
              <a:ext cx="3" cy="4"/>
            </a:xfrm>
            <a:custGeom>
              <a:avLst/>
              <a:gdLst>
                <a:gd name="T0" fmla="*/ 0 w 7"/>
                <a:gd name="T1" fmla="*/ 0 h 10"/>
                <a:gd name="T2" fmla="*/ 0 w 7"/>
                <a:gd name="T3" fmla="*/ 0 h 10"/>
                <a:gd name="T4" fmla="*/ 7 w 7"/>
                <a:gd name="T5" fmla="*/ 7 h 10"/>
                <a:gd name="T6" fmla="*/ 7 w 7"/>
                <a:gd name="T7" fmla="*/ 10 h 10"/>
                <a:gd name="T8" fmla="*/ 0 w 7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0">
                  <a:moveTo>
                    <a:pt x="0" y="0"/>
                  </a:moveTo>
                  <a:lnTo>
                    <a:pt x="0" y="0"/>
                  </a:lnTo>
                  <a:cubicBezTo>
                    <a:pt x="2" y="2"/>
                    <a:pt x="5" y="5"/>
                    <a:pt x="7" y="7"/>
                  </a:cubicBezTo>
                  <a:cubicBezTo>
                    <a:pt x="7" y="8"/>
                    <a:pt x="7" y="9"/>
                    <a:pt x="7" y="10"/>
                  </a:cubicBezTo>
                  <a:cubicBezTo>
                    <a:pt x="5" y="7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24" name="Freeform 1049"/>
            <p:cNvSpPr>
              <a:spLocks/>
            </p:cNvSpPr>
            <p:nvPr userDrawn="1"/>
          </p:nvSpPr>
          <p:spPr bwMode="auto">
            <a:xfrm>
              <a:off x="252" y="251"/>
              <a:ext cx="45" cy="64"/>
            </a:xfrm>
            <a:custGeom>
              <a:avLst/>
              <a:gdLst>
                <a:gd name="T0" fmla="*/ 13 w 100"/>
                <a:gd name="T1" fmla="*/ 95 h 142"/>
                <a:gd name="T2" fmla="*/ 13 w 100"/>
                <a:gd name="T3" fmla="*/ 95 h 142"/>
                <a:gd name="T4" fmla="*/ 0 w 100"/>
                <a:gd name="T5" fmla="*/ 82 h 142"/>
                <a:gd name="T6" fmla="*/ 16 w 100"/>
                <a:gd name="T7" fmla="*/ 74 h 142"/>
                <a:gd name="T8" fmla="*/ 30 w 100"/>
                <a:gd name="T9" fmla="*/ 78 h 142"/>
                <a:gd name="T10" fmla="*/ 31 w 100"/>
                <a:gd name="T11" fmla="*/ 76 h 142"/>
                <a:gd name="T12" fmla="*/ 2 w 100"/>
                <a:gd name="T13" fmla="*/ 51 h 142"/>
                <a:gd name="T14" fmla="*/ 37 w 100"/>
                <a:gd name="T15" fmla="*/ 61 h 142"/>
                <a:gd name="T16" fmla="*/ 38 w 100"/>
                <a:gd name="T17" fmla="*/ 60 h 142"/>
                <a:gd name="T18" fmla="*/ 14 w 100"/>
                <a:gd name="T19" fmla="*/ 36 h 142"/>
                <a:gd name="T20" fmla="*/ 8 w 100"/>
                <a:gd name="T21" fmla="*/ 0 h 142"/>
                <a:gd name="T22" fmla="*/ 55 w 100"/>
                <a:gd name="T23" fmla="*/ 52 h 142"/>
                <a:gd name="T24" fmla="*/ 42 w 100"/>
                <a:gd name="T25" fmla="*/ 83 h 142"/>
                <a:gd name="T26" fmla="*/ 62 w 100"/>
                <a:gd name="T27" fmla="*/ 110 h 142"/>
                <a:gd name="T28" fmla="*/ 93 w 100"/>
                <a:gd name="T29" fmla="*/ 98 h 142"/>
                <a:gd name="T30" fmla="*/ 100 w 100"/>
                <a:gd name="T31" fmla="*/ 98 h 142"/>
                <a:gd name="T32" fmla="*/ 100 w 100"/>
                <a:gd name="T33" fmla="*/ 110 h 142"/>
                <a:gd name="T34" fmla="*/ 98 w 100"/>
                <a:gd name="T35" fmla="*/ 112 h 142"/>
                <a:gd name="T36" fmla="*/ 100 w 100"/>
                <a:gd name="T37" fmla="*/ 120 h 142"/>
                <a:gd name="T38" fmla="*/ 100 w 100"/>
                <a:gd name="T39" fmla="*/ 129 h 142"/>
                <a:gd name="T40" fmla="*/ 96 w 100"/>
                <a:gd name="T41" fmla="*/ 126 h 142"/>
                <a:gd name="T42" fmla="*/ 100 w 100"/>
                <a:gd name="T43" fmla="*/ 131 h 142"/>
                <a:gd name="T44" fmla="*/ 100 w 100"/>
                <a:gd name="T45" fmla="*/ 133 h 142"/>
                <a:gd name="T46" fmla="*/ 96 w 100"/>
                <a:gd name="T47" fmla="*/ 131 h 142"/>
                <a:gd name="T48" fmla="*/ 91 w 100"/>
                <a:gd name="T49" fmla="*/ 115 h 142"/>
                <a:gd name="T50" fmla="*/ 89 w 100"/>
                <a:gd name="T51" fmla="*/ 116 h 142"/>
                <a:gd name="T52" fmla="*/ 94 w 100"/>
                <a:gd name="T53" fmla="*/ 130 h 142"/>
                <a:gd name="T54" fmla="*/ 87 w 100"/>
                <a:gd name="T55" fmla="*/ 142 h 142"/>
                <a:gd name="T56" fmla="*/ 74 w 100"/>
                <a:gd name="T57" fmla="*/ 134 h 142"/>
                <a:gd name="T58" fmla="*/ 72 w 100"/>
                <a:gd name="T59" fmla="*/ 120 h 142"/>
                <a:gd name="T60" fmla="*/ 70 w 100"/>
                <a:gd name="T61" fmla="*/ 120 h 142"/>
                <a:gd name="T62" fmla="*/ 71 w 100"/>
                <a:gd name="T63" fmla="*/ 133 h 142"/>
                <a:gd name="T64" fmla="*/ 61 w 100"/>
                <a:gd name="T65" fmla="*/ 142 h 142"/>
                <a:gd name="T66" fmla="*/ 52 w 100"/>
                <a:gd name="T67" fmla="*/ 132 h 142"/>
                <a:gd name="T68" fmla="*/ 55 w 100"/>
                <a:gd name="T69" fmla="*/ 119 h 142"/>
                <a:gd name="T70" fmla="*/ 54 w 100"/>
                <a:gd name="T71" fmla="*/ 118 h 142"/>
                <a:gd name="T72" fmla="*/ 48 w 100"/>
                <a:gd name="T73" fmla="*/ 133 h 142"/>
                <a:gd name="T74" fmla="*/ 34 w 100"/>
                <a:gd name="T75" fmla="*/ 134 h 142"/>
                <a:gd name="T76" fmla="*/ 30 w 100"/>
                <a:gd name="T77" fmla="*/ 121 h 142"/>
                <a:gd name="T78" fmla="*/ 38 w 100"/>
                <a:gd name="T79" fmla="*/ 111 h 142"/>
                <a:gd name="T80" fmla="*/ 36 w 100"/>
                <a:gd name="T81" fmla="*/ 110 h 142"/>
                <a:gd name="T82" fmla="*/ 26 w 100"/>
                <a:gd name="T83" fmla="*/ 120 h 142"/>
                <a:gd name="T84" fmla="*/ 8 w 100"/>
                <a:gd name="T85" fmla="*/ 116 h 142"/>
                <a:gd name="T86" fmla="*/ 14 w 100"/>
                <a:gd name="T87" fmla="*/ 100 h 142"/>
                <a:gd name="T88" fmla="*/ 28 w 100"/>
                <a:gd name="T89" fmla="*/ 97 h 142"/>
                <a:gd name="T90" fmla="*/ 27 w 100"/>
                <a:gd name="T91" fmla="*/ 95 h 142"/>
                <a:gd name="T92" fmla="*/ 13 w 100"/>
                <a:gd name="T93" fmla="*/ 9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0" h="142">
                  <a:moveTo>
                    <a:pt x="13" y="95"/>
                  </a:moveTo>
                  <a:lnTo>
                    <a:pt x="13" y="95"/>
                  </a:lnTo>
                  <a:cubicBezTo>
                    <a:pt x="5" y="94"/>
                    <a:pt x="2" y="86"/>
                    <a:pt x="0" y="82"/>
                  </a:cubicBezTo>
                  <a:cubicBezTo>
                    <a:pt x="3" y="80"/>
                    <a:pt x="8" y="72"/>
                    <a:pt x="16" y="74"/>
                  </a:cubicBezTo>
                  <a:cubicBezTo>
                    <a:pt x="21" y="75"/>
                    <a:pt x="26" y="76"/>
                    <a:pt x="30" y="78"/>
                  </a:cubicBezTo>
                  <a:cubicBezTo>
                    <a:pt x="31" y="77"/>
                    <a:pt x="31" y="77"/>
                    <a:pt x="31" y="76"/>
                  </a:cubicBezTo>
                  <a:cubicBezTo>
                    <a:pt x="14" y="72"/>
                    <a:pt x="2" y="65"/>
                    <a:pt x="2" y="51"/>
                  </a:cubicBezTo>
                  <a:cubicBezTo>
                    <a:pt x="15" y="42"/>
                    <a:pt x="28" y="50"/>
                    <a:pt x="37" y="61"/>
                  </a:cubicBezTo>
                  <a:lnTo>
                    <a:pt x="38" y="60"/>
                  </a:lnTo>
                  <a:cubicBezTo>
                    <a:pt x="31" y="49"/>
                    <a:pt x="22" y="44"/>
                    <a:pt x="14" y="36"/>
                  </a:cubicBezTo>
                  <a:cubicBezTo>
                    <a:pt x="7" y="28"/>
                    <a:pt x="4" y="12"/>
                    <a:pt x="8" y="0"/>
                  </a:cubicBezTo>
                  <a:cubicBezTo>
                    <a:pt x="23" y="19"/>
                    <a:pt x="49" y="37"/>
                    <a:pt x="55" y="52"/>
                  </a:cubicBezTo>
                  <a:cubicBezTo>
                    <a:pt x="62" y="68"/>
                    <a:pt x="45" y="72"/>
                    <a:pt x="42" y="83"/>
                  </a:cubicBezTo>
                  <a:cubicBezTo>
                    <a:pt x="39" y="96"/>
                    <a:pt x="47" y="105"/>
                    <a:pt x="62" y="110"/>
                  </a:cubicBezTo>
                  <a:cubicBezTo>
                    <a:pt x="74" y="114"/>
                    <a:pt x="88" y="110"/>
                    <a:pt x="93" y="98"/>
                  </a:cubicBezTo>
                  <a:cubicBezTo>
                    <a:pt x="96" y="98"/>
                    <a:pt x="97" y="99"/>
                    <a:pt x="100" y="98"/>
                  </a:cubicBezTo>
                  <a:lnTo>
                    <a:pt x="100" y="110"/>
                  </a:lnTo>
                  <a:cubicBezTo>
                    <a:pt x="98" y="111"/>
                    <a:pt x="100" y="110"/>
                    <a:pt x="98" y="112"/>
                  </a:cubicBezTo>
                  <a:cubicBezTo>
                    <a:pt x="99" y="115"/>
                    <a:pt x="100" y="118"/>
                    <a:pt x="100" y="120"/>
                  </a:cubicBezTo>
                  <a:lnTo>
                    <a:pt x="100" y="129"/>
                  </a:lnTo>
                  <a:cubicBezTo>
                    <a:pt x="99" y="129"/>
                    <a:pt x="98" y="129"/>
                    <a:pt x="96" y="126"/>
                  </a:cubicBezTo>
                  <a:cubicBezTo>
                    <a:pt x="97" y="129"/>
                    <a:pt x="98" y="130"/>
                    <a:pt x="100" y="131"/>
                  </a:cubicBezTo>
                  <a:lnTo>
                    <a:pt x="100" y="133"/>
                  </a:lnTo>
                  <a:cubicBezTo>
                    <a:pt x="99" y="133"/>
                    <a:pt x="97" y="132"/>
                    <a:pt x="96" y="131"/>
                  </a:cubicBezTo>
                  <a:cubicBezTo>
                    <a:pt x="94" y="127"/>
                    <a:pt x="93" y="119"/>
                    <a:pt x="91" y="115"/>
                  </a:cubicBezTo>
                  <a:cubicBezTo>
                    <a:pt x="91" y="114"/>
                    <a:pt x="89" y="114"/>
                    <a:pt x="89" y="116"/>
                  </a:cubicBezTo>
                  <a:cubicBezTo>
                    <a:pt x="90" y="118"/>
                    <a:pt x="93" y="128"/>
                    <a:pt x="94" y="130"/>
                  </a:cubicBezTo>
                  <a:cubicBezTo>
                    <a:pt x="95" y="137"/>
                    <a:pt x="90" y="138"/>
                    <a:pt x="87" y="142"/>
                  </a:cubicBezTo>
                  <a:cubicBezTo>
                    <a:pt x="81" y="139"/>
                    <a:pt x="75" y="141"/>
                    <a:pt x="74" y="134"/>
                  </a:cubicBezTo>
                  <a:cubicBezTo>
                    <a:pt x="73" y="129"/>
                    <a:pt x="73" y="125"/>
                    <a:pt x="72" y="120"/>
                  </a:cubicBezTo>
                  <a:cubicBezTo>
                    <a:pt x="72" y="119"/>
                    <a:pt x="70" y="119"/>
                    <a:pt x="70" y="120"/>
                  </a:cubicBezTo>
                  <a:cubicBezTo>
                    <a:pt x="71" y="125"/>
                    <a:pt x="71" y="132"/>
                    <a:pt x="71" y="133"/>
                  </a:cubicBezTo>
                  <a:cubicBezTo>
                    <a:pt x="71" y="139"/>
                    <a:pt x="65" y="139"/>
                    <a:pt x="61" y="142"/>
                  </a:cubicBezTo>
                  <a:cubicBezTo>
                    <a:pt x="57" y="139"/>
                    <a:pt x="51" y="138"/>
                    <a:pt x="52" y="132"/>
                  </a:cubicBezTo>
                  <a:cubicBezTo>
                    <a:pt x="52" y="130"/>
                    <a:pt x="55" y="122"/>
                    <a:pt x="55" y="119"/>
                  </a:cubicBezTo>
                  <a:cubicBezTo>
                    <a:pt x="56" y="118"/>
                    <a:pt x="54" y="118"/>
                    <a:pt x="54" y="118"/>
                  </a:cubicBezTo>
                  <a:cubicBezTo>
                    <a:pt x="53" y="122"/>
                    <a:pt x="50" y="129"/>
                    <a:pt x="48" y="133"/>
                  </a:cubicBezTo>
                  <a:cubicBezTo>
                    <a:pt x="45" y="138"/>
                    <a:pt x="40" y="134"/>
                    <a:pt x="34" y="134"/>
                  </a:cubicBezTo>
                  <a:cubicBezTo>
                    <a:pt x="32" y="130"/>
                    <a:pt x="26" y="126"/>
                    <a:pt x="30" y="121"/>
                  </a:cubicBezTo>
                  <a:cubicBezTo>
                    <a:pt x="31" y="119"/>
                    <a:pt x="38" y="111"/>
                    <a:pt x="38" y="111"/>
                  </a:cubicBezTo>
                  <a:cubicBezTo>
                    <a:pt x="38" y="110"/>
                    <a:pt x="37" y="109"/>
                    <a:pt x="36" y="110"/>
                  </a:cubicBezTo>
                  <a:cubicBezTo>
                    <a:pt x="34" y="111"/>
                    <a:pt x="31" y="115"/>
                    <a:pt x="26" y="120"/>
                  </a:cubicBezTo>
                  <a:cubicBezTo>
                    <a:pt x="21" y="124"/>
                    <a:pt x="11" y="116"/>
                    <a:pt x="8" y="116"/>
                  </a:cubicBezTo>
                  <a:cubicBezTo>
                    <a:pt x="9" y="111"/>
                    <a:pt x="8" y="103"/>
                    <a:pt x="14" y="100"/>
                  </a:cubicBezTo>
                  <a:cubicBezTo>
                    <a:pt x="19" y="98"/>
                    <a:pt x="26" y="97"/>
                    <a:pt x="28" y="97"/>
                  </a:cubicBezTo>
                  <a:cubicBezTo>
                    <a:pt x="28" y="96"/>
                    <a:pt x="27" y="95"/>
                    <a:pt x="27" y="95"/>
                  </a:cubicBezTo>
                  <a:cubicBezTo>
                    <a:pt x="23" y="96"/>
                    <a:pt x="17" y="96"/>
                    <a:pt x="13" y="95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25" name="Freeform 1050"/>
            <p:cNvSpPr>
              <a:spLocks/>
            </p:cNvSpPr>
            <p:nvPr userDrawn="1"/>
          </p:nvSpPr>
          <p:spPr bwMode="auto">
            <a:xfrm>
              <a:off x="224" y="248"/>
              <a:ext cx="10" cy="7"/>
            </a:xfrm>
            <a:custGeom>
              <a:avLst/>
              <a:gdLst>
                <a:gd name="T0" fmla="*/ 0 w 22"/>
                <a:gd name="T1" fmla="*/ 0 h 16"/>
                <a:gd name="T2" fmla="*/ 0 w 22"/>
                <a:gd name="T3" fmla="*/ 0 h 16"/>
                <a:gd name="T4" fmla="*/ 22 w 22"/>
                <a:gd name="T5" fmla="*/ 14 h 16"/>
                <a:gd name="T6" fmla="*/ 20 w 22"/>
                <a:gd name="T7" fmla="*/ 14 h 16"/>
                <a:gd name="T8" fmla="*/ 20 w 22"/>
                <a:gd name="T9" fmla="*/ 16 h 16"/>
                <a:gd name="T10" fmla="*/ 0 w 22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6">
                  <a:moveTo>
                    <a:pt x="0" y="0"/>
                  </a:moveTo>
                  <a:lnTo>
                    <a:pt x="0" y="0"/>
                  </a:lnTo>
                  <a:cubicBezTo>
                    <a:pt x="6" y="3"/>
                    <a:pt x="19" y="11"/>
                    <a:pt x="22" y="14"/>
                  </a:cubicBezTo>
                  <a:cubicBezTo>
                    <a:pt x="21" y="14"/>
                    <a:pt x="21" y="14"/>
                    <a:pt x="20" y="14"/>
                  </a:cubicBezTo>
                  <a:cubicBezTo>
                    <a:pt x="20" y="15"/>
                    <a:pt x="20" y="16"/>
                    <a:pt x="20" y="16"/>
                  </a:cubicBezTo>
                  <a:cubicBezTo>
                    <a:pt x="16" y="12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26" name="Freeform 1051"/>
            <p:cNvSpPr>
              <a:spLocks/>
            </p:cNvSpPr>
            <p:nvPr userDrawn="1"/>
          </p:nvSpPr>
          <p:spPr bwMode="auto">
            <a:xfrm>
              <a:off x="315" y="243"/>
              <a:ext cx="8" cy="31"/>
            </a:xfrm>
            <a:custGeom>
              <a:avLst/>
              <a:gdLst>
                <a:gd name="T0" fmla="*/ 2 w 17"/>
                <a:gd name="T1" fmla="*/ 0 h 68"/>
                <a:gd name="T2" fmla="*/ 2 w 17"/>
                <a:gd name="T3" fmla="*/ 0 h 68"/>
                <a:gd name="T4" fmla="*/ 9 w 17"/>
                <a:gd name="T5" fmla="*/ 14 h 68"/>
                <a:gd name="T6" fmla="*/ 16 w 17"/>
                <a:gd name="T7" fmla="*/ 68 h 68"/>
                <a:gd name="T8" fmla="*/ 0 w 17"/>
                <a:gd name="T9" fmla="*/ 16 h 68"/>
                <a:gd name="T10" fmla="*/ 14 w 17"/>
                <a:gd name="T11" fmla="*/ 42 h 68"/>
                <a:gd name="T12" fmla="*/ 2 w 17"/>
                <a:gd name="T1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68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8" y="12"/>
                    <a:pt x="9" y="14"/>
                  </a:cubicBezTo>
                  <a:cubicBezTo>
                    <a:pt x="16" y="25"/>
                    <a:pt x="17" y="44"/>
                    <a:pt x="16" y="68"/>
                  </a:cubicBezTo>
                  <a:cubicBezTo>
                    <a:pt x="12" y="44"/>
                    <a:pt x="1" y="26"/>
                    <a:pt x="0" y="16"/>
                  </a:cubicBezTo>
                  <a:cubicBezTo>
                    <a:pt x="5" y="22"/>
                    <a:pt x="10" y="31"/>
                    <a:pt x="14" y="42"/>
                  </a:cubicBezTo>
                  <a:cubicBezTo>
                    <a:pt x="13" y="36"/>
                    <a:pt x="5" y="7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27" name="Freeform 1052"/>
            <p:cNvSpPr>
              <a:spLocks/>
            </p:cNvSpPr>
            <p:nvPr userDrawn="1"/>
          </p:nvSpPr>
          <p:spPr bwMode="auto">
            <a:xfrm>
              <a:off x="199" y="245"/>
              <a:ext cx="40" cy="25"/>
            </a:xfrm>
            <a:custGeom>
              <a:avLst/>
              <a:gdLst>
                <a:gd name="T0" fmla="*/ 1 w 88"/>
                <a:gd name="T1" fmla="*/ 1 h 55"/>
                <a:gd name="T2" fmla="*/ 1 w 88"/>
                <a:gd name="T3" fmla="*/ 1 h 55"/>
                <a:gd name="T4" fmla="*/ 45 w 88"/>
                <a:gd name="T5" fmla="*/ 15 h 55"/>
                <a:gd name="T6" fmla="*/ 79 w 88"/>
                <a:gd name="T7" fmla="*/ 37 h 55"/>
                <a:gd name="T8" fmla="*/ 88 w 88"/>
                <a:gd name="T9" fmla="*/ 49 h 55"/>
                <a:gd name="T10" fmla="*/ 81 w 88"/>
                <a:gd name="T11" fmla="*/ 49 h 55"/>
                <a:gd name="T12" fmla="*/ 31 w 88"/>
                <a:gd name="T13" fmla="*/ 23 h 55"/>
                <a:gd name="T14" fmla="*/ 73 w 88"/>
                <a:gd name="T15" fmla="*/ 51 h 55"/>
                <a:gd name="T16" fmla="*/ 67 w 88"/>
                <a:gd name="T17" fmla="*/ 55 h 55"/>
                <a:gd name="T18" fmla="*/ 27 w 88"/>
                <a:gd name="T19" fmla="*/ 37 h 55"/>
                <a:gd name="T20" fmla="*/ 1 w 88"/>
                <a:gd name="T21" fmla="*/ 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55">
                  <a:moveTo>
                    <a:pt x="1" y="1"/>
                  </a:moveTo>
                  <a:lnTo>
                    <a:pt x="1" y="1"/>
                  </a:lnTo>
                  <a:cubicBezTo>
                    <a:pt x="16" y="0"/>
                    <a:pt x="33" y="8"/>
                    <a:pt x="45" y="15"/>
                  </a:cubicBezTo>
                  <a:cubicBezTo>
                    <a:pt x="53" y="20"/>
                    <a:pt x="68" y="29"/>
                    <a:pt x="79" y="37"/>
                  </a:cubicBezTo>
                  <a:cubicBezTo>
                    <a:pt x="81" y="42"/>
                    <a:pt x="82" y="41"/>
                    <a:pt x="88" y="49"/>
                  </a:cubicBezTo>
                  <a:cubicBezTo>
                    <a:pt x="83" y="48"/>
                    <a:pt x="83" y="49"/>
                    <a:pt x="81" y="49"/>
                  </a:cubicBezTo>
                  <a:cubicBezTo>
                    <a:pt x="75" y="45"/>
                    <a:pt x="47" y="29"/>
                    <a:pt x="31" y="23"/>
                  </a:cubicBezTo>
                  <a:cubicBezTo>
                    <a:pt x="44" y="34"/>
                    <a:pt x="68" y="48"/>
                    <a:pt x="73" y="51"/>
                  </a:cubicBezTo>
                  <a:cubicBezTo>
                    <a:pt x="70" y="52"/>
                    <a:pt x="68" y="54"/>
                    <a:pt x="67" y="55"/>
                  </a:cubicBezTo>
                  <a:cubicBezTo>
                    <a:pt x="58" y="52"/>
                    <a:pt x="35" y="43"/>
                    <a:pt x="27" y="37"/>
                  </a:cubicBezTo>
                  <a:cubicBezTo>
                    <a:pt x="15" y="29"/>
                    <a:pt x="0" y="18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28" name="Freeform 1053"/>
            <p:cNvSpPr>
              <a:spLocks/>
            </p:cNvSpPr>
            <p:nvPr userDrawn="1"/>
          </p:nvSpPr>
          <p:spPr bwMode="auto">
            <a:xfrm>
              <a:off x="317" y="243"/>
              <a:ext cx="14" cy="32"/>
            </a:xfrm>
            <a:custGeom>
              <a:avLst/>
              <a:gdLst>
                <a:gd name="T0" fmla="*/ 0 w 31"/>
                <a:gd name="T1" fmla="*/ 0 h 72"/>
                <a:gd name="T2" fmla="*/ 0 w 31"/>
                <a:gd name="T3" fmla="*/ 0 h 72"/>
                <a:gd name="T4" fmla="*/ 27 w 31"/>
                <a:gd name="T5" fmla="*/ 38 h 72"/>
                <a:gd name="T6" fmla="*/ 30 w 31"/>
                <a:gd name="T7" fmla="*/ 72 h 72"/>
                <a:gd name="T8" fmla="*/ 0 w 31"/>
                <a:gd name="T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2">
                  <a:moveTo>
                    <a:pt x="0" y="0"/>
                  </a:moveTo>
                  <a:lnTo>
                    <a:pt x="0" y="0"/>
                  </a:lnTo>
                  <a:cubicBezTo>
                    <a:pt x="10" y="12"/>
                    <a:pt x="23" y="29"/>
                    <a:pt x="27" y="38"/>
                  </a:cubicBezTo>
                  <a:cubicBezTo>
                    <a:pt x="31" y="52"/>
                    <a:pt x="30" y="64"/>
                    <a:pt x="30" y="72"/>
                  </a:cubicBezTo>
                  <a:cubicBezTo>
                    <a:pt x="25" y="46"/>
                    <a:pt x="15" y="23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29" name="Freeform 1054"/>
            <p:cNvSpPr>
              <a:spLocks/>
            </p:cNvSpPr>
            <p:nvPr userDrawn="1"/>
          </p:nvSpPr>
          <p:spPr bwMode="auto">
            <a:xfrm>
              <a:off x="305" y="243"/>
              <a:ext cx="11" cy="33"/>
            </a:xfrm>
            <a:custGeom>
              <a:avLst/>
              <a:gdLst>
                <a:gd name="T0" fmla="*/ 10 w 25"/>
                <a:gd name="T1" fmla="*/ 0 h 74"/>
                <a:gd name="T2" fmla="*/ 10 w 25"/>
                <a:gd name="T3" fmla="*/ 0 h 74"/>
                <a:gd name="T4" fmla="*/ 23 w 25"/>
                <a:gd name="T5" fmla="*/ 16 h 74"/>
                <a:gd name="T6" fmla="*/ 21 w 25"/>
                <a:gd name="T7" fmla="*/ 69 h 74"/>
                <a:gd name="T8" fmla="*/ 13 w 25"/>
                <a:gd name="T9" fmla="*/ 29 h 74"/>
                <a:gd name="T10" fmla="*/ 6 w 25"/>
                <a:gd name="T11" fmla="*/ 74 h 74"/>
                <a:gd name="T12" fmla="*/ 6 w 25"/>
                <a:gd name="T13" fmla="*/ 20 h 74"/>
                <a:gd name="T14" fmla="*/ 0 w 25"/>
                <a:gd name="T15" fmla="*/ 8 h 74"/>
                <a:gd name="T16" fmla="*/ 20 w 25"/>
                <a:gd name="T17" fmla="*/ 30 h 74"/>
                <a:gd name="T18" fmla="*/ 10 w 25"/>
                <a:gd name="T1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74">
                  <a:moveTo>
                    <a:pt x="10" y="0"/>
                  </a:moveTo>
                  <a:lnTo>
                    <a:pt x="10" y="0"/>
                  </a:lnTo>
                  <a:cubicBezTo>
                    <a:pt x="14" y="4"/>
                    <a:pt x="21" y="11"/>
                    <a:pt x="23" y="16"/>
                  </a:cubicBezTo>
                  <a:cubicBezTo>
                    <a:pt x="25" y="30"/>
                    <a:pt x="24" y="56"/>
                    <a:pt x="21" y="69"/>
                  </a:cubicBezTo>
                  <a:cubicBezTo>
                    <a:pt x="21" y="56"/>
                    <a:pt x="19" y="37"/>
                    <a:pt x="13" y="29"/>
                  </a:cubicBezTo>
                  <a:cubicBezTo>
                    <a:pt x="17" y="43"/>
                    <a:pt x="14" y="58"/>
                    <a:pt x="6" y="74"/>
                  </a:cubicBezTo>
                  <a:cubicBezTo>
                    <a:pt x="10" y="60"/>
                    <a:pt x="11" y="34"/>
                    <a:pt x="6" y="20"/>
                  </a:cubicBezTo>
                  <a:cubicBezTo>
                    <a:pt x="5" y="16"/>
                    <a:pt x="2" y="11"/>
                    <a:pt x="0" y="8"/>
                  </a:cubicBezTo>
                  <a:cubicBezTo>
                    <a:pt x="6" y="11"/>
                    <a:pt x="17" y="23"/>
                    <a:pt x="20" y="30"/>
                  </a:cubicBezTo>
                  <a:cubicBezTo>
                    <a:pt x="17" y="18"/>
                    <a:pt x="14" y="10"/>
                    <a:pt x="1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30" name="Freeform 1055"/>
            <p:cNvSpPr>
              <a:spLocks/>
            </p:cNvSpPr>
            <p:nvPr userDrawn="1"/>
          </p:nvSpPr>
          <p:spPr bwMode="auto">
            <a:xfrm>
              <a:off x="276" y="241"/>
              <a:ext cx="14" cy="8"/>
            </a:xfrm>
            <a:custGeom>
              <a:avLst/>
              <a:gdLst>
                <a:gd name="T0" fmla="*/ 5 w 32"/>
                <a:gd name="T1" fmla="*/ 6 h 16"/>
                <a:gd name="T2" fmla="*/ 5 w 32"/>
                <a:gd name="T3" fmla="*/ 6 h 16"/>
                <a:gd name="T4" fmla="*/ 32 w 32"/>
                <a:gd name="T5" fmla="*/ 2 h 16"/>
                <a:gd name="T6" fmla="*/ 2 w 32"/>
                <a:gd name="T7" fmla="*/ 16 h 16"/>
                <a:gd name="T8" fmla="*/ 5 w 32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6">
                  <a:moveTo>
                    <a:pt x="5" y="6"/>
                  </a:moveTo>
                  <a:lnTo>
                    <a:pt x="5" y="6"/>
                  </a:lnTo>
                  <a:cubicBezTo>
                    <a:pt x="12" y="1"/>
                    <a:pt x="20" y="0"/>
                    <a:pt x="32" y="2"/>
                  </a:cubicBezTo>
                  <a:cubicBezTo>
                    <a:pt x="23" y="2"/>
                    <a:pt x="6" y="0"/>
                    <a:pt x="2" y="16"/>
                  </a:cubicBezTo>
                  <a:cubicBezTo>
                    <a:pt x="0" y="13"/>
                    <a:pt x="1" y="8"/>
                    <a:pt x="5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31" name="Freeform 1056"/>
            <p:cNvSpPr>
              <a:spLocks/>
            </p:cNvSpPr>
            <p:nvPr userDrawn="1"/>
          </p:nvSpPr>
          <p:spPr bwMode="auto">
            <a:xfrm>
              <a:off x="259" y="238"/>
              <a:ext cx="26" cy="9"/>
            </a:xfrm>
            <a:custGeom>
              <a:avLst/>
              <a:gdLst>
                <a:gd name="T0" fmla="*/ 44 w 59"/>
                <a:gd name="T1" fmla="*/ 2 h 20"/>
                <a:gd name="T2" fmla="*/ 44 w 59"/>
                <a:gd name="T3" fmla="*/ 2 h 20"/>
                <a:gd name="T4" fmla="*/ 59 w 59"/>
                <a:gd name="T5" fmla="*/ 3 h 20"/>
                <a:gd name="T6" fmla="*/ 22 w 59"/>
                <a:gd name="T7" fmla="*/ 18 h 20"/>
                <a:gd name="T8" fmla="*/ 0 w 59"/>
                <a:gd name="T9" fmla="*/ 9 h 20"/>
                <a:gd name="T10" fmla="*/ 19 w 59"/>
                <a:gd name="T11" fmla="*/ 10 h 20"/>
                <a:gd name="T12" fmla="*/ 44 w 59"/>
                <a:gd name="T13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20">
                  <a:moveTo>
                    <a:pt x="44" y="2"/>
                  </a:moveTo>
                  <a:lnTo>
                    <a:pt x="44" y="2"/>
                  </a:lnTo>
                  <a:cubicBezTo>
                    <a:pt x="47" y="1"/>
                    <a:pt x="54" y="0"/>
                    <a:pt x="59" y="3"/>
                  </a:cubicBezTo>
                  <a:cubicBezTo>
                    <a:pt x="33" y="3"/>
                    <a:pt x="32" y="15"/>
                    <a:pt x="22" y="18"/>
                  </a:cubicBezTo>
                  <a:cubicBezTo>
                    <a:pt x="14" y="20"/>
                    <a:pt x="4" y="17"/>
                    <a:pt x="0" y="9"/>
                  </a:cubicBezTo>
                  <a:cubicBezTo>
                    <a:pt x="6" y="12"/>
                    <a:pt x="12" y="12"/>
                    <a:pt x="19" y="10"/>
                  </a:cubicBezTo>
                  <a:cubicBezTo>
                    <a:pt x="27" y="8"/>
                    <a:pt x="34" y="3"/>
                    <a:pt x="44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32" name="Freeform 1057"/>
            <p:cNvSpPr>
              <a:spLocks/>
            </p:cNvSpPr>
            <p:nvPr userDrawn="1"/>
          </p:nvSpPr>
          <p:spPr bwMode="auto">
            <a:xfrm>
              <a:off x="308" y="236"/>
              <a:ext cx="12" cy="19"/>
            </a:xfrm>
            <a:custGeom>
              <a:avLst/>
              <a:gdLst>
                <a:gd name="T0" fmla="*/ 0 w 26"/>
                <a:gd name="T1" fmla="*/ 0 h 42"/>
                <a:gd name="T2" fmla="*/ 0 w 26"/>
                <a:gd name="T3" fmla="*/ 0 h 42"/>
                <a:gd name="T4" fmla="*/ 15 w 26"/>
                <a:gd name="T5" fmla="*/ 20 h 42"/>
                <a:gd name="T6" fmla="*/ 2 w 26"/>
                <a:gd name="T7" fmla="*/ 0 h 42"/>
                <a:gd name="T8" fmla="*/ 14 w 26"/>
                <a:gd name="T9" fmla="*/ 9 h 42"/>
                <a:gd name="T10" fmla="*/ 26 w 26"/>
                <a:gd name="T11" fmla="*/ 42 h 42"/>
                <a:gd name="T12" fmla="*/ 3 w 26"/>
                <a:gd name="T13" fmla="*/ 13 h 42"/>
                <a:gd name="T14" fmla="*/ 0 w 26"/>
                <a:gd name="T1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42">
                  <a:moveTo>
                    <a:pt x="0" y="0"/>
                  </a:moveTo>
                  <a:lnTo>
                    <a:pt x="0" y="0"/>
                  </a:lnTo>
                  <a:cubicBezTo>
                    <a:pt x="3" y="4"/>
                    <a:pt x="11" y="16"/>
                    <a:pt x="15" y="20"/>
                  </a:cubicBezTo>
                  <a:cubicBezTo>
                    <a:pt x="12" y="13"/>
                    <a:pt x="6" y="6"/>
                    <a:pt x="2" y="0"/>
                  </a:cubicBezTo>
                  <a:cubicBezTo>
                    <a:pt x="4" y="3"/>
                    <a:pt x="11" y="7"/>
                    <a:pt x="14" y="9"/>
                  </a:cubicBezTo>
                  <a:cubicBezTo>
                    <a:pt x="18" y="16"/>
                    <a:pt x="24" y="33"/>
                    <a:pt x="26" y="42"/>
                  </a:cubicBezTo>
                  <a:cubicBezTo>
                    <a:pt x="18" y="30"/>
                    <a:pt x="8" y="18"/>
                    <a:pt x="3" y="13"/>
                  </a:cubicBezTo>
                  <a:cubicBezTo>
                    <a:pt x="3" y="9"/>
                    <a:pt x="1" y="4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33" name="Freeform 1058"/>
            <p:cNvSpPr>
              <a:spLocks/>
            </p:cNvSpPr>
            <p:nvPr userDrawn="1"/>
          </p:nvSpPr>
          <p:spPr bwMode="auto">
            <a:xfrm>
              <a:off x="238" y="237"/>
              <a:ext cx="17" cy="28"/>
            </a:xfrm>
            <a:custGeom>
              <a:avLst/>
              <a:gdLst>
                <a:gd name="T0" fmla="*/ 8 w 38"/>
                <a:gd name="T1" fmla="*/ 0 h 62"/>
                <a:gd name="T2" fmla="*/ 8 w 38"/>
                <a:gd name="T3" fmla="*/ 0 h 62"/>
                <a:gd name="T4" fmla="*/ 35 w 38"/>
                <a:gd name="T5" fmla="*/ 34 h 62"/>
                <a:gd name="T6" fmla="*/ 34 w 38"/>
                <a:gd name="T7" fmla="*/ 44 h 62"/>
                <a:gd name="T8" fmla="*/ 19 w 38"/>
                <a:gd name="T9" fmla="*/ 28 h 62"/>
                <a:gd name="T10" fmla="*/ 35 w 38"/>
                <a:gd name="T11" fmla="*/ 51 h 62"/>
                <a:gd name="T12" fmla="*/ 38 w 38"/>
                <a:gd name="T13" fmla="*/ 62 h 62"/>
                <a:gd name="T14" fmla="*/ 15 w 38"/>
                <a:gd name="T15" fmla="*/ 42 h 62"/>
                <a:gd name="T16" fmla="*/ 8 w 38"/>
                <a:gd name="T1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2">
                  <a:moveTo>
                    <a:pt x="8" y="0"/>
                  </a:moveTo>
                  <a:lnTo>
                    <a:pt x="8" y="0"/>
                  </a:lnTo>
                  <a:cubicBezTo>
                    <a:pt x="13" y="14"/>
                    <a:pt x="27" y="28"/>
                    <a:pt x="35" y="34"/>
                  </a:cubicBezTo>
                  <a:cubicBezTo>
                    <a:pt x="34" y="38"/>
                    <a:pt x="34" y="41"/>
                    <a:pt x="34" y="44"/>
                  </a:cubicBezTo>
                  <a:cubicBezTo>
                    <a:pt x="32" y="42"/>
                    <a:pt x="25" y="34"/>
                    <a:pt x="19" y="28"/>
                  </a:cubicBezTo>
                  <a:cubicBezTo>
                    <a:pt x="23" y="38"/>
                    <a:pt x="31" y="47"/>
                    <a:pt x="35" y="51"/>
                  </a:cubicBezTo>
                  <a:cubicBezTo>
                    <a:pt x="35" y="54"/>
                    <a:pt x="36" y="58"/>
                    <a:pt x="38" y="62"/>
                  </a:cubicBezTo>
                  <a:cubicBezTo>
                    <a:pt x="32" y="57"/>
                    <a:pt x="20" y="47"/>
                    <a:pt x="15" y="42"/>
                  </a:cubicBezTo>
                  <a:cubicBezTo>
                    <a:pt x="5" y="31"/>
                    <a:pt x="0" y="14"/>
                    <a:pt x="8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34" name="Freeform 1059"/>
            <p:cNvSpPr>
              <a:spLocks/>
            </p:cNvSpPr>
            <p:nvPr userDrawn="1"/>
          </p:nvSpPr>
          <p:spPr bwMode="auto">
            <a:xfrm>
              <a:off x="228" y="231"/>
              <a:ext cx="10" cy="14"/>
            </a:xfrm>
            <a:custGeom>
              <a:avLst/>
              <a:gdLst>
                <a:gd name="T0" fmla="*/ 0 w 23"/>
                <a:gd name="T1" fmla="*/ 0 h 30"/>
                <a:gd name="T2" fmla="*/ 0 w 23"/>
                <a:gd name="T3" fmla="*/ 0 h 30"/>
                <a:gd name="T4" fmla="*/ 23 w 23"/>
                <a:gd name="T5" fmla="*/ 26 h 30"/>
                <a:gd name="T6" fmla="*/ 23 w 23"/>
                <a:gd name="T7" fmla="*/ 30 h 30"/>
                <a:gd name="T8" fmla="*/ 0 w 23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0">
                  <a:moveTo>
                    <a:pt x="0" y="0"/>
                  </a:moveTo>
                  <a:lnTo>
                    <a:pt x="0" y="0"/>
                  </a:lnTo>
                  <a:cubicBezTo>
                    <a:pt x="7" y="10"/>
                    <a:pt x="21" y="25"/>
                    <a:pt x="23" y="26"/>
                  </a:cubicBezTo>
                  <a:cubicBezTo>
                    <a:pt x="23" y="27"/>
                    <a:pt x="23" y="28"/>
                    <a:pt x="23" y="30"/>
                  </a:cubicBezTo>
                  <a:cubicBezTo>
                    <a:pt x="16" y="23"/>
                    <a:pt x="5" y="9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35" name="Freeform 1060"/>
            <p:cNvSpPr>
              <a:spLocks/>
            </p:cNvSpPr>
            <p:nvPr userDrawn="1"/>
          </p:nvSpPr>
          <p:spPr bwMode="auto">
            <a:xfrm>
              <a:off x="311" y="233"/>
              <a:ext cx="17" cy="24"/>
            </a:xfrm>
            <a:custGeom>
              <a:avLst/>
              <a:gdLst>
                <a:gd name="T0" fmla="*/ 0 w 38"/>
                <a:gd name="T1" fmla="*/ 0 h 52"/>
                <a:gd name="T2" fmla="*/ 0 w 38"/>
                <a:gd name="T3" fmla="*/ 0 h 52"/>
                <a:gd name="T4" fmla="*/ 18 w 38"/>
                <a:gd name="T5" fmla="*/ 19 h 52"/>
                <a:gd name="T6" fmla="*/ 1 w 38"/>
                <a:gd name="T7" fmla="*/ 0 h 52"/>
                <a:gd name="T8" fmla="*/ 16 w 38"/>
                <a:gd name="T9" fmla="*/ 6 h 52"/>
                <a:gd name="T10" fmla="*/ 38 w 38"/>
                <a:gd name="T11" fmla="*/ 52 h 52"/>
                <a:gd name="T12" fmla="*/ 0 w 38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52">
                  <a:moveTo>
                    <a:pt x="0" y="0"/>
                  </a:moveTo>
                  <a:lnTo>
                    <a:pt x="0" y="0"/>
                  </a:lnTo>
                  <a:cubicBezTo>
                    <a:pt x="4" y="3"/>
                    <a:pt x="15" y="17"/>
                    <a:pt x="18" y="19"/>
                  </a:cubicBezTo>
                  <a:cubicBezTo>
                    <a:pt x="16" y="13"/>
                    <a:pt x="5" y="4"/>
                    <a:pt x="1" y="0"/>
                  </a:cubicBezTo>
                  <a:cubicBezTo>
                    <a:pt x="5" y="2"/>
                    <a:pt x="11" y="5"/>
                    <a:pt x="16" y="6"/>
                  </a:cubicBezTo>
                  <a:cubicBezTo>
                    <a:pt x="19" y="10"/>
                    <a:pt x="34" y="34"/>
                    <a:pt x="38" y="52"/>
                  </a:cubicBezTo>
                  <a:cubicBezTo>
                    <a:pt x="24" y="29"/>
                    <a:pt x="10" y="2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36" name="Freeform 1061"/>
            <p:cNvSpPr>
              <a:spLocks/>
            </p:cNvSpPr>
            <p:nvPr userDrawn="1"/>
          </p:nvSpPr>
          <p:spPr bwMode="auto">
            <a:xfrm>
              <a:off x="292" y="231"/>
              <a:ext cx="20" cy="21"/>
            </a:xfrm>
            <a:custGeom>
              <a:avLst/>
              <a:gdLst>
                <a:gd name="T0" fmla="*/ 11 w 44"/>
                <a:gd name="T1" fmla="*/ 0 h 47"/>
                <a:gd name="T2" fmla="*/ 11 w 44"/>
                <a:gd name="T3" fmla="*/ 0 h 47"/>
                <a:gd name="T4" fmla="*/ 35 w 44"/>
                <a:gd name="T5" fmla="*/ 22 h 47"/>
                <a:gd name="T6" fmla="*/ 44 w 44"/>
                <a:gd name="T7" fmla="*/ 47 h 47"/>
                <a:gd name="T8" fmla="*/ 26 w 44"/>
                <a:gd name="T9" fmla="*/ 32 h 47"/>
                <a:gd name="T10" fmla="*/ 9 w 44"/>
                <a:gd name="T11" fmla="*/ 18 h 47"/>
                <a:gd name="T12" fmla="*/ 0 w 44"/>
                <a:gd name="T13" fmla="*/ 6 h 47"/>
                <a:gd name="T14" fmla="*/ 32 w 44"/>
                <a:gd name="T15" fmla="*/ 29 h 47"/>
                <a:gd name="T16" fmla="*/ 11 w 44"/>
                <a:gd name="T1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47">
                  <a:moveTo>
                    <a:pt x="11" y="0"/>
                  </a:moveTo>
                  <a:lnTo>
                    <a:pt x="11" y="0"/>
                  </a:lnTo>
                  <a:cubicBezTo>
                    <a:pt x="19" y="4"/>
                    <a:pt x="32" y="15"/>
                    <a:pt x="35" y="22"/>
                  </a:cubicBezTo>
                  <a:cubicBezTo>
                    <a:pt x="38" y="28"/>
                    <a:pt x="44" y="45"/>
                    <a:pt x="44" y="47"/>
                  </a:cubicBezTo>
                  <a:cubicBezTo>
                    <a:pt x="39" y="41"/>
                    <a:pt x="34" y="35"/>
                    <a:pt x="26" y="32"/>
                  </a:cubicBezTo>
                  <a:cubicBezTo>
                    <a:pt x="22" y="27"/>
                    <a:pt x="15" y="21"/>
                    <a:pt x="9" y="18"/>
                  </a:cubicBezTo>
                  <a:cubicBezTo>
                    <a:pt x="7" y="15"/>
                    <a:pt x="2" y="9"/>
                    <a:pt x="0" y="6"/>
                  </a:cubicBezTo>
                  <a:cubicBezTo>
                    <a:pt x="6" y="11"/>
                    <a:pt x="23" y="24"/>
                    <a:pt x="32" y="29"/>
                  </a:cubicBezTo>
                  <a:cubicBezTo>
                    <a:pt x="26" y="18"/>
                    <a:pt x="18" y="7"/>
                    <a:pt x="1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37" name="Freeform 1062"/>
            <p:cNvSpPr>
              <a:spLocks/>
            </p:cNvSpPr>
            <p:nvPr userDrawn="1"/>
          </p:nvSpPr>
          <p:spPr bwMode="auto">
            <a:xfrm>
              <a:off x="301" y="227"/>
              <a:ext cx="13" cy="12"/>
            </a:xfrm>
            <a:custGeom>
              <a:avLst/>
              <a:gdLst>
                <a:gd name="T0" fmla="*/ 0 w 29"/>
                <a:gd name="T1" fmla="*/ 0 h 26"/>
                <a:gd name="T2" fmla="*/ 0 w 29"/>
                <a:gd name="T3" fmla="*/ 0 h 26"/>
                <a:gd name="T4" fmla="*/ 12 w 29"/>
                <a:gd name="T5" fmla="*/ 2 h 26"/>
                <a:gd name="T6" fmla="*/ 29 w 29"/>
                <a:gd name="T7" fmla="*/ 26 h 26"/>
                <a:gd name="T8" fmla="*/ 0 w 29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6">
                  <a:moveTo>
                    <a:pt x="0" y="0"/>
                  </a:moveTo>
                  <a:lnTo>
                    <a:pt x="0" y="0"/>
                  </a:lnTo>
                  <a:cubicBezTo>
                    <a:pt x="4" y="1"/>
                    <a:pt x="9" y="2"/>
                    <a:pt x="12" y="2"/>
                  </a:cubicBezTo>
                  <a:cubicBezTo>
                    <a:pt x="17" y="6"/>
                    <a:pt x="23" y="15"/>
                    <a:pt x="29" y="26"/>
                  </a:cubicBezTo>
                  <a:cubicBezTo>
                    <a:pt x="17" y="19"/>
                    <a:pt x="6" y="6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38" name="Freeform 1063"/>
            <p:cNvSpPr>
              <a:spLocks/>
            </p:cNvSpPr>
            <p:nvPr userDrawn="1"/>
          </p:nvSpPr>
          <p:spPr bwMode="auto">
            <a:xfrm>
              <a:off x="307" y="228"/>
              <a:ext cx="16" cy="8"/>
            </a:xfrm>
            <a:custGeom>
              <a:avLst/>
              <a:gdLst>
                <a:gd name="T0" fmla="*/ 5 w 34"/>
                <a:gd name="T1" fmla="*/ 0 h 18"/>
                <a:gd name="T2" fmla="*/ 5 w 34"/>
                <a:gd name="T3" fmla="*/ 0 h 18"/>
                <a:gd name="T4" fmla="*/ 34 w 34"/>
                <a:gd name="T5" fmla="*/ 15 h 18"/>
                <a:gd name="T6" fmla="*/ 0 w 34"/>
                <a:gd name="T7" fmla="*/ 0 h 18"/>
                <a:gd name="T8" fmla="*/ 5 w 34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8">
                  <a:moveTo>
                    <a:pt x="5" y="0"/>
                  </a:moveTo>
                  <a:lnTo>
                    <a:pt x="5" y="0"/>
                  </a:lnTo>
                  <a:cubicBezTo>
                    <a:pt x="8" y="6"/>
                    <a:pt x="21" y="14"/>
                    <a:pt x="34" y="15"/>
                  </a:cubicBezTo>
                  <a:cubicBezTo>
                    <a:pt x="20" y="18"/>
                    <a:pt x="4" y="8"/>
                    <a:pt x="0" y="0"/>
                  </a:cubicBezTo>
                  <a:cubicBezTo>
                    <a:pt x="1" y="0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39" name="Freeform 1064"/>
            <p:cNvSpPr>
              <a:spLocks/>
            </p:cNvSpPr>
            <p:nvPr userDrawn="1"/>
          </p:nvSpPr>
          <p:spPr bwMode="auto">
            <a:xfrm>
              <a:off x="289" y="224"/>
              <a:ext cx="2" cy="1"/>
            </a:xfrm>
            <a:custGeom>
              <a:avLst/>
              <a:gdLst>
                <a:gd name="T0" fmla="*/ 5 w 5"/>
                <a:gd name="T1" fmla="*/ 0 h 3"/>
                <a:gd name="T2" fmla="*/ 5 w 5"/>
                <a:gd name="T3" fmla="*/ 0 h 3"/>
                <a:gd name="T4" fmla="*/ 0 w 5"/>
                <a:gd name="T5" fmla="*/ 3 h 3"/>
                <a:gd name="T6" fmla="*/ 5 w 5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3">
                  <a:moveTo>
                    <a:pt x="5" y="0"/>
                  </a:moveTo>
                  <a:lnTo>
                    <a:pt x="5" y="0"/>
                  </a:lnTo>
                  <a:cubicBezTo>
                    <a:pt x="4" y="1"/>
                    <a:pt x="1" y="3"/>
                    <a:pt x="0" y="3"/>
                  </a:cubicBezTo>
                  <a:cubicBezTo>
                    <a:pt x="2" y="1"/>
                    <a:pt x="4" y="0"/>
                    <a:pt x="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40" name="Freeform 1065"/>
            <p:cNvSpPr>
              <a:spLocks/>
            </p:cNvSpPr>
            <p:nvPr userDrawn="1"/>
          </p:nvSpPr>
          <p:spPr bwMode="auto">
            <a:xfrm>
              <a:off x="286" y="223"/>
              <a:ext cx="4" cy="2"/>
            </a:xfrm>
            <a:custGeom>
              <a:avLst/>
              <a:gdLst>
                <a:gd name="T0" fmla="*/ 0 w 9"/>
                <a:gd name="T1" fmla="*/ 0 h 5"/>
                <a:gd name="T2" fmla="*/ 0 w 9"/>
                <a:gd name="T3" fmla="*/ 0 h 5"/>
                <a:gd name="T4" fmla="*/ 9 w 9"/>
                <a:gd name="T5" fmla="*/ 1 h 5"/>
                <a:gd name="T6" fmla="*/ 1 w 9"/>
                <a:gd name="T7" fmla="*/ 5 h 5"/>
                <a:gd name="T8" fmla="*/ 0 w 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0" y="0"/>
                  </a:moveTo>
                  <a:lnTo>
                    <a:pt x="0" y="0"/>
                  </a:lnTo>
                  <a:cubicBezTo>
                    <a:pt x="3" y="0"/>
                    <a:pt x="8" y="1"/>
                    <a:pt x="9" y="1"/>
                  </a:cubicBezTo>
                  <a:cubicBezTo>
                    <a:pt x="7" y="2"/>
                    <a:pt x="3" y="4"/>
                    <a:pt x="1" y="5"/>
                  </a:cubicBezTo>
                  <a:cubicBezTo>
                    <a:pt x="2" y="3"/>
                    <a:pt x="2" y="1"/>
                    <a:pt x="0" y="0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41" name="Freeform 1066"/>
            <p:cNvSpPr>
              <a:spLocks/>
            </p:cNvSpPr>
            <p:nvPr userDrawn="1"/>
          </p:nvSpPr>
          <p:spPr bwMode="auto">
            <a:xfrm>
              <a:off x="283" y="223"/>
              <a:ext cx="2" cy="3"/>
            </a:xfrm>
            <a:custGeom>
              <a:avLst/>
              <a:gdLst>
                <a:gd name="T0" fmla="*/ 1 w 4"/>
                <a:gd name="T1" fmla="*/ 0 h 6"/>
                <a:gd name="T2" fmla="*/ 1 w 4"/>
                <a:gd name="T3" fmla="*/ 0 h 6"/>
                <a:gd name="T4" fmla="*/ 3 w 4"/>
                <a:gd name="T5" fmla="*/ 3 h 6"/>
                <a:gd name="T6" fmla="*/ 4 w 4"/>
                <a:gd name="T7" fmla="*/ 6 h 6"/>
                <a:gd name="T8" fmla="*/ 1 w 4"/>
                <a:gd name="T9" fmla="*/ 3 h 6"/>
                <a:gd name="T10" fmla="*/ 1 w 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2" y="1"/>
                    <a:pt x="3" y="3"/>
                  </a:cubicBezTo>
                  <a:cubicBezTo>
                    <a:pt x="3" y="3"/>
                    <a:pt x="4" y="6"/>
                    <a:pt x="4" y="6"/>
                  </a:cubicBezTo>
                  <a:cubicBezTo>
                    <a:pt x="4" y="6"/>
                    <a:pt x="1" y="5"/>
                    <a:pt x="1" y="3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42" name="Freeform 1067"/>
            <p:cNvSpPr>
              <a:spLocks/>
            </p:cNvSpPr>
            <p:nvPr userDrawn="1"/>
          </p:nvSpPr>
          <p:spPr bwMode="auto">
            <a:xfrm>
              <a:off x="282" y="223"/>
              <a:ext cx="3" cy="5"/>
            </a:xfrm>
            <a:custGeom>
              <a:avLst/>
              <a:gdLst>
                <a:gd name="T0" fmla="*/ 0 w 8"/>
                <a:gd name="T1" fmla="*/ 0 h 10"/>
                <a:gd name="T2" fmla="*/ 0 w 8"/>
                <a:gd name="T3" fmla="*/ 0 h 10"/>
                <a:gd name="T4" fmla="*/ 2 w 8"/>
                <a:gd name="T5" fmla="*/ 0 h 10"/>
                <a:gd name="T6" fmla="*/ 8 w 8"/>
                <a:gd name="T7" fmla="*/ 7 h 10"/>
                <a:gd name="T8" fmla="*/ 5 w 8"/>
                <a:gd name="T9" fmla="*/ 10 h 10"/>
                <a:gd name="T10" fmla="*/ 0 w 8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2" y="0"/>
                    <a:pt x="2" y="0"/>
                  </a:cubicBezTo>
                  <a:cubicBezTo>
                    <a:pt x="2" y="4"/>
                    <a:pt x="3" y="6"/>
                    <a:pt x="8" y="7"/>
                  </a:cubicBezTo>
                  <a:cubicBezTo>
                    <a:pt x="7" y="8"/>
                    <a:pt x="6" y="9"/>
                    <a:pt x="5" y="10"/>
                  </a:cubicBezTo>
                  <a:cubicBezTo>
                    <a:pt x="2" y="8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43" name="Freeform 1068"/>
            <p:cNvSpPr>
              <a:spLocks/>
            </p:cNvSpPr>
            <p:nvPr userDrawn="1"/>
          </p:nvSpPr>
          <p:spPr bwMode="auto">
            <a:xfrm>
              <a:off x="264" y="223"/>
              <a:ext cx="31" cy="22"/>
            </a:xfrm>
            <a:custGeom>
              <a:avLst/>
              <a:gdLst>
                <a:gd name="T0" fmla="*/ 2 w 71"/>
                <a:gd name="T1" fmla="*/ 12 h 47"/>
                <a:gd name="T2" fmla="*/ 2 w 71"/>
                <a:gd name="T3" fmla="*/ 12 h 47"/>
                <a:gd name="T4" fmla="*/ 24 w 71"/>
                <a:gd name="T5" fmla="*/ 0 h 47"/>
                <a:gd name="T6" fmla="*/ 71 w 71"/>
                <a:gd name="T7" fmla="*/ 44 h 47"/>
                <a:gd name="T8" fmla="*/ 59 w 71"/>
                <a:gd name="T9" fmla="*/ 39 h 47"/>
                <a:gd name="T10" fmla="*/ 26 w 71"/>
                <a:gd name="T11" fmla="*/ 25 h 47"/>
                <a:gd name="T12" fmla="*/ 5 w 71"/>
                <a:gd name="T13" fmla="*/ 32 h 47"/>
                <a:gd name="T14" fmla="*/ 2 w 71"/>
                <a:gd name="T15" fmla="*/ 1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1" h="47">
                  <a:moveTo>
                    <a:pt x="2" y="12"/>
                  </a:moveTo>
                  <a:lnTo>
                    <a:pt x="2" y="12"/>
                  </a:lnTo>
                  <a:cubicBezTo>
                    <a:pt x="4" y="6"/>
                    <a:pt x="13" y="0"/>
                    <a:pt x="24" y="0"/>
                  </a:cubicBezTo>
                  <a:cubicBezTo>
                    <a:pt x="37" y="19"/>
                    <a:pt x="51" y="32"/>
                    <a:pt x="71" y="44"/>
                  </a:cubicBezTo>
                  <a:cubicBezTo>
                    <a:pt x="69" y="47"/>
                    <a:pt x="63" y="41"/>
                    <a:pt x="59" y="39"/>
                  </a:cubicBezTo>
                  <a:cubicBezTo>
                    <a:pt x="50" y="33"/>
                    <a:pt x="38" y="25"/>
                    <a:pt x="26" y="25"/>
                  </a:cubicBezTo>
                  <a:cubicBezTo>
                    <a:pt x="17" y="24"/>
                    <a:pt x="10" y="27"/>
                    <a:pt x="5" y="32"/>
                  </a:cubicBezTo>
                  <a:cubicBezTo>
                    <a:pt x="1" y="28"/>
                    <a:pt x="0" y="18"/>
                    <a:pt x="2" y="1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44" name="Freeform 1069"/>
            <p:cNvSpPr>
              <a:spLocks/>
            </p:cNvSpPr>
            <p:nvPr userDrawn="1"/>
          </p:nvSpPr>
          <p:spPr bwMode="auto">
            <a:xfrm>
              <a:off x="202" y="222"/>
              <a:ext cx="41" cy="38"/>
            </a:xfrm>
            <a:custGeom>
              <a:avLst/>
              <a:gdLst>
                <a:gd name="T0" fmla="*/ 7 w 93"/>
                <a:gd name="T1" fmla="*/ 0 h 83"/>
                <a:gd name="T2" fmla="*/ 7 w 93"/>
                <a:gd name="T3" fmla="*/ 0 h 83"/>
                <a:gd name="T4" fmla="*/ 93 w 93"/>
                <a:gd name="T5" fmla="*/ 75 h 83"/>
                <a:gd name="T6" fmla="*/ 75 w 93"/>
                <a:gd name="T7" fmla="*/ 71 h 83"/>
                <a:gd name="T8" fmla="*/ 32 w 93"/>
                <a:gd name="T9" fmla="*/ 41 h 83"/>
                <a:gd name="T10" fmla="*/ 71 w 93"/>
                <a:gd name="T11" fmla="*/ 76 h 83"/>
                <a:gd name="T12" fmla="*/ 73 w 93"/>
                <a:gd name="T13" fmla="*/ 83 h 83"/>
                <a:gd name="T14" fmla="*/ 19 w 93"/>
                <a:gd name="T15" fmla="*/ 46 h 83"/>
                <a:gd name="T16" fmla="*/ 7 w 93"/>
                <a:gd name="T1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83">
                  <a:moveTo>
                    <a:pt x="7" y="0"/>
                  </a:moveTo>
                  <a:lnTo>
                    <a:pt x="7" y="0"/>
                  </a:lnTo>
                  <a:cubicBezTo>
                    <a:pt x="16" y="6"/>
                    <a:pt x="56" y="50"/>
                    <a:pt x="93" y="75"/>
                  </a:cubicBezTo>
                  <a:cubicBezTo>
                    <a:pt x="88" y="73"/>
                    <a:pt x="80" y="71"/>
                    <a:pt x="75" y="71"/>
                  </a:cubicBezTo>
                  <a:cubicBezTo>
                    <a:pt x="72" y="69"/>
                    <a:pt x="45" y="49"/>
                    <a:pt x="32" y="41"/>
                  </a:cubicBezTo>
                  <a:cubicBezTo>
                    <a:pt x="43" y="54"/>
                    <a:pt x="65" y="71"/>
                    <a:pt x="71" y="76"/>
                  </a:cubicBezTo>
                  <a:cubicBezTo>
                    <a:pt x="71" y="77"/>
                    <a:pt x="71" y="80"/>
                    <a:pt x="73" y="83"/>
                  </a:cubicBezTo>
                  <a:cubicBezTo>
                    <a:pt x="59" y="74"/>
                    <a:pt x="35" y="62"/>
                    <a:pt x="19" y="46"/>
                  </a:cubicBezTo>
                  <a:cubicBezTo>
                    <a:pt x="7" y="35"/>
                    <a:pt x="0" y="17"/>
                    <a:pt x="7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45" name="Freeform 1070"/>
            <p:cNvSpPr>
              <a:spLocks/>
            </p:cNvSpPr>
            <p:nvPr userDrawn="1"/>
          </p:nvSpPr>
          <p:spPr bwMode="auto">
            <a:xfrm>
              <a:off x="274" y="220"/>
              <a:ext cx="34" cy="40"/>
            </a:xfrm>
            <a:custGeom>
              <a:avLst/>
              <a:gdLst>
                <a:gd name="T0" fmla="*/ 2 w 76"/>
                <a:gd name="T1" fmla="*/ 6 h 89"/>
                <a:gd name="T2" fmla="*/ 2 w 76"/>
                <a:gd name="T3" fmla="*/ 6 h 89"/>
                <a:gd name="T4" fmla="*/ 7 w 76"/>
                <a:gd name="T5" fmla="*/ 3 h 89"/>
                <a:gd name="T6" fmla="*/ 23 w 76"/>
                <a:gd name="T7" fmla="*/ 28 h 89"/>
                <a:gd name="T8" fmla="*/ 45 w 76"/>
                <a:gd name="T9" fmla="*/ 42 h 89"/>
                <a:gd name="T10" fmla="*/ 68 w 76"/>
                <a:gd name="T11" fmla="*/ 62 h 89"/>
                <a:gd name="T12" fmla="*/ 75 w 76"/>
                <a:gd name="T13" fmla="*/ 89 h 89"/>
                <a:gd name="T14" fmla="*/ 46 w 76"/>
                <a:gd name="T15" fmla="*/ 48 h 89"/>
                <a:gd name="T16" fmla="*/ 17 w 76"/>
                <a:gd name="T17" fmla="*/ 25 h 89"/>
                <a:gd name="T18" fmla="*/ 2 w 76"/>
                <a:gd name="T19" fmla="*/ 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89">
                  <a:moveTo>
                    <a:pt x="2" y="6"/>
                  </a:moveTo>
                  <a:lnTo>
                    <a:pt x="2" y="6"/>
                  </a:lnTo>
                  <a:cubicBezTo>
                    <a:pt x="0" y="2"/>
                    <a:pt x="6" y="0"/>
                    <a:pt x="7" y="3"/>
                  </a:cubicBezTo>
                  <a:cubicBezTo>
                    <a:pt x="11" y="13"/>
                    <a:pt x="17" y="22"/>
                    <a:pt x="23" y="28"/>
                  </a:cubicBezTo>
                  <a:cubicBezTo>
                    <a:pt x="28" y="33"/>
                    <a:pt x="38" y="39"/>
                    <a:pt x="45" y="42"/>
                  </a:cubicBezTo>
                  <a:cubicBezTo>
                    <a:pt x="52" y="46"/>
                    <a:pt x="64" y="55"/>
                    <a:pt x="68" y="62"/>
                  </a:cubicBezTo>
                  <a:cubicBezTo>
                    <a:pt x="72" y="69"/>
                    <a:pt x="76" y="79"/>
                    <a:pt x="75" y="89"/>
                  </a:cubicBezTo>
                  <a:cubicBezTo>
                    <a:pt x="71" y="75"/>
                    <a:pt x="59" y="56"/>
                    <a:pt x="46" y="48"/>
                  </a:cubicBezTo>
                  <a:cubicBezTo>
                    <a:pt x="35" y="41"/>
                    <a:pt x="24" y="34"/>
                    <a:pt x="17" y="25"/>
                  </a:cubicBezTo>
                  <a:cubicBezTo>
                    <a:pt x="12" y="19"/>
                    <a:pt x="6" y="13"/>
                    <a:pt x="2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46" name="Freeform 1071"/>
            <p:cNvSpPr>
              <a:spLocks/>
            </p:cNvSpPr>
            <p:nvPr userDrawn="1"/>
          </p:nvSpPr>
          <p:spPr bwMode="auto">
            <a:xfrm>
              <a:off x="278" y="218"/>
              <a:ext cx="38" cy="24"/>
            </a:xfrm>
            <a:custGeom>
              <a:avLst/>
              <a:gdLst>
                <a:gd name="T0" fmla="*/ 2 w 85"/>
                <a:gd name="T1" fmla="*/ 1 h 53"/>
                <a:gd name="T2" fmla="*/ 2 w 85"/>
                <a:gd name="T3" fmla="*/ 1 h 53"/>
                <a:gd name="T4" fmla="*/ 78 w 85"/>
                <a:gd name="T5" fmla="*/ 2 h 53"/>
                <a:gd name="T6" fmla="*/ 85 w 85"/>
                <a:gd name="T7" fmla="*/ 0 h 53"/>
                <a:gd name="T8" fmla="*/ 77 w 85"/>
                <a:gd name="T9" fmla="*/ 6 h 53"/>
                <a:gd name="T10" fmla="*/ 30 w 85"/>
                <a:gd name="T11" fmla="*/ 12 h 53"/>
                <a:gd name="T12" fmla="*/ 7 w 85"/>
                <a:gd name="T13" fmla="*/ 10 h 53"/>
                <a:gd name="T14" fmla="*/ 13 w 85"/>
                <a:gd name="T15" fmla="*/ 23 h 53"/>
                <a:gd name="T16" fmla="*/ 30 w 85"/>
                <a:gd name="T17" fmla="*/ 16 h 53"/>
                <a:gd name="T18" fmla="*/ 59 w 85"/>
                <a:gd name="T19" fmla="*/ 14 h 53"/>
                <a:gd name="T20" fmla="*/ 81 w 85"/>
                <a:gd name="T21" fmla="*/ 15 h 53"/>
                <a:gd name="T22" fmla="*/ 46 w 85"/>
                <a:gd name="T23" fmla="*/ 18 h 53"/>
                <a:gd name="T24" fmla="*/ 69 w 85"/>
                <a:gd name="T25" fmla="*/ 50 h 53"/>
                <a:gd name="T26" fmla="*/ 35 w 85"/>
                <a:gd name="T27" fmla="*/ 21 h 53"/>
                <a:gd name="T28" fmla="*/ 60 w 85"/>
                <a:gd name="T29" fmla="*/ 53 h 53"/>
                <a:gd name="T30" fmla="*/ 27 w 85"/>
                <a:gd name="T31" fmla="*/ 27 h 53"/>
                <a:gd name="T32" fmla="*/ 39 w 85"/>
                <a:gd name="T33" fmla="*/ 45 h 53"/>
                <a:gd name="T34" fmla="*/ 19 w 85"/>
                <a:gd name="T35" fmla="*/ 32 h 53"/>
                <a:gd name="T36" fmla="*/ 0 w 85"/>
                <a:gd name="T37" fmla="*/ 4 h 53"/>
                <a:gd name="T38" fmla="*/ 2 w 85"/>
                <a:gd name="T39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" h="53">
                  <a:moveTo>
                    <a:pt x="2" y="1"/>
                  </a:moveTo>
                  <a:lnTo>
                    <a:pt x="2" y="1"/>
                  </a:lnTo>
                  <a:cubicBezTo>
                    <a:pt x="16" y="1"/>
                    <a:pt x="61" y="2"/>
                    <a:pt x="78" y="2"/>
                  </a:cubicBezTo>
                  <a:cubicBezTo>
                    <a:pt x="80" y="2"/>
                    <a:pt x="83" y="1"/>
                    <a:pt x="85" y="0"/>
                  </a:cubicBezTo>
                  <a:cubicBezTo>
                    <a:pt x="84" y="2"/>
                    <a:pt x="79" y="4"/>
                    <a:pt x="77" y="6"/>
                  </a:cubicBezTo>
                  <a:cubicBezTo>
                    <a:pt x="64" y="12"/>
                    <a:pt x="47" y="14"/>
                    <a:pt x="30" y="12"/>
                  </a:cubicBezTo>
                  <a:cubicBezTo>
                    <a:pt x="26" y="11"/>
                    <a:pt x="15" y="7"/>
                    <a:pt x="7" y="10"/>
                  </a:cubicBezTo>
                  <a:cubicBezTo>
                    <a:pt x="7" y="14"/>
                    <a:pt x="12" y="21"/>
                    <a:pt x="13" y="23"/>
                  </a:cubicBezTo>
                  <a:cubicBezTo>
                    <a:pt x="18" y="19"/>
                    <a:pt x="23" y="18"/>
                    <a:pt x="30" y="16"/>
                  </a:cubicBezTo>
                  <a:cubicBezTo>
                    <a:pt x="39" y="13"/>
                    <a:pt x="49" y="13"/>
                    <a:pt x="59" y="14"/>
                  </a:cubicBezTo>
                  <a:cubicBezTo>
                    <a:pt x="65" y="15"/>
                    <a:pt x="74" y="16"/>
                    <a:pt x="81" y="15"/>
                  </a:cubicBezTo>
                  <a:cubicBezTo>
                    <a:pt x="73" y="21"/>
                    <a:pt x="60" y="22"/>
                    <a:pt x="46" y="18"/>
                  </a:cubicBezTo>
                  <a:cubicBezTo>
                    <a:pt x="56" y="25"/>
                    <a:pt x="67" y="37"/>
                    <a:pt x="69" y="50"/>
                  </a:cubicBezTo>
                  <a:cubicBezTo>
                    <a:pt x="61" y="38"/>
                    <a:pt x="48" y="28"/>
                    <a:pt x="35" y="21"/>
                  </a:cubicBezTo>
                  <a:cubicBezTo>
                    <a:pt x="45" y="30"/>
                    <a:pt x="56" y="45"/>
                    <a:pt x="60" y="53"/>
                  </a:cubicBezTo>
                  <a:cubicBezTo>
                    <a:pt x="49" y="47"/>
                    <a:pt x="35" y="36"/>
                    <a:pt x="27" y="27"/>
                  </a:cubicBezTo>
                  <a:cubicBezTo>
                    <a:pt x="29" y="32"/>
                    <a:pt x="34" y="40"/>
                    <a:pt x="39" y="45"/>
                  </a:cubicBezTo>
                  <a:cubicBezTo>
                    <a:pt x="37" y="44"/>
                    <a:pt x="26" y="39"/>
                    <a:pt x="19" y="32"/>
                  </a:cubicBezTo>
                  <a:cubicBezTo>
                    <a:pt x="12" y="26"/>
                    <a:pt x="4" y="13"/>
                    <a:pt x="0" y="4"/>
                  </a:cubicBezTo>
                  <a:cubicBezTo>
                    <a:pt x="0" y="2"/>
                    <a:pt x="1" y="1"/>
                    <a:pt x="2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47" name="Freeform 1072"/>
            <p:cNvSpPr>
              <a:spLocks/>
            </p:cNvSpPr>
            <p:nvPr userDrawn="1"/>
          </p:nvSpPr>
          <p:spPr bwMode="auto">
            <a:xfrm>
              <a:off x="210" y="199"/>
              <a:ext cx="32" cy="55"/>
            </a:xfrm>
            <a:custGeom>
              <a:avLst/>
              <a:gdLst>
                <a:gd name="T0" fmla="*/ 13 w 70"/>
                <a:gd name="T1" fmla="*/ 0 h 121"/>
                <a:gd name="T2" fmla="*/ 13 w 70"/>
                <a:gd name="T3" fmla="*/ 0 h 121"/>
                <a:gd name="T4" fmla="*/ 66 w 70"/>
                <a:gd name="T5" fmla="*/ 84 h 121"/>
                <a:gd name="T6" fmla="*/ 63 w 70"/>
                <a:gd name="T7" fmla="*/ 95 h 121"/>
                <a:gd name="T8" fmla="*/ 24 w 70"/>
                <a:gd name="T9" fmla="*/ 47 h 121"/>
                <a:gd name="T10" fmla="*/ 63 w 70"/>
                <a:gd name="T11" fmla="*/ 104 h 121"/>
                <a:gd name="T12" fmla="*/ 70 w 70"/>
                <a:gd name="T13" fmla="*/ 121 h 121"/>
                <a:gd name="T14" fmla="*/ 7 w 70"/>
                <a:gd name="T15" fmla="*/ 40 h 121"/>
                <a:gd name="T16" fmla="*/ 13 w 70"/>
                <a:gd name="T17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121">
                  <a:moveTo>
                    <a:pt x="13" y="0"/>
                  </a:moveTo>
                  <a:lnTo>
                    <a:pt x="13" y="0"/>
                  </a:lnTo>
                  <a:cubicBezTo>
                    <a:pt x="19" y="12"/>
                    <a:pt x="47" y="63"/>
                    <a:pt x="66" y="84"/>
                  </a:cubicBezTo>
                  <a:cubicBezTo>
                    <a:pt x="65" y="87"/>
                    <a:pt x="63" y="91"/>
                    <a:pt x="63" y="95"/>
                  </a:cubicBezTo>
                  <a:cubicBezTo>
                    <a:pt x="52" y="83"/>
                    <a:pt x="38" y="62"/>
                    <a:pt x="24" y="47"/>
                  </a:cubicBezTo>
                  <a:cubicBezTo>
                    <a:pt x="32" y="67"/>
                    <a:pt x="52" y="94"/>
                    <a:pt x="63" y="104"/>
                  </a:cubicBezTo>
                  <a:cubicBezTo>
                    <a:pt x="64" y="108"/>
                    <a:pt x="66" y="116"/>
                    <a:pt x="70" y="121"/>
                  </a:cubicBezTo>
                  <a:cubicBezTo>
                    <a:pt x="44" y="101"/>
                    <a:pt x="14" y="64"/>
                    <a:pt x="7" y="40"/>
                  </a:cubicBezTo>
                  <a:cubicBezTo>
                    <a:pt x="0" y="17"/>
                    <a:pt x="6" y="6"/>
                    <a:pt x="1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48" name="Freeform 1073"/>
            <p:cNvSpPr>
              <a:spLocks/>
            </p:cNvSpPr>
            <p:nvPr userDrawn="1"/>
          </p:nvSpPr>
          <p:spPr bwMode="auto">
            <a:xfrm>
              <a:off x="305" y="278"/>
              <a:ext cx="4" cy="5"/>
            </a:xfrm>
            <a:custGeom>
              <a:avLst/>
              <a:gdLst>
                <a:gd name="T0" fmla="*/ 9 w 9"/>
                <a:gd name="T1" fmla="*/ 0 h 11"/>
                <a:gd name="T2" fmla="*/ 9 w 9"/>
                <a:gd name="T3" fmla="*/ 0 h 11"/>
                <a:gd name="T4" fmla="*/ 0 w 9"/>
                <a:gd name="T5" fmla="*/ 11 h 11"/>
                <a:gd name="T6" fmla="*/ 9 w 9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1">
                  <a:moveTo>
                    <a:pt x="9" y="0"/>
                  </a:moveTo>
                  <a:lnTo>
                    <a:pt x="9" y="0"/>
                  </a:lnTo>
                  <a:cubicBezTo>
                    <a:pt x="8" y="4"/>
                    <a:pt x="5" y="8"/>
                    <a:pt x="0" y="11"/>
                  </a:cubicBezTo>
                  <a:cubicBezTo>
                    <a:pt x="4" y="7"/>
                    <a:pt x="5" y="5"/>
                    <a:pt x="9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49" name="Freeform 1074"/>
            <p:cNvSpPr>
              <a:spLocks/>
            </p:cNvSpPr>
            <p:nvPr userDrawn="1"/>
          </p:nvSpPr>
          <p:spPr bwMode="auto">
            <a:xfrm>
              <a:off x="288" y="285"/>
              <a:ext cx="6" cy="7"/>
            </a:xfrm>
            <a:custGeom>
              <a:avLst/>
              <a:gdLst>
                <a:gd name="T0" fmla="*/ 3 w 13"/>
                <a:gd name="T1" fmla="*/ 0 h 15"/>
                <a:gd name="T2" fmla="*/ 3 w 13"/>
                <a:gd name="T3" fmla="*/ 0 h 15"/>
                <a:gd name="T4" fmla="*/ 13 w 13"/>
                <a:gd name="T5" fmla="*/ 4 h 15"/>
                <a:gd name="T6" fmla="*/ 4 w 13"/>
                <a:gd name="T7" fmla="*/ 4 h 15"/>
                <a:gd name="T8" fmla="*/ 10 w 13"/>
                <a:gd name="T9" fmla="*/ 15 h 15"/>
                <a:gd name="T10" fmla="*/ 3 w 13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5">
                  <a:moveTo>
                    <a:pt x="3" y="0"/>
                  </a:moveTo>
                  <a:lnTo>
                    <a:pt x="3" y="0"/>
                  </a:lnTo>
                  <a:cubicBezTo>
                    <a:pt x="5" y="2"/>
                    <a:pt x="9" y="4"/>
                    <a:pt x="13" y="4"/>
                  </a:cubicBezTo>
                  <a:cubicBezTo>
                    <a:pt x="10" y="5"/>
                    <a:pt x="7" y="5"/>
                    <a:pt x="4" y="4"/>
                  </a:cubicBezTo>
                  <a:cubicBezTo>
                    <a:pt x="4" y="6"/>
                    <a:pt x="6" y="12"/>
                    <a:pt x="10" y="15"/>
                  </a:cubicBezTo>
                  <a:cubicBezTo>
                    <a:pt x="4" y="13"/>
                    <a:pt x="0" y="4"/>
                    <a:pt x="3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50" name="Freeform 1075"/>
            <p:cNvSpPr>
              <a:spLocks/>
            </p:cNvSpPr>
            <p:nvPr userDrawn="1"/>
          </p:nvSpPr>
          <p:spPr bwMode="auto">
            <a:xfrm>
              <a:off x="268" y="230"/>
              <a:ext cx="4" cy="4"/>
            </a:xfrm>
            <a:custGeom>
              <a:avLst/>
              <a:gdLst>
                <a:gd name="T0" fmla="*/ 5 w 8"/>
                <a:gd name="T1" fmla="*/ 1 h 7"/>
                <a:gd name="T2" fmla="*/ 5 w 8"/>
                <a:gd name="T3" fmla="*/ 1 h 7"/>
                <a:gd name="T4" fmla="*/ 6 w 8"/>
                <a:gd name="T5" fmla="*/ 4 h 7"/>
                <a:gd name="T6" fmla="*/ 8 w 8"/>
                <a:gd name="T7" fmla="*/ 5 h 7"/>
                <a:gd name="T8" fmla="*/ 0 w 8"/>
                <a:gd name="T9" fmla="*/ 7 h 7"/>
                <a:gd name="T10" fmla="*/ 5 w 8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7">
                  <a:moveTo>
                    <a:pt x="5" y="1"/>
                  </a:moveTo>
                  <a:lnTo>
                    <a:pt x="5" y="1"/>
                  </a:lnTo>
                  <a:cubicBezTo>
                    <a:pt x="8" y="0"/>
                    <a:pt x="6" y="3"/>
                    <a:pt x="6" y="4"/>
                  </a:cubicBezTo>
                  <a:cubicBezTo>
                    <a:pt x="8" y="3"/>
                    <a:pt x="8" y="4"/>
                    <a:pt x="8" y="5"/>
                  </a:cubicBezTo>
                  <a:cubicBezTo>
                    <a:pt x="5" y="5"/>
                    <a:pt x="3" y="6"/>
                    <a:pt x="0" y="7"/>
                  </a:cubicBezTo>
                  <a:cubicBezTo>
                    <a:pt x="1" y="5"/>
                    <a:pt x="2" y="2"/>
                    <a:pt x="5" y="1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51" name="Freeform 1076"/>
            <p:cNvSpPr>
              <a:spLocks/>
            </p:cNvSpPr>
            <p:nvPr userDrawn="1"/>
          </p:nvSpPr>
          <p:spPr bwMode="auto">
            <a:xfrm>
              <a:off x="246" y="221"/>
              <a:ext cx="2" cy="3"/>
            </a:xfrm>
            <a:custGeom>
              <a:avLst/>
              <a:gdLst>
                <a:gd name="T0" fmla="*/ 5 w 5"/>
                <a:gd name="T1" fmla="*/ 0 h 6"/>
                <a:gd name="T2" fmla="*/ 5 w 5"/>
                <a:gd name="T3" fmla="*/ 0 h 6"/>
                <a:gd name="T4" fmla="*/ 3 w 5"/>
                <a:gd name="T5" fmla="*/ 6 h 6"/>
                <a:gd name="T6" fmla="*/ 5 w 5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6">
                  <a:moveTo>
                    <a:pt x="5" y="0"/>
                  </a:moveTo>
                  <a:lnTo>
                    <a:pt x="5" y="0"/>
                  </a:lnTo>
                  <a:cubicBezTo>
                    <a:pt x="3" y="2"/>
                    <a:pt x="3" y="3"/>
                    <a:pt x="3" y="6"/>
                  </a:cubicBezTo>
                  <a:cubicBezTo>
                    <a:pt x="0" y="4"/>
                    <a:pt x="2" y="0"/>
                    <a:pt x="5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52" name="Freeform 1077"/>
            <p:cNvSpPr>
              <a:spLocks/>
            </p:cNvSpPr>
            <p:nvPr userDrawn="1"/>
          </p:nvSpPr>
          <p:spPr bwMode="auto">
            <a:xfrm>
              <a:off x="209" y="201"/>
              <a:ext cx="16" cy="29"/>
            </a:xfrm>
            <a:custGeom>
              <a:avLst/>
              <a:gdLst>
                <a:gd name="T0" fmla="*/ 16 w 36"/>
                <a:gd name="T1" fmla="*/ 0 h 63"/>
                <a:gd name="T2" fmla="*/ 16 w 36"/>
                <a:gd name="T3" fmla="*/ 0 h 63"/>
                <a:gd name="T4" fmla="*/ 36 w 36"/>
                <a:gd name="T5" fmla="*/ 36 h 63"/>
                <a:gd name="T6" fmla="*/ 15 w 36"/>
                <a:gd name="T7" fmla="*/ 5 h 63"/>
                <a:gd name="T8" fmla="*/ 26 w 36"/>
                <a:gd name="T9" fmla="*/ 63 h 63"/>
                <a:gd name="T10" fmla="*/ 16 w 36"/>
                <a:gd name="T11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63">
                  <a:moveTo>
                    <a:pt x="16" y="0"/>
                  </a:moveTo>
                  <a:lnTo>
                    <a:pt x="16" y="0"/>
                  </a:lnTo>
                  <a:cubicBezTo>
                    <a:pt x="18" y="5"/>
                    <a:pt x="29" y="25"/>
                    <a:pt x="36" y="36"/>
                  </a:cubicBezTo>
                  <a:cubicBezTo>
                    <a:pt x="29" y="26"/>
                    <a:pt x="19" y="12"/>
                    <a:pt x="15" y="5"/>
                  </a:cubicBezTo>
                  <a:cubicBezTo>
                    <a:pt x="5" y="20"/>
                    <a:pt x="20" y="48"/>
                    <a:pt x="26" y="63"/>
                  </a:cubicBezTo>
                  <a:cubicBezTo>
                    <a:pt x="17" y="49"/>
                    <a:pt x="0" y="15"/>
                    <a:pt x="16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53" name="Freeform 1078"/>
            <p:cNvSpPr>
              <a:spLocks/>
            </p:cNvSpPr>
            <p:nvPr userDrawn="1"/>
          </p:nvSpPr>
          <p:spPr bwMode="auto">
            <a:xfrm>
              <a:off x="201" y="247"/>
              <a:ext cx="17" cy="15"/>
            </a:xfrm>
            <a:custGeom>
              <a:avLst/>
              <a:gdLst>
                <a:gd name="T0" fmla="*/ 0 w 38"/>
                <a:gd name="T1" fmla="*/ 0 h 34"/>
                <a:gd name="T2" fmla="*/ 0 w 38"/>
                <a:gd name="T3" fmla="*/ 0 h 34"/>
                <a:gd name="T4" fmla="*/ 38 w 38"/>
                <a:gd name="T5" fmla="*/ 14 h 34"/>
                <a:gd name="T6" fmla="*/ 3 w 38"/>
                <a:gd name="T7" fmla="*/ 3 h 34"/>
                <a:gd name="T8" fmla="*/ 29 w 38"/>
                <a:gd name="T9" fmla="*/ 34 h 34"/>
                <a:gd name="T10" fmla="*/ 0 w 38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34">
                  <a:moveTo>
                    <a:pt x="0" y="0"/>
                  </a:moveTo>
                  <a:lnTo>
                    <a:pt x="0" y="0"/>
                  </a:lnTo>
                  <a:cubicBezTo>
                    <a:pt x="12" y="1"/>
                    <a:pt x="29" y="7"/>
                    <a:pt x="38" y="14"/>
                  </a:cubicBezTo>
                  <a:cubicBezTo>
                    <a:pt x="32" y="10"/>
                    <a:pt x="13" y="4"/>
                    <a:pt x="3" y="3"/>
                  </a:cubicBezTo>
                  <a:cubicBezTo>
                    <a:pt x="8" y="21"/>
                    <a:pt x="19" y="27"/>
                    <a:pt x="29" y="34"/>
                  </a:cubicBezTo>
                  <a:cubicBezTo>
                    <a:pt x="18" y="28"/>
                    <a:pt x="0" y="14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54" name="Freeform 1079"/>
            <p:cNvSpPr>
              <a:spLocks/>
            </p:cNvSpPr>
            <p:nvPr userDrawn="1"/>
          </p:nvSpPr>
          <p:spPr bwMode="auto">
            <a:xfrm>
              <a:off x="203" y="225"/>
              <a:ext cx="17" cy="21"/>
            </a:xfrm>
            <a:custGeom>
              <a:avLst/>
              <a:gdLst>
                <a:gd name="T0" fmla="*/ 6 w 39"/>
                <a:gd name="T1" fmla="*/ 0 h 48"/>
                <a:gd name="T2" fmla="*/ 6 w 39"/>
                <a:gd name="T3" fmla="*/ 0 h 48"/>
                <a:gd name="T4" fmla="*/ 39 w 39"/>
                <a:gd name="T5" fmla="*/ 31 h 48"/>
                <a:gd name="T6" fmla="*/ 8 w 39"/>
                <a:gd name="T7" fmla="*/ 5 h 48"/>
                <a:gd name="T8" fmla="*/ 27 w 39"/>
                <a:gd name="T9" fmla="*/ 48 h 48"/>
                <a:gd name="T10" fmla="*/ 6 w 39"/>
                <a:gd name="T1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48">
                  <a:moveTo>
                    <a:pt x="6" y="0"/>
                  </a:moveTo>
                  <a:lnTo>
                    <a:pt x="6" y="0"/>
                  </a:lnTo>
                  <a:cubicBezTo>
                    <a:pt x="11" y="3"/>
                    <a:pt x="33" y="24"/>
                    <a:pt x="39" y="31"/>
                  </a:cubicBezTo>
                  <a:cubicBezTo>
                    <a:pt x="31" y="24"/>
                    <a:pt x="17" y="10"/>
                    <a:pt x="8" y="5"/>
                  </a:cubicBezTo>
                  <a:cubicBezTo>
                    <a:pt x="6" y="24"/>
                    <a:pt x="22" y="42"/>
                    <a:pt x="27" y="48"/>
                  </a:cubicBezTo>
                  <a:cubicBezTo>
                    <a:pt x="17" y="40"/>
                    <a:pt x="0" y="20"/>
                    <a:pt x="6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55" name="Freeform 1080"/>
            <p:cNvSpPr>
              <a:spLocks/>
            </p:cNvSpPr>
            <p:nvPr userDrawn="1"/>
          </p:nvSpPr>
          <p:spPr bwMode="auto">
            <a:xfrm>
              <a:off x="240" y="239"/>
              <a:ext cx="9" cy="19"/>
            </a:xfrm>
            <a:custGeom>
              <a:avLst/>
              <a:gdLst>
                <a:gd name="T0" fmla="*/ 5 w 20"/>
                <a:gd name="T1" fmla="*/ 0 h 41"/>
                <a:gd name="T2" fmla="*/ 5 w 20"/>
                <a:gd name="T3" fmla="*/ 0 h 41"/>
                <a:gd name="T4" fmla="*/ 15 w 20"/>
                <a:gd name="T5" fmla="*/ 16 h 41"/>
                <a:gd name="T6" fmla="*/ 6 w 20"/>
                <a:gd name="T7" fmla="*/ 8 h 41"/>
                <a:gd name="T8" fmla="*/ 20 w 20"/>
                <a:gd name="T9" fmla="*/ 41 h 41"/>
                <a:gd name="T10" fmla="*/ 5 w 20"/>
                <a:gd name="T1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41">
                  <a:moveTo>
                    <a:pt x="5" y="0"/>
                  </a:moveTo>
                  <a:lnTo>
                    <a:pt x="5" y="0"/>
                  </a:lnTo>
                  <a:cubicBezTo>
                    <a:pt x="8" y="6"/>
                    <a:pt x="10" y="11"/>
                    <a:pt x="15" y="16"/>
                  </a:cubicBezTo>
                  <a:cubicBezTo>
                    <a:pt x="11" y="14"/>
                    <a:pt x="6" y="9"/>
                    <a:pt x="6" y="8"/>
                  </a:cubicBezTo>
                  <a:cubicBezTo>
                    <a:pt x="4" y="17"/>
                    <a:pt x="13" y="34"/>
                    <a:pt x="20" y="41"/>
                  </a:cubicBezTo>
                  <a:cubicBezTo>
                    <a:pt x="4" y="29"/>
                    <a:pt x="0" y="11"/>
                    <a:pt x="5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56" name="Freeform 1081"/>
            <p:cNvSpPr>
              <a:spLocks/>
            </p:cNvSpPr>
            <p:nvPr userDrawn="1"/>
          </p:nvSpPr>
          <p:spPr bwMode="auto">
            <a:xfrm>
              <a:off x="237" y="257"/>
              <a:ext cx="10" cy="11"/>
            </a:xfrm>
            <a:custGeom>
              <a:avLst/>
              <a:gdLst>
                <a:gd name="T0" fmla="*/ 0 w 23"/>
                <a:gd name="T1" fmla="*/ 0 h 23"/>
                <a:gd name="T2" fmla="*/ 0 w 23"/>
                <a:gd name="T3" fmla="*/ 0 h 23"/>
                <a:gd name="T4" fmla="*/ 23 w 23"/>
                <a:gd name="T5" fmla="*/ 10 h 23"/>
                <a:gd name="T6" fmla="*/ 3 w 23"/>
                <a:gd name="T7" fmla="*/ 3 h 23"/>
                <a:gd name="T8" fmla="*/ 15 w 23"/>
                <a:gd name="T9" fmla="*/ 23 h 23"/>
                <a:gd name="T10" fmla="*/ 0 w 23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20" y="7"/>
                    <a:pt x="23" y="10"/>
                  </a:cubicBezTo>
                  <a:cubicBezTo>
                    <a:pt x="17" y="7"/>
                    <a:pt x="11" y="4"/>
                    <a:pt x="3" y="3"/>
                  </a:cubicBezTo>
                  <a:cubicBezTo>
                    <a:pt x="4" y="8"/>
                    <a:pt x="10" y="17"/>
                    <a:pt x="15" y="23"/>
                  </a:cubicBezTo>
                  <a:cubicBezTo>
                    <a:pt x="6" y="17"/>
                    <a:pt x="0" y="6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57" name="Freeform 1082"/>
            <p:cNvSpPr>
              <a:spLocks/>
            </p:cNvSpPr>
            <p:nvPr userDrawn="1"/>
          </p:nvSpPr>
          <p:spPr bwMode="auto">
            <a:xfrm>
              <a:off x="199" y="263"/>
              <a:ext cx="16" cy="13"/>
            </a:xfrm>
            <a:custGeom>
              <a:avLst/>
              <a:gdLst>
                <a:gd name="T0" fmla="*/ 0 w 35"/>
                <a:gd name="T1" fmla="*/ 1 h 28"/>
                <a:gd name="T2" fmla="*/ 0 w 35"/>
                <a:gd name="T3" fmla="*/ 1 h 28"/>
                <a:gd name="T4" fmla="*/ 35 w 35"/>
                <a:gd name="T5" fmla="*/ 8 h 28"/>
                <a:gd name="T6" fmla="*/ 4 w 35"/>
                <a:gd name="T7" fmla="*/ 4 h 28"/>
                <a:gd name="T8" fmla="*/ 33 w 35"/>
                <a:gd name="T9" fmla="*/ 28 h 28"/>
                <a:gd name="T10" fmla="*/ 0 w 35"/>
                <a:gd name="T11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0" y="1"/>
                  </a:moveTo>
                  <a:lnTo>
                    <a:pt x="0" y="1"/>
                  </a:lnTo>
                  <a:cubicBezTo>
                    <a:pt x="11" y="0"/>
                    <a:pt x="27" y="4"/>
                    <a:pt x="35" y="8"/>
                  </a:cubicBezTo>
                  <a:cubicBezTo>
                    <a:pt x="24" y="6"/>
                    <a:pt x="19" y="3"/>
                    <a:pt x="4" y="4"/>
                  </a:cubicBezTo>
                  <a:cubicBezTo>
                    <a:pt x="8" y="11"/>
                    <a:pt x="22" y="23"/>
                    <a:pt x="33" y="28"/>
                  </a:cubicBezTo>
                  <a:cubicBezTo>
                    <a:pt x="15" y="22"/>
                    <a:pt x="2" y="9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58" name="Freeform 1083"/>
            <p:cNvSpPr>
              <a:spLocks/>
            </p:cNvSpPr>
            <p:nvPr userDrawn="1"/>
          </p:nvSpPr>
          <p:spPr bwMode="auto">
            <a:xfrm>
              <a:off x="233" y="269"/>
              <a:ext cx="9" cy="9"/>
            </a:xfrm>
            <a:custGeom>
              <a:avLst/>
              <a:gdLst>
                <a:gd name="T0" fmla="*/ 22 w 22"/>
                <a:gd name="T1" fmla="*/ 5 h 20"/>
                <a:gd name="T2" fmla="*/ 22 w 22"/>
                <a:gd name="T3" fmla="*/ 5 h 20"/>
                <a:gd name="T4" fmla="*/ 3 w 22"/>
                <a:gd name="T5" fmla="*/ 6 h 20"/>
                <a:gd name="T6" fmla="*/ 16 w 22"/>
                <a:gd name="T7" fmla="*/ 20 h 20"/>
                <a:gd name="T8" fmla="*/ 0 w 22"/>
                <a:gd name="T9" fmla="*/ 5 h 20"/>
                <a:gd name="T10" fmla="*/ 22 w 22"/>
                <a:gd name="T11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20">
                  <a:moveTo>
                    <a:pt x="22" y="5"/>
                  </a:moveTo>
                  <a:lnTo>
                    <a:pt x="22" y="5"/>
                  </a:lnTo>
                  <a:cubicBezTo>
                    <a:pt x="15" y="3"/>
                    <a:pt x="10" y="2"/>
                    <a:pt x="3" y="6"/>
                  </a:cubicBezTo>
                  <a:cubicBezTo>
                    <a:pt x="4" y="12"/>
                    <a:pt x="11" y="18"/>
                    <a:pt x="16" y="20"/>
                  </a:cubicBezTo>
                  <a:cubicBezTo>
                    <a:pt x="9" y="19"/>
                    <a:pt x="1" y="13"/>
                    <a:pt x="0" y="5"/>
                  </a:cubicBezTo>
                  <a:cubicBezTo>
                    <a:pt x="7" y="0"/>
                    <a:pt x="16" y="2"/>
                    <a:pt x="22" y="5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59" name="Freeform 1084"/>
            <p:cNvSpPr>
              <a:spLocks/>
            </p:cNvSpPr>
            <p:nvPr userDrawn="1"/>
          </p:nvSpPr>
          <p:spPr bwMode="auto">
            <a:xfrm>
              <a:off x="246" y="276"/>
              <a:ext cx="7" cy="3"/>
            </a:xfrm>
            <a:custGeom>
              <a:avLst/>
              <a:gdLst>
                <a:gd name="T0" fmla="*/ 0 w 15"/>
                <a:gd name="T1" fmla="*/ 0 h 6"/>
                <a:gd name="T2" fmla="*/ 0 w 15"/>
                <a:gd name="T3" fmla="*/ 0 h 6"/>
                <a:gd name="T4" fmla="*/ 15 w 15"/>
                <a:gd name="T5" fmla="*/ 4 h 6"/>
                <a:gd name="T6" fmla="*/ 15 w 15"/>
                <a:gd name="T7" fmla="*/ 6 h 6"/>
                <a:gd name="T8" fmla="*/ 0 w 1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6">
                  <a:moveTo>
                    <a:pt x="0" y="0"/>
                  </a:moveTo>
                  <a:lnTo>
                    <a:pt x="0" y="0"/>
                  </a:lnTo>
                  <a:cubicBezTo>
                    <a:pt x="5" y="1"/>
                    <a:pt x="10" y="2"/>
                    <a:pt x="15" y="4"/>
                  </a:cubicBezTo>
                  <a:lnTo>
                    <a:pt x="15" y="6"/>
                  </a:lnTo>
                  <a:cubicBezTo>
                    <a:pt x="11" y="4"/>
                    <a:pt x="5" y="3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60" name="Freeform 1085"/>
            <p:cNvSpPr>
              <a:spLocks/>
            </p:cNvSpPr>
            <p:nvPr userDrawn="1"/>
          </p:nvSpPr>
          <p:spPr bwMode="auto">
            <a:xfrm>
              <a:off x="255" y="273"/>
              <a:ext cx="8" cy="8"/>
            </a:xfrm>
            <a:custGeom>
              <a:avLst/>
              <a:gdLst>
                <a:gd name="T0" fmla="*/ 19 w 19"/>
                <a:gd name="T1" fmla="*/ 4 h 19"/>
                <a:gd name="T2" fmla="*/ 19 w 19"/>
                <a:gd name="T3" fmla="*/ 4 h 19"/>
                <a:gd name="T4" fmla="*/ 3 w 19"/>
                <a:gd name="T5" fmla="*/ 5 h 19"/>
                <a:gd name="T6" fmla="*/ 10 w 19"/>
                <a:gd name="T7" fmla="*/ 19 h 19"/>
                <a:gd name="T8" fmla="*/ 0 w 19"/>
                <a:gd name="T9" fmla="*/ 4 h 19"/>
                <a:gd name="T10" fmla="*/ 19 w 19"/>
                <a:gd name="T11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9">
                  <a:moveTo>
                    <a:pt x="19" y="4"/>
                  </a:moveTo>
                  <a:lnTo>
                    <a:pt x="19" y="4"/>
                  </a:lnTo>
                  <a:cubicBezTo>
                    <a:pt x="13" y="3"/>
                    <a:pt x="7" y="3"/>
                    <a:pt x="3" y="5"/>
                  </a:cubicBezTo>
                  <a:cubicBezTo>
                    <a:pt x="3" y="10"/>
                    <a:pt x="6" y="16"/>
                    <a:pt x="10" y="19"/>
                  </a:cubicBezTo>
                  <a:cubicBezTo>
                    <a:pt x="4" y="17"/>
                    <a:pt x="0" y="9"/>
                    <a:pt x="0" y="4"/>
                  </a:cubicBezTo>
                  <a:cubicBezTo>
                    <a:pt x="4" y="2"/>
                    <a:pt x="11" y="0"/>
                    <a:pt x="19" y="4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61" name="Freeform 1086"/>
            <p:cNvSpPr>
              <a:spLocks/>
            </p:cNvSpPr>
            <p:nvPr userDrawn="1"/>
          </p:nvSpPr>
          <p:spPr bwMode="auto">
            <a:xfrm>
              <a:off x="255" y="253"/>
              <a:ext cx="8" cy="16"/>
            </a:xfrm>
            <a:custGeom>
              <a:avLst/>
              <a:gdLst>
                <a:gd name="T0" fmla="*/ 3 w 17"/>
                <a:gd name="T1" fmla="*/ 0 h 34"/>
                <a:gd name="T2" fmla="*/ 3 w 17"/>
                <a:gd name="T3" fmla="*/ 0 h 34"/>
                <a:gd name="T4" fmla="*/ 17 w 17"/>
                <a:gd name="T5" fmla="*/ 15 h 34"/>
                <a:gd name="T6" fmla="*/ 5 w 17"/>
                <a:gd name="T7" fmla="*/ 6 h 34"/>
                <a:gd name="T8" fmla="*/ 14 w 17"/>
                <a:gd name="T9" fmla="*/ 34 h 34"/>
                <a:gd name="T10" fmla="*/ 3 w 17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34">
                  <a:moveTo>
                    <a:pt x="3" y="0"/>
                  </a:moveTo>
                  <a:lnTo>
                    <a:pt x="3" y="0"/>
                  </a:lnTo>
                  <a:cubicBezTo>
                    <a:pt x="6" y="4"/>
                    <a:pt x="14" y="12"/>
                    <a:pt x="17" y="15"/>
                  </a:cubicBezTo>
                  <a:cubicBezTo>
                    <a:pt x="12" y="12"/>
                    <a:pt x="8" y="10"/>
                    <a:pt x="5" y="6"/>
                  </a:cubicBezTo>
                  <a:cubicBezTo>
                    <a:pt x="3" y="16"/>
                    <a:pt x="11" y="31"/>
                    <a:pt x="14" y="34"/>
                  </a:cubicBezTo>
                  <a:cubicBezTo>
                    <a:pt x="4" y="26"/>
                    <a:pt x="0" y="13"/>
                    <a:pt x="3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62" name="Freeform 1087"/>
            <p:cNvSpPr>
              <a:spLocks/>
            </p:cNvSpPr>
            <p:nvPr userDrawn="1"/>
          </p:nvSpPr>
          <p:spPr bwMode="auto">
            <a:xfrm>
              <a:off x="263" y="264"/>
              <a:ext cx="9" cy="9"/>
            </a:xfrm>
            <a:custGeom>
              <a:avLst/>
              <a:gdLst>
                <a:gd name="T0" fmla="*/ 0 w 20"/>
                <a:gd name="T1" fmla="*/ 0 h 21"/>
                <a:gd name="T2" fmla="*/ 0 w 20"/>
                <a:gd name="T3" fmla="*/ 0 h 21"/>
                <a:gd name="T4" fmla="*/ 20 w 20"/>
                <a:gd name="T5" fmla="*/ 18 h 21"/>
                <a:gd name="T6" fmla="*/ 20 w 20"/>
                <a:gd name="T7" fmla="*/ 20 h 21"/>
                <a:gd name="T8" fmla="*/ 18 w 20"/>
                <a:gd name="T9" fmla="*/ 21 h 21"/>
                <a:gd name="T10" fmla="*/ 0 w 20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lnTo>
                    <a:pt x="0" y="0"/>
                  </a:lnTo>
                  <a:cubicBezTo>
                    <a:pt x="8" y="5"/>
                    <a:pt x="20" y="18"/>
                    <a:pt x="20" y="18"/>
                  </a:cubicBezTo>
                  <a:lnTo>
                    <a:pt x="20" y="20"/>
                  </a:lnTo>
                  <a:lnTo>
                    <a:pt x="18" y="21"/>
                  </a:lnTo>
                  <a:cubicBezTo>
                    <a:pt x="18" y="21"/>
                    <a:pt x="4" y="7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63" name="Freeform 1088"/>
            <p:cNvSpPr>
              <a:spLocks/>
            </p:cNvSpPr>
            <p:nvPr userDrawn="1"/>
          </p:nvSpPr>
          <p:spPr bwMode="auto">
            <a:xfrm>
              <a:off x="267" y="268"/>
              <a:ext cx="4" cy="5"/>
            </a:xfrm>
            <a:custGeom>
              <a:avLst/>
              <a:gdLst>
                <a:gd name="T0" fmla="*/ 0 w 10"/>
                <a:gd name="T1" fmla="*/ 0 h 11"/>
                <a:gd name="T2" fmla="*/ 0 w 10"/>
                <a:gd name="T3" fmla="*/ 0 h 11"/>
                <a:gd name="T4" fmla="*/ 10 w 10"/>
                <a:gd name="T5" fmla="*/ 10 h 11"/>
                <a:gd name="T6" fmla="*/ 9 w 10"/>
                <a:gd name="T7" fmla="*/ 11 h 11"/>
                <a:gd name="T8" fmla="*/ 0 w 10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0" y="0"/>
                  </a:moveTo>
                  <a:lnTo>
                    <a:pt x="0" y="0"/>
                  </a:lnTo>
                  <a:cubicBezTo>
                    <a:pt x="1" y="0"/>
                    <a:pt x="10" y="10"/>
                    <a:pt x="10" y="10"/>
                  </a:cubicBezTo>
                  <a:lnTo>
                    <a:pt x="9" y="11"/>
                  </a:lnTo>
                  <a:cubicBezTo>
                    <a:pt x="9" y="11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64" name="Freeform 1089"/>
            <p:cNvSpPr>
              <a:spLocks/>
            </p:cNvSpPr>
            <p:nvPr userDrawn="1"/>
          </p:nvSpPr>
          <p:spPr bwMode="auto">
            <a:xfrm>
              <a:off x="261" y="278"/>
              <a:ext cx="7" cy="5"/>
            </a:xfrm>
            <a:custGeom>
              <a:avLst/>
              <a:gdLst>
                <a:gd name="T0" fmla="*/ 0 w 15"/>
                <a:gd name="T1" fmla="*/ 0 h 11"/>
                <a:gd name="T2" fmla="*/ 0 w 15"/>
                <a:gd name="T3" fmla="*/ 0 h 11"/>
                <a:gd name="T4" fmla="*/ 15 w 15"/>
                <a:gd name="T5" fmla="*/ 8 h 11"/>
                <a:gd name="T6" fmla="*/ 15 w 15"/>
                <a:gd name="T7" fmla="*/ 10 h 11"/>
                <a:gd name="T8" fmla="*/ 13 w 15"/>
                <a:gd name="T9" fmla="*/ 11 h 11"/>
                <a:gd name="T10" fmla="*/ 0 w 15"/>
                <a:gd name="T1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1">
                  <a:moveTo>
                    <a:pt x="0" y="0"/>
                  </a:moveTo>
                  <a:lnTo>
                    <a:pt x="0" y="0"/>
                  </a:lnTo>
                  <a:cubicBezTo>
                    <a:pt x="8" y="3"/>
                    <a:pt x="13" y="6"/>
                    <a:pt x="15" y="8"/>
                  </a:cubicBezTo>
                  <a:cubicBezTo>
                    <a:pt x="15" y="8"/>
                    <a:pt x="15" y="10"/>
                    <a:pt x="15" y="10"/>
                  </a:cubicBezTo>
                  <a:lnTo>
                    <a:pt x="13" y="11"/>
                  </a:lnTo>
                  <a:cubicBezTo>
                    <a:pt x="10" y="9"/>
                    <a:pt x="6" y="5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65" name="Freeform 1090"/>
            <p:cNvSpPr>
              <a:spLocks/>
            </p:cNvSpPr>
            <p:nvPr userDrawn="1"/>
          </p:nvSpPr>
          <p:spPr bwMode="auto">
            <a:xfrm>
              <a:off x="264" y="280"/>
              <a:ext cx="3" cy="2"/>
            </a:xfrm>
            <a:custGeom>
              <a:avLst/>
              <a:gdLst>
                <a:gd name="T0" fmla="*/ 0 w 6"/>
                <a:gd name="T1" fmla="*/ 0 h 4"/>
                <a:gd name="T2" fmla="*/ 0 w 6"/>
                <a:gd name="T3" fmla="*/ 0 h 4"/>
                <a:gd name="T4" fmla="*/ 6 w 6"/>
                <a:gd name="T5" fmla="*/ 3 h 4"/>
                <a:gd name="T6" fmla="*/ 5 w 6"/>
                <a:gd name="T7" fmla="*/ 4 h 4"/>
                <a:gd name="T8" fmla="*/ 0 w 6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4">
                  <a:moveTo>
                    <a:pt x="0" y="0"/>
                  </a:moveTo>
                  <a:lnTo>
                    <a:pt x="0" y="0"/>
                  </a:lnTo>
                  <a:cubicBezTo>
                    <a:pt x="1" y="0"/>
                    <a:pt x="6" y="3"/>
                    <a:pt x="6" y="3"/>
                  </a:cubicBezTo>
                  <a:lnTo>
                    <a:pt x="5" y="4"/>
                  </a:lnTo>
                  <a:cubicBezTo>
                    <a:pt x="5" y="4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66" name="Freeform 1091"/>
            <p:cNvSpPr>
              <a:spLocks/>
            </p:cNvSpPr>
            <p:nvPr userDrawn="1"/>
          </p:nvSpPr>
          <p:spPr bwMode="auto">
            <a:xfrm>
              <a:off x="223" y="314"/>
              <a:ext cx="25" cy="28"/>
            </a:xfrm>
            <a:custGeom>
              <a:avLst/>
              <a:gdLst>
                <a:gd name="T0" fmla="*/ 53 w 56"/>
                <a:gd name="T1" fmla="*/ 0 h 63"/>
                <a:gd name="T2" fmla="*/ 53 w 56"/>
                <a:gd name="T3" fmla="*/ 0 h 63"/>
                <a:gd name="T4" fmla="*/ 53 w 56"/>
                <a:gd name="T5" fmla="*/ 5 h 63"/>
                <a:gd name="T6" fmla="*/ 24 w 56"/>
                <a:gd name="T7" fmla="*/ 40 h 63"/>
                <a:gd name="T8" fmla="*/ 54 w 56"/>
                <a:gd name="T9" fmla="*/ 11 h 63"/>
                <a:gd name="T10" fmla="*/ 56 w 56"/>
                <a:gd name="T11" fmla="*/ 17 h 63"/>
                <a:gd name="T12" fmla="*/ 23 w 56"/>
                <a:gd name="T13" fmla="*/ 56 h 63"/>
                <a:gd name="T14" fmla="*/ 3 w 56"/>
                <a:gd name="T15" fmla="*/ 58 h 63"/>
                <a:gd name="T16" fmla="*/ 6 w 56"/>
                <a:gd name="T17" fmla="*/ 40 h 63"/>
                <a:gd name="T18" fmla="*/ 53 w 56"/>
                <a:gd name="T1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63">
                  <a:moveTo>
                    <a:pt x="53" y="0"/>
                  </a:moveTo>
                  <a:lnTo>
                    <a:pt x="53" y="0"/>
                  </a:lnTo>
                  <a:cubicBezTo>
                    <a:pt x="53" y="2"/>
                    <a:pt x="53" y="4"/>
                    <a:pt x="53" y="5"/>
                  </a:cubicBezTo>
                  <a:cubicBezTo>
                    <a:pt x="50" y="9"/>
                    <a:pt x="31" y="30"/>
                    <a:pt x="24" y="40"/>
                  </a:cubicBezTo>
                  <a:cubicBezTo>
                    <a:pt x="31" y="33"/>
                    <a:pt x="49" y="17"/>
                    <a:pt x="54" y="11"/>
                  </a:cubicBezTo>
                  <a:cubicBezTo>
                    <a:pt x="54" y="11"/>
                    <a:pt x="56" y="14"/>
                    <a:pt x="56" y="17"/>
                  </a:cubicBezTo>
                  <a:cubicBezTo>
                    <a:pt x="55" y="17"/>
                    <a:pt x="28" y="50"/>
                    <a:pt x="23" y="56"/>
                  </a:cubicBezTo>
                  <a:cubicBezTo>
                    <a:pt x="17" y="63"/>
                    <a:pt x="9" y="58"/>
                    <a:pt x="3" y="58"/>
                  </a:cubicBezTo>
                  <a:cubicBezTo>
                    <a:pt x="3" y="52"/>
                    <a:pt x="0" y="47"/>
                    <a:pt x="6" y="40"/>
                  </a:cubicBezTo>
                  <a:cubicBezTo>
                    <a:pt x="9" y="37"/>
                    <a:pt x="48" y="4"/>
                    <a:pt x="5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67" name="Freeform 1092"/>
            <p:cNvSpPr>
              <a:spLocks/>
            </p:cNvSpPr>
            <p:nvPr userDrawn="1"/>
          </p:nvSpPr>
          <p:spPr bwMode="auto">
            <a:xfrm>
              <a:off x="213" y="310"/>
              <a:ext cx="34" cy="22"/>
            </a:xfrm>
            <a:custGeom>
              <a:avLst/>
              <a:gdLst>
                <a:gd name="T0" fmla="*/ 0 w 76"/>
                <a:gd name="T1" fmla="*/ 39 h 47"/>
                <a:gd name="T2" fmla="*/ 0 w 76"/>
                <a:gd name="T3" fmla="*/ 39 h 47"/>
                <a:gd name="T4" fmla="*/ 19 w 76"/>
                <a:gd name="T5" fmla="*/ 15 h 47"/>
                <a:gd name="T6" fmla="*/ 57 w 76"/>
                <a:gd name="T7" fmla="*/ 0 h 47"/>
                <a:gd name="T8" fmla="*/ 61 w 76"/>
                <a:gd name="T9" fmla="*/ 1 h 47"/>
                <a:gd name="T10" fmla="*/ 28 w 76"/>
                <a:gd name="T11" fmla="*/ 23 h 47"/>
                <a:gd name="T12" fmla="*/ 67 w 76"/>
                <a:gd name="T13" fmla="*/ 3 h 47"/>
                <a:gd name="T14" fmla="*/ 76 w 76"/>
                <a:gd name="T15" fmla="*/ 2 h 47"/>
                <a:gd name="T16" fmla="*/ 24 w 76"/>
                <a:gd name="T17" fmla="*/ 39 h 47"/>
                <a:gd name="T18" fmla="*/ 0 w 76"/>
                <a:gd name="T19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47">
                  <a:moveTo>
                    <a:pt x="0" y="39"/>
                  </a:moveTo>
                  <a:lnTo>
                    <a:pt x="0" y="39"/>
                  </a:lnTo>
                  <a:cubicBezTo>
                    <a:pt x="1" y="33"/>
                    <a:pt x="1" y="22"/>
                    <a:pt x="19" y="15"/>
                  </a:cubicBezTo>
                  <a:cubicBezTo>
                    <a:pt x="24" y="13"/>
                    <a:pt x="52" y="1"/>
                    <a:pt x="57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57" y="3"/>
                    <a:pt x="39" y="15"/>
                    <a:pt x="28" y="23"/>
                  </a:cubicBezTo>
                  <a:cubicBezTo>
                    <a:pt x="41" y="19"/>
                    <a:pt x="65" y="4"/>
                    <a:pt x="67" y="3"/>
                  </a:cubicBezTo>
                  <a:cubicBezTo>
                    <a:pt x="69" y="3"/>
                    <a:pt x="72" y="4"/>
                    <a:pt x="76" y="2"/>
                  </a:cubicBezTo>
                  <a:cubicBezTo>
                    <a:pt x="69" y="7"/>
                    <a:pt x="34" y="34"/>
                    <a:pt x="24" y="39"/>
                  </a:cubicBezTo>
                  <a:cubicBezTo>
                    <a:pt x="9" y="47"/>
                    <a:pt x="5" y="41"/>
                    <a:pt x="0" y="39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68" name="Freeform 1093"/>
            <p:cNvSpPr>
              <a:spLocks/>
            </p:cNvSpPr>
            <p:nvPr userDrawn="1"/>
          </p:nvSpPr>
          <p:spPr bwMode="auto">
            <a:xfrm>
              <a:off x="205" y="302"/>
              <a:ext cx="36" cy="15"/>
            </a:xfrm>
            <a:custGeom>
              <a:avLst/>
              <a:gdLst>
                <a:gd name="T0" fmla="*/ 79 w 79"/>
                <a:gd name="T1" fmla="*/ 0 h 33"/>
                <a:gd name="T2" fmla="*/ 79 w 79"/>
                <a:gd name="T3" fmla="*/ 0 h 33"/>
                <a:gd name="T4" fmla="*/ 75 w 79"/>
                <a:gd name="T5" fmla="*/ 6 h 33"/>
                <a:gd name="T6" fmla="*/ 35 w 79"/>
                <a:gd name="T7" fmla="*/ 17 h 33"/>
                <a:gd name="T8" fmla="*/ 74 w 79"/>
                <a:gd name="T9" fmla="*/ 11 h 33"/>
                <a:gd name="T10" fmla="*/ 74 w 79"/>
                <a:gd name="T11" fmla="*/ 15 h 33"/>
                <a:gd name="T12" fmla="*/ 33 w 79"/>
                <a:gd name="T13" fmla="*/ 29 h 33"/>
                <a:gd name="T14" fmla="*/ 0 w 79"/>
                <a:gd name="T15" fmla="*/ 25 h 33"/>
                <a:gd name="T16" fmla="*/ 24 w 79"/>
                <a:gd name="T17" fmla="*/ 8 h 33"/>
                <a:gd name="T18" fmla="*/ 79 w 79"/>
                <a:gd name="T1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9" h="33">
                  <a:moveTo>
                    <a:pt x="79" y="0"/>
                  </a:moveTo>
                  <a:lnTo>
                    <a:pt x="79" y="0"/>
                  </a:lnTo>
                  <a:cubicBezTo>
                    <a:pt x="77" y="2"/>
                    <a:pt x="76" y="4"/>
                    <a:pt x="75" y="6"/>
                  </a:cubicBezTo>
                  <a:cubicBezTo>
                    <a:pt x="73" y="7"/>
                    <a:pt x="48" y="12"/>
                    <a:pt x="35" y="17"/>
                  </a:cubicBezTo>
                  <a:cubicBezTo>
                    <a:pt x="49" y="17"/>
                    <a:pt x="74" y="11"/>
                    <a:pt x="74" y="11"/>
                  </a:cubicBezTo>
                  <a:cubicBezTo>
                    <a:pt x="74" y="12"/>
                    <a:pt x="74" y="14"/>
                    <a:pt x="74" y="15"/>
                  </a:cubicBezTo>
                  <a:cubicBezTo>
                    <a:pt x="65" y="20"/>
                    <a:pt x="38" y="27"/>
                    <a:pt x="33" y="29"/>
                  </a:cubicBezTo>
                  <a:cubicBezTo>
                    <a:pt x="23" y="33"/>
                    <a:pt x="5" y="31"/>
                    <a:pt x="0" y="25"/>
                  </a:cubicBezTo>
                  <a:cubicBezTo>
                    <a:pt x="5" y="15"/>
                    <a:pt x="15" y="9"/>
                    <a:pt x="24" y="8"/>
                  </a:cubicBezTo>
                  <a:cubicBezTo>
                    <a:pt x="36" y="6"/>
                    <a:pt x="65" y="2"/>
                    <a:pt x="7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69" name="Freeform 1094"/>
            <p:cNvSpPr>
              <a:spLocks/>
            </p:cNvSpPr>
            <p:nvPr userDrawn="1"/>
          </p:nvSpPr>
          <p:spPr bwMode="auto">
            <a:xfrm>
              <a:off x="202" y="294"/>
              <a:ext cx="16" cy="10"/>
            </a:xfrm>
            <a:custGeom>
              <a:avLst/>
              <a:gdLst>
                <a:gd name="T0" fmla="*/ 29 w 35"/>
                <a:gd name="T1" fmla="*/ 0 h 22"/>
                <a:gd name="T2" fmla="*/ 29 w 35"/>
                <a:gd name="T3" fmla="*/ 0 h 22"/>
                <a:gd name="T4" fmla="*/ 4 w 35"/>
                <a:gd name="T5" fmla="*/ 10 h 22"/>
                <a:gd name="T6" fmla="*/ 35 w 35"/>
                <a:gd name="T7" fmla="*/ 20 h 22"/>
                <a:gd name="T8" fmla="*/ 0 w 35"/>
                <a:gd name="T9" fmla="*/ 10 h 22"/>
                <a:gd name="T10" fmla="*/ 29 w 35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2">
                  <a:moveTo>
                    <a:pt x="29" y="0"/>
                  </a:moveTo>
                  <a:lnTo>
                    <a:pt x="29" y="0"/>
                  </a:lnTo>
                  <a:cubicBezTo>
                    <a:pt x="20" y="1"/>
                    <a:pt x="9" y="5"/>
                    <a:pt x="4" y="10"/>
                  </a:cubicBezTo>
                  <a:cubicBezTo>
                    <a:pt x="8" y="17"/>
                    <a:pt x="26" y="20"/>
                    <a:pt x="35" y="20"/>
                  </a:cubicBezTo>
                  <a:cubicBezTo>
                    <a:pt x="19" y="22"/>
                    <a:pt x="4" y="18"/>
                    <a:pt x="0" y="10"/>
                  </a:cubicBezTo>
                  <a:cubicBezTo>
                    <a:pt x="6" y="3"/>
                    <a:pt x="20" y="0"/>
                    <a:pt x="29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70" name="Freeform 1095"/>
            <p:cNvSpPr>
              <a:spLocks/>
            </p:cNvSpPr>
            <p:nvPr userDrawn="1"/>
          </p:nvSpPr>
          <p:spPr bwMode="auto">
            <a:xfrm>
              <a:off x="199" y="279"/>
              <a:ext cx="17" cy="11"/>
            </a:xfrm>
            <a:custGeom>
              <a:avLst/>
              <a:gdLst>
                <a:gd name="T0" fmla="*/ 36 w 36"/>
                <a:gd name="T1" fmla="*/ 3 h 23"/>
                <a:gd name="T2" fmla="*/ 36 w 36"/>
                <a:gd name="T3" fmla="*/ 3 h 23"/>
                <a:gd name="T4" fmla="*/ 6 w 36"/>
                <a:gd name="T5" fmla="*/ 6 h 23"/>
                <a:gd name="T6" fmla="*/ 35 w 36"/>
                <a:gd name="T7" fmla="*/ 23 h 23"/>
                <a:gd name="T8" fmla="*/ 0 w 36"/>
                <a:gd name="T9" fmla="*/ 4 h 23"/>
                <a:gd name="T10" fmla="*/ 36 w 36"/>
                <a:gd name="T11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23">
                  <a:moveTo>
                    <a:pt x="36" y="3"/>
                  </a:moveTo>
                  <a:lnTo>
                    <a:pt x="36" y="3"/>
                  </a:lnTo>
                  <a:cubicBezTo>
                    <a:pt x="26" y="2"/>
                    <a:pt x="14" y="2"/>
                    <a:pt x="6" y="6"/>
                  </a:cubicBezTo>
                  <a:cubicBezTo>
                    <a:pt x="9" y="11"/>
                    <a:pt x="21" y="20"/>
                    <a:pt x="35" y="23"/>
                  </a:cubicBezTo>
                  <a:cubicBezTo>
                    <a:pt x="24" y="22"/>
                    <a:pt x="4" y="14"/>
                    <a:pt x="0" y="4"/>
                  </a:cubicBezTo>
                  <a:cubicBezTo>
                    <a:pt x="9" y="0"/>
                    <a:pt x="29" y="0"/>
                    <a:pt x="36" y="3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71" name="Freeform 1096"/>
            <p:cNvSpPr>
              <a:spLocks/>
            </p:cNvSpPr>
            <p:nvPr userDrawn="1"/>
          </p:nvSpPr>
          <p:spPr bwMode="auto">
            <a:xfrm>
              <a:off x="233" y="281"/>
              <a:ext cx="9" cy="9"/>
            </a:xfrm>
            <a:custGeom>
              <a:avLst/>
              <a:gdLst>
                <a:gd name="T0" fmla="*/ 21 w 21"/>
                <a:gd name="T1" fmla="*/ 3 h 19"/>
                <a:gd name="T2" fmla="*/ 21 w 21"/>
                <a:gd name="T3" fmla="*/ 3 h 19"/>
                <a:gd name="T4" fmla="*/ 3 w 21"/>
                <a:gd name="T5" fmla="*/ 9 h 19"/>
                <a:gd name="T6" fmla="*/ 16 w 21"/>
                <a:gd name="T7" fmla="*/ 19 h 19"/>
                <a:gd name="T8" fmla="*/ 0 w 21"/>
                <a:gd name="T9" fmla="*/ 8 h 19"/>
                <a:gd name="T10" fmla="*/ 21 w 21"/>
                <a:gd name="T11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9">
                  <a:moveTo>
                    <a:pt x="21" y="3"/>
                  </a:moveTo>
                  <a:lnTo>
                    <a:pt x="21" y="3"/>
                  </a:lnTo>
                  <a:cubicBezTo>
                    <a:pt x="12" y="2"/>
                    <a:pt x="6" y="5"/>
                    <a:pt x="3" y="9"/>
                  </a:cubicBezTo>
                  <a:cubicBezTo>
                    <a:pt x="5" y="14"/>
                    <a:pt x="11" y="18"/>
                    <a:pt x="16" y="19"/>
                  </a:cubicBezTo>
                  <a:cubicBezTo>
                    <a:pt x="9" y="19"/>
                    <a:pt x="2" y="14"/>
                    <a:pt x="0" y="8"/>
                  </a:cubicBezTo>
                  <a:cubicBezTo>
                    <a:pt x="4" y="3"/>
                    <a:pt x="14" y="0"/>
                    <a:pt x="21" y="3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72" name="Freeform 1097"/>
            <p:cNvSpPr>
              <a:spLocks/>
            </p:cNvSpPr>
            <p:nvPr userDrawn="1"/>
          </p:nvSpPr>
          <p:spPr bwMode="auto">
            <a:xfrm>
              <a:off x="254" y="284"/>
              <a:ext cx="7" cy="9"/>
            </a:xfrm>
            <a:custGeom>
              <a:avLst/>
              <a:gdLst>
                <a:gd name="T0" fmla="*/ 16 w 16"/>
                <a:gd name="T1" fmla="*/ 2 h 19"/>
                <a:gd name="T2" fmla="*/ 16 w 16"/>
                <a:gd name="T3" fmla="*/ 2 h 19"/>
                <a:gd name="T4" fmla="*/ 3 w 16"/>
                <a:gd name="T5" fmla="*/ 8 h 19"/>
                <a:gd name="T6" fmla="*/ 11 w 16"/>
                <a:gd name="T7" fmla="*/ 19 h 19"/>
                <a:gd name="T8" fmla="*/ 0 w 16"/>
                <a:gd name="T9" fmla="*/ 8 h 19"/>
                <a:gd name="T10" fmla="*/ 16 w 16"/>
                <a:gd name="T11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9">
                  <a:moveTo>
                    <a:pt x="16" y="2"/>
                  </a:moveTo>
                  <a:lnTo>
                    <a:pt x="16" y="2"/>
                  </a:lnTo>
                  <a:cubicBezTo>
                    <a:pt x="10" y="2"/>
                    <a:pt x="6" y="5"/>
                    <a:pt x="3" y="8"/>
                  </a:cubicBezTo>
                  <a:cubicBezTo>
                    <a:pt x="5" y="12"/>
                    <a:pt x="7" y="17"/>
                    <a:pt x="11" y="19"/>
                  </a:cubicBezTo>
                  <a:cubicBezTo>
                    <a:pt x="5" y="18"/>
                    <a:pt x="2" y="13"/>
                    <a:pt x="0" y="8"/>
                  </a:cubicBezTo>
                  <a:cubicBezTo>
                    <a:pt x="3" y="5"/>
                    <a:pt x="8" y="0"/>
                    <a:pt x="16" y="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73" name="Freeform 1098"/>
            <p:cNvSpPr>
              <a:spLocks/>
            </p:cNvSpPr>
            <p:nvPr userDrawn="1"/>
          </p:nvSpPr>
          <p:spPr bwMode="auto">
            <a:xfrm>
              <a:off x="229" y="305"/>
              <a:ext cx="10" cy="3"/>
            </a:xfrm>
            <a:custGeom>
              <a:avLst/>
              <a:gdLst>
                <a:gd name="T0" fmla="*/ 0 w 22"/>
                <a:gd name="T1" fmla="*/ 6 h 6"/>
                <a:gd name="T2" fmla="*/ 0 w 22"/>
                <a:gd name="T3" fmla="*/ 6 h 6"/>
                <a:gd name="T4" fmla="*/ 22 w 22"/>
                <a:gd name="T5" fmla="*/ 0 h 6"/>
                <a:gd name="T6" fmla="*/ 21 w 22"/>
                <a:gd name="T7" fmla="*/ 2 h 6"/>
                <a:gd name="T8" fmla="*/ 0 w 2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6">
                  <a:moveTo>
                    <a:pt x="0" y="6"/>
                  </a:moveTo>
                  <a:lnTo>
                    <a:pt x="0" y="6"/>
                  </a:lnTo>
                  <a:cubicBezTo>
                    <a:pt x="11" y="3"/>
                    <a:pt x="17" y="1"/>
                    <a:pt x="22" y="0"/>
                  </a:cubicBezTo>
                  <a:lnTo>
                    <a:pt x="21" y="2"/>
                  </a:lnTo>
                  <a:cubicBezTo>
                    <a:pt x="15" y="4"/>
                    <a:pt x="9" y="4"/>
                    <a:pt x="0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74" name="Freeform 1099"/>
            <p:cNvSpPr>
              <a:spLocks/>
            </p:cNvSpPr>
            <p:nvPr userDrawn="1"/>
          </p:nvSpPr>
          <p:spPr bwMode="auto">
            <a:xfrm>
              <a:off x="207" y="307"/>
              <a:ext cx="13" cy="9"/>
            </a:xfrm>
            <a:custGeom>
              <a:avLst/>
              <a:gdLst>
                <a:gd name="T0" fmla="*/ 23 w 30"/>
                <a:gd name="T1" fmla="*/ 0 h 21"/>
                <a:gd name="T2" fmla="*/ 23 w 30"/>
                <a:gd name="T3" fmla="*/ 0 h 21"/>
                <a:gd name="T4" fmla="*/ 4 w 30"/>
                <a:gd name="T5" fmla="*/ 13 h 21"/>
                <a:gd name="T6" fmla="*/ 30 w 30"/>
                <a:gd name="T7" fmla="*/ 17 h 21"/>
                <a:gd name="T8" fmla="*/ 0 w 30"/>
                <a:gd name="T9" fmla="*/ 14 h 21"/>
                <a:gd name="T10" fmla="*/ 23 w 30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1">
                  <a:moveTo>
                    <a:pt x="23" y="0"/>
                  </a:moveTo>
                  <a:lnTo>
                    <a:pt x="23" y="0"/>
                  </a:lnTo>
                  <a:cubicBezTo>
                    <a:pt x="16" y="1"/>
                    <a:pt x="8" y="7"/>
                    <a:pt x="4" y="13"/>
                  </a:cubicBezTo>
                  <a:cubicBezTo>
                    <a:pt x="13" y="20"/>
                    <a:pt x="23" y="18"/>
                    <a:pt x="30" y="17"/>
                  </a:cubicBezTo>
                  <a:cubicBezTo>
                    <a:pt x="22" y="20"/>
                    <a:pt x="9" y="21"/>
                    <a:pt x="0" y="14"/>
                  </a:cubicBezTo>
                  <a:cubicBezTo>
                    <a:pt x="5" y="5"/>
                    <a:pt x="15" y="0"/>
                    <a:pt x="23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75" name="Freeform 1100"/>
            <p:cNvSpPr>
              <a:spLocks/>
            </p:cNvSpPr>
            <p:nvPr userDrawn="1"/>
          </p:nvSpPr>
          <p:spPr bwMode="auto">
            <a:xfrm>
              <a:off x="286" y="428"/>
              <a:ext cx="10" cy="14"/>
            </a:xfrm>
            <a:custGeom>
              <a:avLst/>
              <a:gdLst>
                <a:gd name="T0" fmla="*/ 12 w 23"/>
                <a:gd name="T1" fmla="*/ 2 h 31"/>
                <a:gd name="T2" fmla="*/ 12 w 23"/>
                <a:gd name="T3" fmla="*/ 2 h 31"/>
                <a:gd name="T4" fmla="*/ 23 w 23"/>
                <a:gd name="T5" fmla="*/ 31 h 31"/>
                <a:gd name="T6" fmla="*/ 9 w 23"/>
                <a:gd name="T7" fmla="*/ 3 h 31"/>
                <a:gd name="T8" fmla="*/ 0 w 23"/>
                <a:gd name="T9" fmla="*/ 8 h 31"/>
                <a:gd name="T10" fmla="*/ 12 w 23"/>
                <a:gd name="T11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31">
                  <a:moveTo>
                    <a:pt x="12" y="2"/>
                  </a:moveTo>
                  <a:lnTo>
                    <a:pt x="12" y="2"/>
                  </a:lnTo>
                  <a:cubicBezTo>
                    <a:pt x="11" y="8"/>
                    <a:pt x="10" y="26"/>
                    <a:pt x="23" y="31"/>
                  </a:cubicBezTo>
                  <a:cubicBezTo>
                    <a:pt x="10" y="28"/>
                    <a:pt x="7" y="13"/>
                    <a:pt x="9" y="3"/>
                  </a:cubicBezTo>
                  <a:cubicBezTo>
                    <a:pt x="7" y="3"/>
                    <a:pt x="3" y="5"/>
                    <a:pt x="0" y="8"/>
                  </a:cubicBezTo>
                  <a:cubicBezTo>
                    <a:pt x="2" y="3"/>
                    <a:pt x="6" y="0"/>
                    <a:pt x="12" y="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76" name="Freeform 1101"/>
            <p:cNvSpPr>
              <a:spLocks/>
            </p:cNvSpPr>
            <p:nvPr userDrawn="1"/>
          </p:nvSpPr>
          <p:spPr bwMode="auto">
            <a:xfrm>
              <a:off x="281" y="424"/>
              <a:ext cx="9" cy="9"/>
            </a:xfrm>
            <a:custGeom>
              <a:avLst/>
              <a:gdLst>
                <a:gd name="T0" fmla="*/ 19 w 19"/>
                <a:gd name="T1" fmla="*/ 0 h 21"/>
                <a:gd name="T2" fmla="*/ 19 w 19"/>
                <a:gd name="T3" fmla="*/ 0 h 21"/>
                <a:gd name="T4" fmla="*/ 4 w 19"/>
                <a:gd name="T5" fmla="*/ 21 h 21"/>
                <a:gd name="T6" fmla="*/ 19 w 19"/>
                <a:gd name="T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1">
                  <a:moveTo>
                    <a:pt x="19" y="0"/>
                  </a:moveTo>
                  <a:lnTo>
                    <a:pt x="19" y="0"/>
                  </a:lnTo>
                  <a:cubicBezTo>
                    <a:pt x="5" y="4"/>
                    <a:pt x="4" y="15"/>
                    <a:pt x="4" y="21"/>
                  </a:cubicBezTo>
                  <a:cubicBezTo>
                    <a:pt x="0" y="9"/>
                    <a:pt x="7" y="2"/>
                    <a:pt x="19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77" name="Freeform 1102"/>
            <p:cNvSpPr>
              <a:spLocks/>
            </p:cNvSpPr>
            <p:nvPr userDrawn="1"/>
          </p:nvSpPr>
          <p:spPr bwMode="auto">
            <a:xfrm>
              <a:off x="288" y="418"/>
              <a:ext cx="5" cy="1"/>
            </a:xfrm>
            <a:custGeom>
              <a:avLst/>
              <a:gdLst>
                <a:gd name="T0" fmla="*/ 6 w 11"/>
                <a:gd name="T1" fmla="*/ 0 h 2"/>
                <a:gd name="T2" fmla="*/ 6 w 11"/>
                <a:gd name="T3" fmla="*/ 0 h 2"/>
                <a:gd name="T4" fmla="*/ 4 w 11"/>
                <a:gd name="T5" fmla="*/ 2 h 2"/>
                <a:gd name="T6" fmla="*/ 0 w 11"/>
                <a:gd name="T7" fmla="*/ 1 h 2"/>
                <a:gd name="T8" fmla="*/ 6 w 1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2">
                  <a:moveTo>
                    <a:pt x="6" y="0"/>
                  </a:moveTo>
                  <a:lnTo>
                    <a:pt x="6" y="0"/>
                  </a:lnTo>
                  <a:cubicBezTo>
                    <a:pt x="11" y="0"/>
                    <a:pt x="5" y="2"/>
                    <a:pt x="4" y="2"/>
                  </a:cubicBezTo>
                  <a:cubicBezTo>
                    <a:pt x="1" y="2"/>
                    <a:pt x="1" y="1"/>
                    <a:pt x="0" y="1"/>
                  </a:cubicBezTo>
                  <a:cubicBezTo>
                    <a:pt x="2" y="1"/>
                    <a:pt x="5" y="0"/>
                    <a:pt x="6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78" name="Freeform 1103"/>
            <p:cNvSpPr>
              <a:spLocks/>
            </p:cNvSpPr>
            <p:nvPr userDrawn="1"/>
          </p:nvSpPr>
          <p:spPr bwMode="auto">
            <a:xfrm>
              <a:off x="281" y="413"/>
              <a:ext cx="6" cy="8"/>
            </a:xfrm>
            <a:custGeom>
              <a:avLst/>
              <a:gdLst>
                <a:gd name="T0" fmla="*/ 5 w 14"/>
                <a:gd name="T1" fmla="*/ 0 h 16"/>
                <a:gd name="T2" fmla="*/ 5 w 14"/>
                <a:gd name="T3" fmla="*/ 0 h 16"/>
                <a:gd name="T4" fmla="*/ 14 w 14"/>
                <a:gd name="T5" fmla="*/ 15 h 16"/>
                <a:gd name="T6" fmla="*/ 5 w 14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6">
                  <a:moveTo>
                    <a:pt x="5" y="0"/>
                  </a:moveTo>
                  <a:lnTo>
                    <a:pt x="5" y="0"/>
                  </a:lnTo>
                  <a:cubicBezTo>
                    <a:pt x="5" y="5"/>
                    <a:pt x="6" y="12"/>
                    <a:pt x="14" y="15"/>
                  </a:cubicBezTo>
                  <a:cubicBezTo>
                    <a:pt x="7" y="16"/>
                    <a:pt x="0" y="8"/>
                    <a:pt x="5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79" name="Freeform 1104"/>
            <p:cNvSpPr>
              <a:spLocks/>
            </p:cNvSpPr>
            <p:nvPr userDrawn="1"/>
          </p:nvSpPr>
          <p:spPr bwMode="auto">
            <a:xfrm>
              <a:off x="310" y="407"/>
              <a:ext cx="13" cy="37"/>
            </a:xfrm>
            <a:custGeom>
              <a:avLst/>
              <a:gdLst>
                <a:gd name="T0" fmla="*/ 28 w 28"/>
                <a:gd name="T1" fmla="*/ 0 h 83"/>
                <a:gd name="T2" fmla="*/ 28 w 28"/>
                <a:gd name="T3" fmla="*/ 0 h 83"/>
                <a:gd name="T4" fmla="*/ 6 w 28"/>
                <a:gd name="T5" fmla="*/ 45 h 83"/>
                <a:gd name="T6" fmla="*/ 16 w 28"/>
                <a:gd name="T7" fmla="*/ 83 h 83"/>
                <a:gd name="T8" fmla="*/ 4 w 28"/>
                <a:gd name="T9" fmla="*/ 45 h 83"/>
                <a:gd name="T10" fmla="*/ 28 w 28"/>
                <a:gd name="T1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83">
                  <a:moveTo>
                    <a:pt x="28" y="0"/>
                  </a:moveTo>
                  <a:lnTo>
                    <a:pt x="28" y="0"/>
                  </a:lnTo>
                  <a:cubicBezTo>
                    <a:pt x="23" y="12"/>
                    <a:pt x="10" y="28"/>
                    <a:pt x="6" y="45"/>
                  </a:cubicBezTo>
                  <a:cubicBezTo>
                    <a:pt x="3" y="61"/>
                    <a:pt x="8" y="77"/>
                    <a:pt x="16" y="83"/>
                  </a:cubicBezTo>
                  <a:cubicBezTo>
                    <a:pt x="7" y="78"/>
                    <a:pt x="0" y="64"/>
                    <a:pt x="4" y="45"/>
                  </a:cubicBezTo>
                  <a:cubicBezTo>
                    <a:pt x="8" y="28"/>
                    <a:pt x="19" y="14"/>
                    <a:pt x="28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80" name="Freeform 1105"/>
            <p:cNvSpPr>
              <a:spLocks/>
            </p:cNvSpPr>
            <p:nvPr userDrawn="1"/>
          </p:nvSpPr>
          <p:spPr bwMode="auto">
            <a:xfrm>
              <a:off x="290" y="403"/>
              <a:ext cx="26" cy="36"/>
            </a:xfrm>
            <a:custGeom>
              <a:avLst/>
              <a:gdLst>
                <a:gd name="T0" fmla="*/ 58 w 58"/>
                <a:gd name="T1" fmla="*/ 0 h 80"/>
                <a:gd name="T2" fmla="*/ 58 w 58"/>
                <a:gd name="T3" fmla="*/ 0 h 80"/>
                <a:gd name="T4" fmla="*/ 34 w 58"/>
                <a:gd name="T5" fmla="*/ 16 h 80"/>
                <a:gd name="T6" fmla="*/ 8 w 58"/>
                <a:gd name="T7" fmla="*/ 59 h 80"/>
                <a:gd name="T8" fmla="*/ 24 w 58"/>
                <a:gd name="T9" fmla="*/ 78 h 80"/>
                <a:gd name="T10" fmla="*/ 8 w 58"/>
                <a:gd name="T11" fmla="*/ 71 h 80"/>
                <a:gd name="T12" fmla="*/ 26 w 58"/>
                <a:gd name="T13" fmla="*/ 18 h 80"/>
                <a:gd name="T14" fmla="*/ 58 w 5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80">
                  <a:moveTo>
                    <a:pt x="58" y="0"/>
                  </a:moveTo>
                  <a:lnTo>
                    <a:pt x="58" y="0"/>
                  </a:lnTo>
                  <a:cubicBezTo>
                    <a:pt x="51" y="6"/>
                    <a:pt x="38" y="13"/>
                    <a:pt x="34" y="16"/>
                  </a:cubicBezTo>
                  <a:cubicBezTo>
                    <a:pt x="23" y="23"/>
                    <a:pt x="6" y="36"/>
                    <a:pt x="8" y="59"/>
                  </a:cubicBezTo>
                  <a:cubicBezTo>
                    <a:pt x="10" y="78"/>
                    <a:pt x="19" y="78"/>
                    <a:pt x="24" y="78"/>
                  </a:cubicBezTo>
                  <a:cubicBezTo>
                    <a:pt x="17" y="80"/>
                    <a:pt x="11" y="77"/>
                    <a:pt x="8" y="71"/>
                  </a:cubicBezTo>
                  <a:cubicBezTo>
                    <a:pt x="0" y="54"/>
                    <a:pt x="8" y="31"/>
                    <a:pt x="26" y="18"/>
                  </a:cubicBezTo>
                  <a:cubicBezTo>
                    <a:pt x="36" y="12"/>
                    <a:pt x="46" y="7"/>
                    <a:pt x="58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81" name="Freeform 1106"/>
            <p:cNvSpPr>
              <a:spLocks/>
            </p:cNvSpPr>
            <p:nvPr userDrawn="1"/>
          </p:nvSpPr>
          <p:spPr bwMode="auto">
            <a:xfrm>
              <a:off x="300" y="424"/>
              <a:ext cx="8" cy="4"/>
            </a:xfrm>
            <a:custGeom>
              <a:avLst/>
              <a:gdLst>
                <a:gd name="T0" fmla="*/ 0 w 18"/>
                <a:gd name="T1" fmla="*/ 0 h 9"/>
                <a:gd name="T2" fmla="*/ 0 w 18"/>
                <a:gd name="T3" fmla="*/ 0 h 9"/>
                <a:gd name="T4" fmla="*/ 18 w 18"/>
                <a:gd name="T5" fmla="*/ 4 h 9"/>
                <a:gd name="T6" fmla="*/ 0 w 18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9">
                  <a:moveTo>
                    <a:pt x="0" y="0"/>
                  </a:moveTo>
                  <a:lnTo>
                    <a:pt x="0" y="0"/>
                  </a:lnTo>
                  <a:cubicBezTo>
                    <a:pt x="3" y="4"/>
                    <a:pt x="12" y="6"/>
                    <a:pt x="18" y="4"/>
                  </a:cubicBezTo>
                  <a:cubicBezTo>
                    <a:pt x="13" y="9"/>
                    <a:pt x="3" y="7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82" name="Freeform 1107"/>
            <p:cNvSpPr>
              <a:spLocks/>
            </p:cNvSpPr>
            <p:nvPr userDrawn="1"/>
          </p:nvSpPr>
          <p:spPr bwMode="auto">
            <a:xfrm>
              <a:off x="311" y="368"/>
              <a:ext cx="1" cy="2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0 h 5"/>
                <a:gd name="T4" fmla="*/ 1 w 3"/>
                <a:gd name="T5" fmla="*/ 0 h 5"/>
                <a:gd name="T6" fmla="*/ 3 w 3"/>
                <a:gd name="T7" fmla="*/ 5 h 5"/>
                <a:gd name="T8" fmla="*/ 0 w 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3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83" name="Freeform 1108"/>
            <p:cNvSpPr>
              <a:spLocks/>
            </p:cNvSpPr>
            <p:nvPr userDrawn="1"/>
          </p:nvSpPr>
          <p:spPr bwMode="auto">
            <a:xfrm>
              <a:off x="296" y="363"/>
              <a:ext cx="3" cy="1"/>
            </a:xfrm>
            <a:custGeom>
              <a:avLst/>
              <a:gdLst>
                <a:gd name="T0" fmla="*/ 7 w 7"/>
                <a:gd name="T1" fmla="*/ 1 h 4"/>
                <a:gd name="T2" fmla="*/ 7 w 7"/>
                <a:gd name="T3" fmla="*/ 1 h 4"/>
                <a:gd name="T4" fmla="*/ 0 w 7"/>
                <a:gd name="T5" fmla="*/ 4 h 4"/>
                <a:gd name="T6" fmla="*/ 7 w 7"/>
                <a:gd name="T7" fmla="*/ 0 h 4"/>
                <a:gd name="T8" fmla="*/ 7 w 7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7" y="1"/>
                  </a:moveTo>
                  <a:lnTo>
                    <a:pt x="7" y="1"/>
                  </a:lnTo>
                  <a:lnTo>
                    <a:pt x="0" y="4"/>
                  </a:lnTo>
                  <a:lnTo>
                    <a:pt x="7" y="0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84" name="Freeform 1109"/>
            <p:cNvSpPr>
              <a:spLocks/>
            </p:cNvSpPr>
            <p:nvPr userDrawn="1"/>
          </p:nvSpPr>
          <p:spPr bwMode="auto">
            <a:xfrm>
              <a:off x="215" y="319"/>
              <a:ext cx="8" cy="10"/>
            </a:xfrm>
            <a:custGeom>
              <a:avLst/>
              <a:gdLst>
                <a:gd name="T0" fmla="*/ 12 w 18"/>
                <a:gd name="T1" fmla="*/ 0 h 22"/>
                <a:gd name="T2" fmla="*/ 12 w 18"/>
                <a:gd name="T3" fmla="*/ 0 h 22"/>
                <a:gd name="T4" fmla="*/ 2 w 18"/>
                <a:gd name="T5" fmla="*/ 16 h 22"/>
                <a:gd name="T6" fmla="*/ 18 w 18"/>
                <a:gd name="T7" fmla="*/ 18 h 22"/>
                <a:gd name="T8" fmla="*/ 0 w 18"/>
                <a:gd name="T9" fmla="*/ 18 h 22"/>
                <a:gd name="T10" fmla="*/ 12 w 18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2">
                  <a:moveTo>
                    <a:pt x="12" y="0"/>
                  </a:moveTo>
                  <a:lnTo>
                    <a:pt x="12" y="0"/>
                  </a:lnTo>
                  <a:cubicBezTo>
                    <a:pt x="4" y="4"/>
                    <a:pt x="4" y="11"/>
                    <a:pt x="2" y="16"/>
                  </a:cubicBezTo>
                  <a:cubicBezTo>
                    <a:pt x="8" y="16"/>
                    <a:pt x="11" y="20"/>
                    <a:pt x="18" y="18"/>
                  </a:cubicBezTo>
                  <a:cubicBezTo>
                    <a:pt x="9" y="22"/>
                    <a:pt x="7" y="19"/>
                    <a:pt x="0" y="18"/>
                  </a:cubicBezTo>
                  <a:cubicBezTo>
                    <a:pt x="1" y="10"/>
                    <a:pt x="2" y="5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85" name="Freeform 1110"/>
            <p:cNvSpPr>
              <a:spLocks/>
            </p:cNvSpPr>
            <p:nvPr userDrawn="1"/>
          </p:nvSpPr>
          <p:spPr bwMode="auto">
            <a:xfrm>
              <a:off x="234" y="311"/>
              <a:ext cx="8" cy="5"/>
            </a:xfrm>
            <a:custGeom>
              <a:avLst/>
              <a:gdLst>
                <a:gd name="T0" fmla="*/ 0 w 20"/>
                <a:gd name="T1" fmla="*/ 11 h 11"/>
                <a:gd name="T2" fmla="*/ 0 w 20"/>
                <a:gd name="T3" fmla="*/ 11 h 11"/>
                <a:gd name="T4" fmla="*/ 18 w 20"/>
                <a:gd name="T5" fmla="*/ 0 h 11"/>
                <a:gd name="T6" fmla="*/ 20 w 20"/>
                <a:gd name="T7" fmla="*/ 0 h 11"/>
                <a:gd name="T8" fmla="*/ 0 w 20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1">
                  <a:moveTo>
                    <a:pt x="0" y="11"/>
                  </a:moveTo>
                  <a:lnTo>
                    <a:pt x="0" y="11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86" name="Freeform 1111"/>
            <p:cNvSpPr>
              <a:spLocks/>
            </p:cNvSpPr>
            <p:nvPr userDrawn="1"/>
          </p:nvSpPr>
          <p:spPr bwMode="auto">
            <a:xfrm>
              <a:off x="240" y="317"/>
              <a:ext cx="7" cy="8"/>
            </a:xfrm>
            <a:custGeom>
              <a:avLst/>
              <a:gdLst>
                <a:gd name="T0" fmla="*/ 0 w 16"/>
                <a:gd name="T1" fmla="*/ 18 h 18"/>
                <a:gd name="T2" fmla="*/ 0 w 16"/>
                <a:gd name="T3" fmla="*/ 18 h 18"/>
                <a:gd name="T4" fmla="*/ 16 w 16"/>
                <a:gd name="T5" fmla="*/ 0 h 18"/>
                <a:gd name="T6" fmla="*/ 16 w 16"/>
                <a:gd name="T7" fmla="*/ 2 h 18"/>
                <a:gd name="T8" fmla="*/ 0 w 1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8">
                  <a:moveTo>
                    <a:pt x="0" y="18"/>
                  </a:moveTo>
                  <a:lnTo>
                    <a:pt x="0" y="18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87" name="Freeform 1112"/>
            <p:cNvSpPr>
              <a:spLocks/>
            </p:cNvSpPr>
            <p:nvPr userDrawn="1"/>
          </p:nvSpPr>
          <p:spPr bwMode="auto">
            <a:xfrm>
              <a:off x="225" y="331"/>
              <a:ext cx="9" cy="10"/>
            </a:xfrm>
            <a:custGeom>
              <a:avLst/>
              <a:gdLst>
                <a:gd name="T0" fmla="*/ 8 w 20"/>
                <a:gd name="T1" fmla="*/ 0 h 21"/>
                <a:gd name="T2" fmla="*/ 8 w 20"/>
                <a:gd name="T3" fmla="*/ 0 h 21"/>
                <a:gd name="T4" fmla="*/ 3 w 20"/>
                <a:gd name="T5" fmla="*/ 16 h 21"/>
                <a:gd name="T6" fmla="*/ 20 w 20"/>
                <a:gd name="T7" fmla="*/ 12 h 21"/>
                <a:gd name="T8" fmla="*/ 2 w 20"/>
                <a:gd name="T9" fmla="*/ 18 h 21"/>
                <a:gd name="T10" fmla="*/ 8 w 20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1">
                  <a:moveTo>
                    <a:pt x="8" y="0"/>
                  </a:moveTo>
                  <a:lnTo>
                    <a:pt x="8" y="0"/>
                  </a:lnTo>
                  <a:cubicBezTo>
                    <a:pt x="2" y="6"/>
                    <a:pt x="3" y="11"/>
                    <a:pt x="3" y="16"/>
                  </a:cubicBezTo>
                  <a:cubicBezTo>
                    <a:pt x="10" y="16"/>
                    <a:pt x="14" y="18"/>
                    <a:pt x="20" y="12"/>
                  </a:cubicBezTo>
                  <a:cubicBezTo>
                    <a:pt x="14" y="21"/>
                    <a:pt x="8" y="17"/>
                    <a:pt x="2" y="18"/>
                  </a:cubicBezTo>
                  <a:cubicBezTo>
                    <a:pt x="1" y="9"/>
                    <a:pt x="0" y="7"/>
                    <a:pt x="8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88" name="Freeform 1113"/>
            <p:cNvSpPr>
              <a:spLocks/>
            </p:cNvSpPr>
            <p:nvPr userDrawn="1"/>
          </p:nvSpPr>
          <p:spPr bwMode="auto">
            <a:xfrm>
              <a:off x="250" y="322"/>
              <a:ext cx="6" cy="9"/>
            </a:xfrm>
            <a:custGeom>
              <a:avLst/>
              <a:gdLst>
                <a:gd name="T0" fmla="*/ 0 w 13"/>
                <a:gd name="T1" fmla="*/ 19 h 19"/>
                <a:gd name="T2" fmla="*/ 0 w 13"/>
                <a:gd name="T3" fmla="*/ 19 h 19"/>
                <a:gd name="T4" fmla="*/ 13 w 13"/>
                <a:gd name="T5" fmla="*/ 0 h 19"/>
                <a:gd name="T6" fmla="*/ 13 w 13"/>
                <a:gd name="T7" fmla="*/ 2 h 19"/>
                <a:gd name="T8" fmla="*/ 0 w 13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9">
                  <a:moveTo>
                    <a:pt x="0" y="19"/>
                  </a:moveTo>
                  <a:lnTo>
                    <a:pt x="0" y="19"/>
                  </a:lnTo>
                  <a:lnTo>
                    <a:pt x="13" y="0"/>
                  </a:lnTo>
                  <a:lnTo>
                    <a:pt x="13" y="2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89" name="Freeform 1114"/>
            <p:cNvSpPr>
              <a:spLocks/>
            </p:cNvSpPr>
            <p:nvPr userDrawn="1"/>
          </p:nvSpPr>
          <p:spPr bwMode="auto">
            <a:xfrm>
              <a:off x="237" y="339"/>
              <a:ext cx="10" cy="9"/>
            </a:xfrm>
            <a:custGeom>
              <a:avLst/>
              <a:gdLst>
                <a:gd name="T0" fmla="*/ 8 w 24"/>
                <a:gd name="T1" fmla="*/ 0 h 20"/>
                <a:gd name="T2" fmla="*/ 8 w 24"/>
                <a:gd name="T3" fmla="*/ 0 h 20"/>
                <a:gd name="T4" fmla="*/ 9 w 24"/>
                <a:gd name="T5" fmla="*/ 16 h 20"/>
                <a:gd name="T6" fmla="*/ 24 w 24"/>
                <a:gd name="T7" fmla="*/ 7 h 20"/>
                <a:gd name="T8" fmla="*/ 8 w 24"/>
                <a:gd name="T9" fmla="*/ 18 h 20"/>
                <a:gd name="T10" fmla="*/ 8 w 24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0">
                  <a:moveTo>
                    <a:pt x="8" y="0"/>
                  </a:moveTo>
                  <a:lnTo>
                    <a:pt x="8" y="0"/>
                  </a:lnTo>
                  <a:cubicBezTo>
                    <a:pt x="4" y="9"/>
                    <a:pt x="7" y="11"/>
                    <a:pt x="9" y="16"/>
                  </a:cubicBezTo>
                  <a:cubicBezTo>
                    <a:pt x="15" y="14"/>
                    <a:pt x="20" y="17"/>
                    <a:pt x="24" y="7"/>
                  </a:cubicBezTo>
                  <a:cubicBezTo>
                    <a:pt x="20" y="20"/>
                    <a:pt x="14" y="16"/>
                    <a:pt x="8" y="18"/>
                  </a:cubicBezTo>
                  <a:cubicBezTo>
                    <a:pt x="4" y="10"/>
                    <a:pt x="0" y="10"/>
                    <a:pt x="8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90" name="Freeform 1115"/>
            <p:cNvSpPr>
              <a:spLocks/>
            </p:cNvSpPr>
            <p:nvPr userDrawn="1"/>
          </p:nvSpPr>
          <p:spPr bwMode="auto">
            <a:xfrm>
              <a:off x="261" y="326"/>
              <a:ext cx="4" cy="11"/>
            </a:xfrm>
            <a:custGeom>
              <a:avLst/>
              <a:gdLst>
                <a:gd name="T0" fmla="*/ 0 w 10"/>
                <a:gd name="T1" fmla="*/ 24 h 24"/>
                <a:gd name="T2" fmla="*/ 0 w 10"/>
                <a:gd name="T3" fmla="*/ 24 h 24"/>
                <a:gd name="T4" fmla="*/ 7 w 10"/>
                <a:gd name="T5" fmla="*/ 2 h 24"/>
                <a:gd name="T6" fmla="*/ 10 w 10"/>
                <a:gd name="T7" fmla="*/ 0 h 24"/>
                <a:gd name="T8" fmla="*/ 10 w 10"/>
                <a:gd name="T9" fmla="*/ 2 h 24"/>
                <a:gd name="T10" fmla="*/ 0 w 10"/>
                <a:gd name="T1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24">
                  <a:moveTo>
                    <a:pt x="0" y="24"/>
                  </a:moveTo>
                  <a:lnTo>
                    <a:pt x="0" y="24"/>
                  </a:lnTo>
                  <a:lnTo>
                    <a:pt x="7" y="2"/>
                  </a:lnTo>
                  <a:cubicBezTo>
                    <a:pt x="8" y="2"/>
                    <a:pt x="9" y="1"/>
                    <a:pt x="10" y="0"/>
                  </a:cubicBezTo>
                  <a:lnTo>
                    <a:pt x="10" y="2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91" name="Freeform 1116"/>
            <p:cNvSpPr>
              <a:spLocks/>
            </p:cNvSpPr>
            <p:nvPr userDrawn="1"/>
          </p:nvSpPr>
          <p:spPr bwMode="auto">
            <a:xfrm>
              <a:off x="251" y="344"/>
              <a:ext cx="11" cy="8"/>
            </a:xfrm>
            <a:custGeom>
              <a:avLst/>
              <a:gdLst>
                <a:gd name="T0" fmla="*/ 5 w 24"/>
                <a:gd name="T1" fmla="*/ 0 h 17"/>
                <a:gd name="T2" fmla="*/ 5 w 24"/>
                <a:gd name="T3" fmla="*/ 0 h 17"/>
                <a:gd name="T4" fmla="*/ 10 w 24"/>
                <a:gd name="T5" fmla="*/ 15 h 17"/>
                <a:gd name="T6" fmla="*/ 24 w 24"/>
                <a:gd name="T7" fmla="*/ 4 h 17"/>
                <a:gd name="T8" fmla="*/ 9 w 24"/>
                <a:gd name="T9" fmla="*/ 17 h 17"/>
                <a:gd name="T10" fmla="*/ 5 w 24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7">
                  <a:moveTo>
                    <a:pt x="5" y="0"/>
                  </a:moveTo>
                  <a:lnTo>
                    <a:pt x="5" y="0"/>
                  </a:lnTo>
                  <a:cubicBezTo>
                    <a:pt x="3" y="10"/>
                    <a:pt x="7" y="10"/>
                    <a:pt x="10" y="15"/>
                  </a:cubicBezTo>
                  <a:cubicBezTo>
                    <a:pt x="16" y="12"/>
                    <a:pt x="21" y="14"/>
                    <a:pt x="24" y="4"/>
                  </a:cubicBezTo>
                  <a:cubicBezTo>
                    <a:pt x="22" y="17"/>
                    <a:pt x="15" y="14"/>
                    <a:pt x="9" y="17"/>
                  </a:cubicBezTo>
                  <a:cubicBezTo>
                    <a:pt x="4" y="10"/>
                    <a:pt x="0" y="12"/>
                    <a:pt x="5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92" name="Freeform 1117"/>
            <p:cNvSpPr>
              <a:spLocks/>
            </p:cNvSpPr>
            <p:nvPr userDrawn="1"/>
          </p:nvSpPr>
          <p:spPr bwMode="auto">
            <a:xfrm>
              <a:off x="275" y="329"/>
              <a:ext cx="2" cy="9"/>
            </a:xfrm>
            <a:custGeom>
              <a:avLst/>
              <a:gdLst>
                <a:gd name="T0" fmla="*/ 0 w 4"/>
                <a:gd name="T1" fmla="*/ 19 h 19"/>
                <a:gd name="T2" fmla="*/ 0 w 4"/>
                <a:gd name="T3" fmla="*/ 19 h 19"/>
                <a:gd name="T4" fmla="*/ 1 w 4"/>
                <a:gd name="T5" fmla="*/ 3 h 19"/>
                <a:gd name="T6" fmla="*/ 4 w 4"/>
                <a:gd name="T7" fmla="*/ 0 h 19"/>
                <a:gd name="T8" fmla="*/ 0 w 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9">
                  <a:moveTo>
                    <a:pt x="0" y="19"/>
                  </a:moveTo>
                  <a:lnTo>
                    <a:pt x="0" y="19"/>
                  </a:lnTo>
                  <a:lnTo>
                    <a:pt x="1" y="3"/>
                  </a:lnTo>
                  <a:cubicBezTo>
                    <a:pt x="2" y="2"/>
                    <a:pt x="3" y="1"/>
                    <a:pt x="4" y="0"/>
                  </a:cubicBezTo>
                  <a:lnTo>
                    <a:pt x="0" y="19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93" name="Freeform 1118"/>
            <p:cNvSpPr>
              <a:spLocks/>
            </p:cNvSpPr>
            <p:nvPr userDrawn="1"/>
          </p:nvSpPr>
          <p:spPr bwMode="auto">
            <a:xfrm>
              <a:off x="268" y="343"/>
              <a:ext cx="11" cy="6"/>
            </a:xfrm>
            <a:custGeom>
              <a:avLst/>
              <a:gdLst>
                <a:gd name="T0" fmla="*/ 2 w 24"/>
                <a:gd name="T1" fmla="*/ 0 h 14"/>
                <a:gd name="T2" fmla="*/ 2 w 24"/>
                <a:gd name="T3" fmla="*/ 0 h 14"/>
                <a:gd name="T4" fmla="*/ 11 w 24"/>
                <a:gd name="T5" fmla="*/ 12 h 14"/>
                <a:gd name="T6" fmla="*/ 22 w 24"/>
                <a:gd name="T7" fmla="*/ 0 h 14"/>
                <a:gd name="T8" fmla="*/ 11 w 24"/>
                <a:gd name="T9" fmla="*/ 14 h 14"/>
                <a:gd name="T10" fmla="*/ 2 w 24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4">
                  <a:moveTo>
                    <a:pt x="2" y="0"/>
                  </a:moveTo>
                  <a:lnTo>
                    <a:pt x="2" y="0"/>
                  </a:lnTo>
                  <a:cubicBezTo>
                    <a:pt x="2" y="10"/>
                    <a:pt x="8" y="8"/>
                    <a:pt x="11" y="12"/>
                  </a:cubicBezTo>
                  <a:cubicBezTo>
                    <a:pt x="16" y="8"/>
                    <a:pt x="22" y="11"/>
                    <a:pt x="22" y="0"/>
                  </a:cubicBezTo>
                  <a:cubicBezTo>
                    <a:pt x="24" y="14"/>
                    <a:pt x="16" y="10"/>
                    <a:pt x="11" y="14"/>
                  </a:cubicBezTo>
                  <a:cubicBezTo>
                    <a:pt x="5" y="8"/>
                    <a:pt x="0" y="12"/>
                    <a:pt x="2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94" name="Freeform 1119"/>
            <p:cNvSpPr>
              <a:spLocks/>
            </p:cNvSpPr>
            <p:nvPr userDrawn="1"/>
          </p:nvSpPr>
          <p:spPr bwMode="auto">
            <a:xfrm>
              <a:off x="249" y="294"/>
              <a:ext cx="9" cy="2"/>
            </a:xfrm>
            <a:custGeom>
              <a:avLst/>
              <a:gdLst>
                <a:gd name="T0" fmla="*/ 0 w 20"/>
                <a:gd name="T1" fmla="*/ 3 h 3"/>
                <a:gd name="T2" fmla="*/ 0 w 20"/>
                <a:gd name="T3" fmla="*/ 3 h 3"/>
                <a:gd name="T4" fmla="*/ 16 w 20"/>
                <a:gd name="T5" fmla="*/ 0 h 3"/>
                <a:gd name="T6" fmla="*/ 20 w 20"/>
                <a:gd name="T7" fmla="*/ 2 h 3"/>
                <a:gd name="T8" fmla="*/ 0 w 20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">
                  <a:moveTo>
                    <a:pt x="0" y="3"/>
                  </a:moveTo>
                  <a:lnTo>
                    <a:pt x="0" y="3"/>
                  </a:lnTo>
                  <a:cubicBezTo>
                    <a:pt x="0" y="3"/>
                    <a:pt x="13" y="1"/>
                    <a:pt x="16" y="0"/>
                  </a:cubicBezTo>
                  <a:cubicBezTo>
                    <a:pt x="17" y="1"/>
                    <a:pt x="20" y="2"/>
                    <a:pt x="20" y="2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95" name="Freeform 1120"/>
            <p:cNvSpPr>
              <a:spLocks/>
            </p:cNvSpPr>
            <p:nvPr userDrawn="1"/>
          </p:nvSpPr>
          <p:spPr bwMode="auto">
            <a:xfrm>
              <a:off x="236" y="293"/>
              <a:ext cx="8" cy="7"/>
            </a:xfrm>
            <a:custGeom>
              <a:avLst/>
              <a:gdLst>
                <a:gd name="T0" fmla="*/ 17 w 18"/>
                <a:gd name="T1" fmla="*/ 0 h 16"/>
                <a:gd name="T2" fmla="*/ 17 w 18"/>
                <a:gd name="T3" fmla="*/ 0 h 16"/>
                <a:gd name="T4" fmla="*/ 3 w 18"/>
                <a:gd name="T5" fmla="*/ 9 h 16"/>
                <a:gd name="T6" fmla="*/ 18 w 18"/>
                <a:gd name="T7" fmla="*/ 15 h 16"/>
                <a:gd name="T8" fmla="*/ 0 w 18"/>
                <a:gd name="T9" fmla="*/ 10 h 16"/>
                <a:gd name="T10" fmla="*/ 17 w 18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6">
                  <a:moveTo>
                    <a:pt x="17" y="0"/>
                  </a:moveTo>
                  <a:lnTo>
                    <a:pt x="17" y="0"/>
                  </a:lnTo>
                  <a:cubicBezTo>
                    <a:pt x="8" y="2"/>
                    <a:pt x="5" y="4"/>
                    <a:pt x="3" y="9"/>
                  </a:cubicBezTo>
                  <a:cubicBezTo>
                    <a:pt x="6" y="13"/>
                    <a:pt x="13" y="15"/>
                    <a:pt x="18" y="15"/>
                  </a:cubicBezTo>
                  <a:cubicBezTo>
                    <a:pt x="10" y="16"/>
                    <a:pt x="3" y="14"/>
                    <a:pt x="0" y="10"/>
                  </a:cubicBezTo>
                  <a:cubicBezTo>
                    <a:pt x="3" y="3"/>
                    <a:pt x="8" y="0"/>
                    <a:pt x="17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96" name="Freeform 1121"/>
            <p:cNvSpPr>
              <a:spLocks/>
            </p:cNvSpPr>
            <p:nvPr userDrawn="1"/>
          </p:nvSpPr>
          <p:spPr bwMode="auto">
            <a:xfrm>
              <a:off x="251" y="303"/>
              <a:ext cx="4" cy="1"/>
            </a:xfrm>
            <a:custGeom>
              <a:avLst/>
              <a:gdLst>
                <a:gd name="T0" fmla="*/ 0 w 9"/>
                <a:gd name="T1" fmla="*/ 4 h 4"/>
                <a:gd name="T2" fmla="*/ 0 w 9"/>
                <a:gd name="T3" fmla="*/ 4 h 4"/>
                <a:gd name="T4" fmla="*/ 9 w 9"/>
                <a:gd name="T5" fmla="*/ 0 h 4"/>
                <a:gd name="T6" fmla="*/ 9 w 9"/>
                <a:gd name="T7" fmla="*/ 1 h 4"/>
                <a:gd name="T8" fmla="*/ 0 w 9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0" y="4"/>
                  </a:moveTo>
                  <a:lnTo>
                    <a:pt x="0" y="4"/>
                  </a:lnTo>
                  <a:lnTo>
                    <a:pt x="9" y="0"/>
                  </a:lnTo>
                  <a:lnTo>
                    <a:pt x="9" y="1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97" name="Freeform 1122"/>
            <p:cNvSpPr>
              <a:spLocks/>
            </p:cNvSpPr>
            <p:nvPr userDrawn="1"/>
          </p:nvSpPr>
          <p:spPr bwMode="auto">
            <a:xfrm>
              <a:off x="241" y="303"/>
              <a:ext cx="7" cy="8"/>
            </a:xfrm>
            <a:custGeom>
              <a:avLst/>
              <a:gdLst>
                <a:gd name="T0" fmla="*/ 11 w 16"/>
                <a:gd name="T1" fmla="*/ 0 h 18"/>
                <a:gd name="T2" fmla="*/ 11 w 16"/>
                <a:gd name="T3" fmla="*/ 0 h 18"/>
                <a:gd name="T4" fmla="*/ 3 w 16"/>
                <a:gd name="T5" fmla="*/ 11 h 18"/>
                <a:gd name="T6" fmla="*/ 16 w 16"/>
                <a:gd name="T7" fmla="*/ 14 h 18"/>
                <a:gd name="T8" fmla="*/ 0 w 16"/>
                <a:gd name="T9" fmla="*/ 12 h 18"/>
                <a:gd name="T10" fmla="*/ 11 w 16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8">
                  <a:moveTo>
                    <a:pt x="11" y="0"/>
                  </a:moveTo>
                  <a:lnTo>
                    <a:pt x="11" y="0"/>
                  </a:lnTo>
                  <a:cubicBezTo>
                    <a:pt x="4" y="2"/>
                    <a:pt x="4" y="6"/>
                    <a:pt x="3" y="11"/>
                  </a:cubicBezTo>
                  <a:cubicBezTo>
                    <a:pt x="6" y="14"/>
                    <a:pt x="12" y="16"/>
                    <a:pt x="16" y="14"/>
                  </a:cubicBezTo>
                  <a:cubicBezTo>
                    <a:pt x="9" y="18"/>
                    <a:pt x="4" y="14"/>
                    <a:pt x="0" y="12"/>
                  </a:cubicBezTo>
                  <a:cubicBezTo>
                    <a:pt x="2" y="5"/>
                    <a:pt x="3" y="1"/>
                    <a:pt x="1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98" name="Freeform 1123"/>
            <p:cNvSpPr>
              <a:spLocks/>
            </p:cNvSpPr>
            <p:nvPr userDrawn="1"/>
          </p:nvSpPr>
          <p:spPr bwMode="auto">
            <a:xfrm>
              <a:off x="248" y="311"/>
              <a:ext cx="9" cy="8"/>
            </a:xfrm>
            <a:custGeom>
              <a:avLst/>
              <a:gdLst>
                <a:gd name="T0" fmla="*/ 7 w 19"/>
                <a:gd name="T1" fmla="*/ 0 h 18"/>
                <a:gd name="T2" fmla="*/ 7 w 19"/>
                <a:gd name="T3" fmla="*/ 0 h 18"/>
                <a:gd name="T4" fmla="*/ 5 w 19"/>
                <a:gd name="T5" fmla="*/ 14 h 18"/>
                <a:gd name="T6" fmla="*/ 19 w 19"/>
                <a:gd name="T7" fmla="*/ 11 h 18"/>
                <a:gd name="T8" fmla="*/ 3 w 19"/>
                <a:gd name="T9" fmla="*/ 17 h 18"/>
                <a:gd name="T10" fmla="*/ 7 w 19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8">
                  <a:moveTo>
                    <a:pt x="7" y="0"/>
                  </a:moveTo>
                  <a:lnTo>
                    <a:pt x="7" y="0"/>
                  </a:lnTo>
                  <a:cubicBezTo>
                    <a:pt x="2" y="5"/>
                    <a:pt x="4" y="9"/>
                    <a:pt x="5" y="14"/>
                  </a:cubicBezTo>
                  <a:cubicBezTo>
                    <a:pt x="10" y="14"/>
                    <a:pt x="15" y="15"/>
                    <a:pt x="19" y="11"/>
                  </a:cubicBezTo>
                  <a:cubicBezTo>
                    <a:pt x="14" y="18"/>
                    <a:pt x="9" y="16"/>
                    <a:pt x="3" y="17"/>
                  </a:cubicBezTo>
                  <a:cubicBezTo>
                    <a:pt x="1" y="8"/>
                    <a:pt x="0" y="5"/>
                    <a:pt x="7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899" name="Freeform 1124"/>
            <p:cNvSpPr>
              <a:spLocks/>
            </p:cNvSpPr>
            <p:nvPr userDrawn="1"/>
          </p:nvSpPr>
          <p:spPr bwMode="auto">
            <a:xfrm>
              <a:off x="258" y="306"/>
              <a:ext cx="4" cy="4"/>
            </a:xfrm>
            <a:custGeom>
              <a:avLst/>
              <a:gdLst>
                <a:gd name="T0" fmla="*/ 0 w 9"/>
                <a:gd name="T1" fmla="*/ 8 h 8"/>
                <a:gd name="T2" fmla="*/ 0 w 9"/>
                <a:gd name="T3" fmla="*/ 8 h 8"/>
                <a:gd name="T4" fmla="*/ 7 w 9"/>
                <a:gd name="T5" fmla="*/ 0 h 8"/>
                <a:gd name="T6" fmla="*/ 9 w 9"/>
                <a:gd name="T7" fmla="*/ 1 h 8"/>
                <a:gd name="T8" fmla="*/ 0 w 9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0" y="8"/>
                  </a:moveTo>
                  <a:lnTo>
                    <a:pt x="0" y="8"/>
                  </a:lnTo>
                  <a:lnTo>
                    <a:pt x="7" y="0"/>
                  </a:lnTo>
                  <a:lnTo>
                    <a:pt x="9" y="1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00" name="Freeform 1125"/>
            <p:cNvSpPr>
              <a:spLocks/>
            </p:cNvSpPr>
            <p:nvPr userDrawn="1"/>
          </p:nvSpPr>
          <p:spPr bwMode="auto">
            <a:xfrm>
              <a:off x="265" y="312"/>
              <a:ext cx="2" cy="4"/>
            </a:xfrm>
            <a:custGeom>
              <a:avLst/>
              <a:gdLst>
                <a:gd name="T0" fmla="*/ 0 w 5"/>
                <a:gd name="T1" fmla="*/ 10 h 10"/>
                <a:gd name="T2" fmla="*/ 0 w 5"/>
                <a:gd name="T3" fmla="*/ 10 h 10"/>
                <a:gd name="T4" fmla="*/ 4 w 5"/>
                <a:gd name="T5" fmla="*/ 0 h 10"/>
                <a:gd name="T6" fmla="*/ 5 w 5"/>
                <a:gd name="T7" fmla="*/ 2 h 10"/>
                <a:gd name="T8" fmla="*/ 0 w 5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0" y="10"/>
                  </a:moveTo>
                  <a:lnTo>
                    <a:pt x="0" y="10"/>
                  </a:lnTo>
                  <a:lnTo>
                    <a:pt x="4" y="0"/>
                  </a:lnTo>
                  <a:lnTo>
                    <a:pt x="5" y="2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01" name="Freeform 1126"/>
            <p:cNvSpPr>
              <a:spLocks/>
            </p:cNvSpPr>
            <p:nvPr userDrawn="1"/>
          </p:nvSpPr>
          <p:spPr bwMode="auto">
            <a:xfrm>
              <a:off x="257" y="319"/>
              <a:ext cx="8" cy="7"/>
            </a:xfrm>
            <a:custGeom>
              <a:avLst/>
              <a:gdLst>
                <a:gd name="T0" fmla="*/ 5 w 19"/>
                <a:gd name="T1" fmla="*/ 0 h 16"/>
                <a:gd name="T2" fmla="*/ 5 w 19"/>
                <a:gd name="T3" fmla="*/ 0 h 16"/>
                <a:gd name="T4" fmla="*/ 7 w 19"/>
                <a:gd name="T5" fmla="*/ 12 h 16"/>
                <a:gd name="T6" fmla="*/ 19 w 19"/>
                <a:gd name="T7" fmla="*/ 8 h 16"/>
                <a:gd name="T8" fmla="*/ 6 w 19"/>
                <a:gd name="T9" fmla="*/ 14 h 16"/>
                <a:gd name="T10" fmla="*/ 5 w 19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6">
                  <a:moveTo>
                    <a:pt x="5" y="0"/>
                  </a:moveTo>
                  <a:lnTo>
                    <a:pt x="5" y="0"/>
                  </a:lnTo>
                  <a:cubicBezTo>
                    <a:pt x="2" y="5"/>
                    <a:pt x="6" y="8"/>
                    <a:pt x="7" y="12"/>
                  </a:cubicBezTo>
                  <a:cubicBezTo>
                    <a:pt x="12" y="12"/>
                    <a:pt x="16" y="12"/>
                    <a:pt x="19" y="8"/>
                  </a:cubicBezTo>
                  <a:cubicBezTo>
                    <a:pt x="16" y="16"/>
                    <a:pt x="11" y="13"/>
                    <a:pt x="6" y="14"/>
                  </a:cubicBezTo>
                  <a:cubicBezTo>
                    <a:pt x="4" y="9"/>
                    <a:pt x="0" y="7"/>
                    <a:pt x="5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02" name="Freeform 1127"/>
            <p:cNvSpPr>
              <a:spLocks/>
            </p:cNvSpPr>
            <p:nvPr userDrawn="1"/>
          </p:nvSpPr>
          <p:spPr bwMode="auto">
            <a:xfrm>
              <a:off x="266" y="324"/>
              <a:ext cx="9" cy="6"/>
            </a:xfrm>
            <a:custGeom>
              <a:avLst/>
              <a:gdLst>
                <a:gd name="T0" fmla="*/ 4 w 20"/>
                <a:gd name="T1" fmla="*/ 0 h 14"/>
                <a:gd name="T2" fmla="*/ 4 w 20"/>
                <a:gd name="T3" fmla="*/ 0 h 14"/>
                <a:gd name="T4" fmla="*/ 8 w 20"/>
                <a:gd name="T5" fmla="*/ 11 h 14"/>
                <a:gd name="T6" fmla="*/ 20 w 20"/>
                <a:gd name="T7" fmla="*/ 4 h 14"/>
                <a:gd name="T8" fmla="*/ 8 w 20"/>
                <a:gd name="T9" fmla="*/ 14 h 14"/>
                <a:gd name="T10" fmla="*/ 4 w 20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14">
                  <a:moveTo>
                    <a:pt x="4" y="0"/>
                  </a:moveTo>
                  <a:lnTo>
                    <a:pt x="4" y="0"/>
                  </a:lnTo>
                  <a:cubicBezTo>
                    <a:pt x="2" y="6"/>
                    <a:pt x="6" y="7"/>
                    <a:pt x="8" y="11"/>
                  </a:cubicBezTo>
                  <a:cubicBezTo>
                    <a:pt x="14" y="9"/>
                    <a:pt x="18" y="9"/>
                    <a:pt x="20" y="4"/>
                  </a:cubicBezTo>
                  <a:cubicBezTo>
                    <a:pt x="19" y="12"/>
                    <a:pt x="13" y="11"/>
                    <a:pt x="8" y="14"/>
                  </a:cubicBezTo>
                  <a:cubicBezTo>
                    <a:pt x="6" y="9"/>
                    <a:pt x="0" y="7"/>
                    <a:pt x="4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03" name="Freeform 1128"/>
            <p:cNvSpPr>
              <a:spLocks/>
            </p:cNvSpPr>
            <p:nvPr userDrawn="1"/>
          </p:nvSpPr>
          <p:spPr bwMode="auto">
            <a:xfrm>
              <a:off x="278" y="327"/>
              <a:ext cx="9" cy="5"/>
            </a:xfrm>
            <a:custGeom>
              <a:avLst/>
              <a:gdLst>
                <a:gd name="T0" fmla="*/ 1 w 21"/>
                <a:gd name="T1" fmla="*/ 0 h 12"/>
                <a:gd name="T2" fmla="*/ 1 w 21"/>
                <a:gd name="T3" fmla="*/ 0 h 12"/>
                <a:gd name="T4" fmla="*/ 11 w 21"/>
                <a:gd name="T5" fmla="*/ 9 h 12"/>
                <a:gd name="T6" fmla="*/ 19 w 21"/>
                <a:gd name="T7" fmla="*/ 1 h 12"/>
                <a:gd name="T8" fmla="*/ 11 w 21"/>
                <a:gd name="T9" fmla="*/ 12 h 12"/>
                <a:gd name="T10" fmla="*/ 1 w 2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2">
                  <a:moveTo>
                    <a:pt x="1" y="0"/>
                  </a:moveTo>
                  <a:lnTo>
                    <a:pt x="1" y="0"/>
                  </a:lnTo>
                  <a:cubicBezTo>
                    <a:pt x="1" y="6"/>
                    <a:pt x="8" y="6"/>
                    <a:pt x="11" y="9"/>
                  </a:cubicBezTo>
                  <a:cubicBezTo>
                    <a:pt x="15" y="7"/>
                    <a:pt x="19" y="7"/>
                    <a:pt x="19" y="1"/>
                  </a:cubicBezTo>
                  <a:cubicBezTo>
                    <a:pt x="21" y="10"/>
                    <a:pt x="15" y="8"/>
                    <a:pt x="11" y="12"/>
                  </a:cubicBezTo>
                  <a:cubicBezTo>
                    <a:pt x="7" y="8"/>
                    <a:pt x="0" y="9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04" name="Freeform 1129"/>
            <p:cNvSpPr>
              <a:spLocks/>
            </p:cNvSpPr>
            <p:nvPr userDrawn="1"/>
          </p:nvSpPr>
          <p:spPr bwMode="auto">
            <a:xfrm>
              <a:off x="282" y="314"/>
              <a:ext cx="1" cy="7"/>
            </a:xfrm>
            <a:custGeom>
              <a:avLst/>
              <a:gdLst>
                <a:gd name="T0" fmla="*/ 0 w 2"/>
                <a:gd name="T1" fmla="*/ 1 h 15"/>
                <a:gd name="T2" fmla="*/ 0 w 2"/>
                <a:gd name="T3" fmla="*/ 1 h 15"/>
                <a:gd name="T4" fmla="*/ 2 w 2"/>
                <a:gd name="T5" fmla="*/ 0 h 15"/>
                <a:gd name="T6" fmla="*/ 1 w 2"/>
                <a:gd name="T7" fmla="*/ 15 h 15"/>
                <a:gd name="T8" fmla="*/ 0 w 2"/>
                <a:gd name="T9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5">
                  <a:moveTo>
                    <a:pt x="0" y="1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1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05" name="Freeform 1130"/>
            <p:cNvSpPr>
              <a:spLocks/>
            </p:cNvSpPr>
            <p:nvPr userDrawn="1"/>
          </p:nvSpPr>
          <p:spPr bwMode="auto">
            <a:xfrm>
              <a:off x="290" y="326"/>
              <a:ext cx="8" cy="6"/>
            </a:xfrm>
            <a:custGeom>
              <a:avLst/>
              <a:gdLst>
                <a:gd name="T0" fmla="*/ 16 w 20"/>
                <a:gd name="T1" fmla="*/ 0 h 12"/>
                <a:gd name="T2" fmla="*/ 16 w 20"/>
                <a:gd name="T3" fmla="*/ 0 h 12"/>
                <a:gd name="T4" fmla="*/ 11 w 20"/>
                <a:gd name="T5" fmla="*/ 12 h 12"/>
                <a:gd name="T6" fmla="*/ 0 w 20"/>
                <a:gd name="T7" fmla="*/ 2 h 12"/>
                <a:gd name="T8" fmla="*/ 11 w 20"/>
                <a:gd name="T9" fmla="*/ 10 h 12"/>
                <a:gd name="T10" fmla="*/ 16 w 20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12">
                  <a:moveTo>
                    <a:pt x="16" y="0"/>
                  </a:moveTo>
                  <a:lnTo>
                    <a:pt x="16" y="0"/>
                  </a:lnTo>
                  <a:cubicBezTo>
                    <a:pt x="20" y="7"/>
                    <a:pt x="14" y="8"/>
                    <a:pt x="11" y="12"/>
                  </a:cubicBezTo>
                  <a:cubicBezTo>
                    <a:pt x="7" y="9"/>
                    <a:pt x="0" y="10"/>
                    <a:pt x="0" y="2"/>
                  </a:cubicBezTo>
                  <a:cubicBezTo>
                    <a:pt x="1" y="7"/>
                    <a:pt x="6" y="7"/>
                    <a:pt x="11" y="10"/>
                  </a:cubicBezTo>
                  <a:cubicBezTo>
                    <a:pt x="14" y="6"/>
                    <a:pt x="17" y="6"/>
                    <a:pt x="16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06" name="Freeform 1131"/>
            <p:cNvSpPr>
              <a:spLocks/>
            </p:cNvSpPr>
            <p:nvPr userDrawn="1"/>
          </p:nvSpPr>
          <p:spPr bwMode="auto">
            <a:xfrm>
              <a:off x="291" y="316"/>
              <a:ext cx="2" cy="6"/>
            </a:xfrm>
            <a:custGeom>
              <a:avLst/>
              <a:gdLst>
                <a:gd name="T0" fmla="*/ 0 w 4"/>
                <a:gd name="T1" fmla="*/ 1 h 14"/>
                <a:gd name="T2" fmla="*/ 0 w 4"/>
                <a:gd name="T3" fmla="*/ 1 h 14"/>
                <a:gd name="T4" fmla="*/ 1 w 4"/>
                <a:gd name="T5" fmla="*/ 2 h 14"/>
                <a:gd name="T6" fmla="*/ 2 w 4"/>
                <a:gd name="T7" fmla="*/ 0 h 14"/>
                <a:gd name="T8" fmla="*/ 4 w 4"/>
                <a:gd name="T9" fmla="*/ 14 h 14"/>
                <a:gd name="T10" fmla="*/ 0 w 4"/>
                <a:gd name="T11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14">
                  <a:moveTo>
                    <a:pt x="0" y="1"/>
                  </a:moveTo>
                  <a:lnTo>
                    <a:pt x="0" y="1"/>
                  </a:lnTo>
                  <a:lnTo>
                    <a:pt x="1" y="2"/>
                  </a:lnTo>
                  <a:lnTo>
                    <a:pt x="2" y="0"/>
                  </a:lnTo>
                  <a:lnTo>
                    <a:pt x="4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07" name="Freeform 1132"/>
            <p:cNvSpPr>
              <a:spLocks/>
            </p:cNvSpPr>
            <p:nvPr userDrawn="1"/>
          </p:nvSpPr>
          <p:spPr bwMode="auto">
            <a:xfrm>
              <a:off x="256" y="297"/>
              <a:ext cx="8" cy="9"/>
            </a:xfrm>
            <a:custGeom>
              <a:avLst/>
              <a:gdLst>
                <a:gd name="T0" fmla="*/ 9 w 18"/>
                <a:gd name="T1" fmla="*/ 0 h 21"/>
                <a:gd name="T2" fmla="*/ 9 w 18"/>
                <a:gd name="T3" fmla="*/ 0 h 21"/>
                <a:gd name="T4" fmla="*/ 4 w 18"/>
                <a:gd name="T5" fmla="*/ 12 h 21"/>
                <a:gd name="T6" fmla="*/ 18 w 18"/>
                <a:gd name="T7" fmla="*/ 15 h 21"/>
                <a:gd name="T8" fmla="*/ 1 w 18"/>
                <a:gd name="T9" fmla="*/ 13 h 21"/>
                <a:gd name="T10" fmla="*/ 9 w 18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1">
                  <a:moveTo>
                    <a:pt x="9" y="0"/>
                  </a:moveTo>
                  <a:lnTo>
                    <a:pt x="9" y="0"/>
                  </a:lnTo>
                  <a:cubicBezTo>
                    <a:pt x="3" y="2"/>
                    <a:pt x="5" y="6"/>
                    <a:pt x="4" y="12"/>
                  </a:cubicBezTo>
                  <a:cubicBezTo>
                    <a:pt x="9" y="14"/>
                    <a:pt x="13" y="18"/>
                    <a:pt x="18" y="15"/>
                  </a:cubicBezTo>
                  <a:cubicBezTo>
                    <a:pt x="12" y="21"/>
                    <a:pt x="7" y="15"/>
                    <a:pt x="1" y="13"/>
                  </a:cubicBezTo>
                  <a:cubicBezTo>
                    <a:pt x="4" y="5"/>
                    <a:pt x="0" y="3"/>
                    <a:pt x="9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08" name="Freeform 1133"/>
            <p:cNvSpPr>
              <a:spLocks noEditPoints="1"/>
            </p:cNvSpPr>
            <p:nvPr userDrawn="1"/>
          </p:nvSpPr>
          <p:spPr bwMode="auto">
            <a:xfrm>
              <a:off x="259" y="289"/>
              <a:ext cx="8" cy="2"/>
            </a:xfrm>
            <a:custGeom>
              <a:avLst/>
              <a:gdLst>
                <a:gd name="T0" fmla="*/ 9 w 18"/>
                <a:gd name="T1" fmla="*/ 2 h 5"/>
                <a:gd name="T2" fmla="*/ 9 w 18"/>
                <a:gd name="T3" fmla="*/ 2 h 5"/>
                <a:gd name="T4" fmla="*/ 16 w 18"/>
                <a:gd name="T5" fmla="*/ 4 h 5"/>
                <a:gd name="T6" fmla="*/ 16 w 18"/>
                <a:gd name="T7" fmla="*/ 3 h 5"/>
                <a:gd name="T8" fmla="*/ 9 w 18"/>
                <a:gd name="T9" fmla="*/ 2 h 5"/>
                <a:gd name="T10" fmla="*/ 0 w 18"/>
                <a:gd name="T11" fmla="*/ 1 h 5"/>
                <a:gd name="T12" fmla="*/ 0 w 18"/>
                <a:gd name="T13" fmla="*/ 1 h 5"/>
                <a:gd name="T14" fmla="*/ 17 w 18"/>
                <a:gd name="T15" fmla="*/ 2 h 5"/>
                <a:gd name="T16" fmla="*/ 18 w 18"/>
                <a:gd name="T17" fmla="*/ 4 h 5"/>
                <a:gd name="T18" fmla="*/ 16 w 18"/>
                <a:gd name="T19" fmla="*/ 5 h 5"/>
                <a:gd name="T20" fmla="*/ 0 w 18"/>
                <a:gd name="T2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5">
                  <a:moveTo>
                    <a:pt x="9" y="2"/>
                  </a:moveTo>
                  <a:lnTo>
                    <a:pt x="9" y="2"/>
                  </a:lnTo>
                  <a:cubicBezTo>
                    <a:pt x="10" y="3"/>
                    <a:pt x="16" y="4"/>
                    <a:pt x="16" y="4"/>
                  </a:cubicBezTo>
                  <a:lnTo>
                    <a:pt x="16" y="3"/>
                  </a:lnTo>
                  <a:cubicBezTo>
                    <a:pt x="16" y="3"/>
                    <a:pt x="10" y="2"/>
                    <a:pt x="9" y="2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8" y="0"/>
                    <a:pt x="17" y="2"/>
                    <a:pt x="17" y="2"/>
                  </a:cubicBezTo>
                  <a:lnTo>
                    <a:pt x="18" y="4"/>
                  </a:lnTo>
                  <a:lnTo>
                    <a:pt x="16" y="5"/>
                  </a:lnTo>
                  <a:cubicBezTo>
                    <a:pt x="12" y="5"/>
                    <a:pt x="8" y="3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09" name="Freeform 1134"/>
            <p:cNvSpPr>
              <a:spLocks noEditPoints="1"/>
            </p:cNvSpPr>
            <p:nvPr userDrawn="1"/>
          </p:nvSpPr>
          <p:spPr bwMode="auto">
            <a:xfrm>
              <a:off x="261" y="297"/>
              <a:ext cx="7" cy="4"/>
            </a:xfrm>
            <a:custGeom>
              <a:avLst/>
              <a:gdLst>
                <a:gd name="T0" fmla="*/ 9 w 15"/>
                <a:gd name="T1" fmla="*/ 5 h 10"/>
                <a:gd name="T2" fmla="*/ 9 w 15"/>
                <a:gd name="T3" fmla="*/ 5 h 10"/>
                <a:gd name="T4" fmla="*/ 14 w 15"/>
                <a:gd name="T5" fmla="*/ 2 h 10"/>
                <a:gd name="T6" fmla="*/ 14 w 15"/>
                <a:gd name="T7" fmla="*/ 1 h 10"/>
                <a:gd name="T8" fmla="*/ 9 w 15"/>
                <a:gd name="T9" fmla="*/ 5 h 10"/>
                <a:gd name="T10" fmla="*/ 0 w 15"/>
                <a:gd name="T11" fmla="*/ 10 h 10"/>
                <a:gd name="T12" fmla="*/ 0 w 15"/>
                <a:gd name="T13" fmla="*/ 10 h 10"/>
                <a:gd name="T14" fmla="*/ 13 w 15"/>
                <a:gd name="T15" fmla="*/ 0 h 10"/>
                <a:gd name="T16" fmla="*/ 15 w 15"/>
                <a:gd name="T17" fmla="*/ 1 h 10"/>
                <a:gd name="T18" fmla="*/ 15 w 15"/>
                <a:gd name="T19" fmla="*/ 3 h 10"/>
                <a:gd name="T20" fmla="*/ 0 w 15"/>
                <a:gd name="T2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10">
                  <a:moveTo>
                    <a:pt x="9" y="5"/>
                  </a:moveTo>
                  <a:lnTo>
                    <a:pt x="9" y="5"/>
                  </a:lnTo>
                  <a:cubicBezTo>
                    <a:pt x="10" y="5"/>
                    <a:pt x="14" y="2"/>
                    <a:pt x="14" y="2"/>
                  </a:cubicBezTo>
                  <a:lnTo>
                    <a:pt x="14" y="1"/>
                  </a:lnTo>
                  <a:cubicBezTo>
                    <a:pt x="14" y="1"/>
                    <a:pt x="10" y="4"/>
                    <a:pt x="9" y="5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7" y="4"/>
                    <a:pt x="13" y="0"/>
                    <a:pt x="13" y="0"/>
                  </a:cubicBezTo>
                  <a:lnTo>
                    <a:pt x="15" y="1"/>
                  </a:lnTo>
                  <a:lnTo>
                    <a:pt x="15" y="3"/>
                  </a:lnTo>
                  <a:cubicBezTo>
                    <a:pt x="15" y="3"/>
                    <a:pt x="8" y="8"/>
                    <a:pt x="0" y="1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10" name="Freeform 1135"/>
            <p:cNvSpPr>
              <a:spLocks/>
            </p:cNvSpPr>
            <p:nvPr userDrawn="1"/>
          </p:nvSpPr>
          <p:spPr bwMode="auto">
            <a:xfrm>
              <a:off x="265" y="305"/>
              <a:ext cx="9" cy="8"/>
            </a:xfrm>
            <a:custGeom>
              <a:avLst/>
              <a:gdLst>
                <a:gd name="T0" fmla="*/ 5 w 20"/>
                <a:gd name="T1" fmla="*/ 0 h 16"/>
                <a:gd name="T2" fmla="*/ 5 w 20"/>
                <a:gd name="T3" fmla="*/ 0 h 16"/>
                <a:gd name="T4" fmla="*/ 8 w 20"/>
                <a:gd name="T5" fmla="*/ 10 h 16"/>
                <a:gd name="T6" fmla="*/ 20 w 20"/>
                <a:gd name="T7" fmla="*/ 10 h 16"/>
                <a:gd name="T8" fmla="*/ 7 w 20"/>
                <a:gd name="T9" fmla="*/ 12 h 16"/>
                <a:gd name="T10" fmla="*/ 5 w 20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16">
                  <a:moveTo>
                    <a:pt x="5" y="0"/>
                  </a:moveTo>
                  <a:lnTo>
                    <a:pt x="5" y="0"/>
                  </a:lnTo>
                  <a:cubicBezTo>
                    <a:pt x="2" y="5"/>
                    <a:pt x="7" y="6"/>
                    <a:pt x="8" y="10"/>
                  </a:cubicBezTo>
                  <a:cubicBezTo>
                    <a:pt x="14" y="9"/>
                    <a:pt x="17" y="14"/>
                    <a:pt x="20" y="10"/>
                  </a:cubicBezTo>
                  <a:cubicBezTo>
                    <a:pt x="16" y="16"/>
                    <a:pt x="12" y="11"/>
                    <a:pt x="7" y="12"/>
                  </a:cubicBezTo>
                  <a:cubicBezTo>
                    <a:pt x="6" y="8"/>
                    <a:pt x="0" y="6"/>
                    <a:pt x="5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11" name="Freeform 1136"/>
            <p:cNvSpPr>
              <a:spLocks noEditPoints="1"/>
            </p:cNvSpPr>
            <p:nvPr userDrawn="1"/>
          </p:nvSpPr>
          <p:spPr bwMode="auto">
            <a:xfrm>
              <a:off x="270" y="302"/>
              <a:ext cx="4" cy="5"/>
            </a:xfrm>
            <a:custGeom>
              <a:avLst/>
              <a:gdLst>
                <a:gd name="T0" fmla="*/ 4 w 8"/>
                <a:gd name="T1" fmla="*/ 5 h 12"/>
                <a:gd name="T2" fmla="*/ 4 w 8"/>
                <a:gd name="T3" fmla="*/ 5 h 12"/>
                <a:gd name="T4" fmla="*/ 7 w 8"/>
                <a:gd name="T5" fmla="*/ 1 h 12"/>
                <a:gd name="T6" fmla="*/ 6 w 8"/>
                <a:gd name="T7" fmla="*/ 1 h 12"/>
                <a:gd name="T8" fmla="*/ 4 w 8"/>
                <a:gd name="T9" fmla="*/ 5 h 12"/>
                <a:gd name="T10" fmla="*/ 0 w 8"/>
                <a:gd name="T11" fmla="*/ 12 h 12"/>
                <a:gd name="T12" fmla="*/ 0 w 8"/>
                <a:gd name="T13" fmla="*/ 12 h 12"/>
                <a:gd name="T14" fmla="*/ 5 w 8"/>
                <a:gd name="T15" fmla="*/ 0 h 12"/>
                <a:gd name="T16" fmla="*/ 7 w 8"/>
                <a:gd name="T17" fmla="*/ 0 h 12"/>
                <a:gd name="T18" fmla="*/ 8 w 8"/>
                <a:gd name="T19" fmla="*/ 1 h 12"/>
                <a:gd name="T20" fmla="*/ 0 w 8"/>
                <a:gd name="T2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12">
                  <a:moveTo>
                    <a:pt x="4" y="5"/>
                  </a:moveTo>
                  <a:lnTo>
                    <a:pt x="4" y="5"/>
                  </a:lnTo>
                  <a:cubicBezTo>
                    <a:pt x="5" y="4"/>
                    <a:pt x="7" y="1"/>
                    <a:pt x="7" y="1"/>
                  </a:cubicBezTo>
                  <a:lnTo>
                    <a:pt x="6" y="1"/>
                  </a:lnTo>
                  <a:cubicBezTo>
                    <a:pt x="6" y="1"/>
                    <a:pt x="4" y="4"/>
                    <a:pt x="4" y="5"/>
                  </a:cubicBezTo>
                  <a:close/>
                  <a:moveTo>
                    <a:pt x="0" y="12"/>
                  </a:moveTo>
                  <a:lnTo>
                    <a:pt x="0" y="12"/>
                  </a:lnTo>
                  <a:cubicBezTo>
                    <a:pt x="3" y="4"/>
                    <a:pt x="5" y="0"/>
                    <a:pt x="5" y="0"/>
                  </a:cubicBezTo>
                  <a:lnTo>
                    <a:pt x="7" y="0"/>
                  </a:lnTo>
                  <a:lnTo>
                    <a:pt x="8" y="1"/>
                  </a:lnTo>
                  <a:cubicBezTo>
                    <a:pt x="8" y="1"/>
                    <a:pt x="6" y="7"/>
                    <a:pt x="0" y="1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12" name="Freeform 1137"/>
            <p:cNvSpPr>
              <a:spLocks noEditPoints="1"/>
            </p:cNvSpPr>
            <p:nvPr userDrawn="1"/>
          </p:nvSpPr>
          <p:spPr bwMode="auto">
            <a:xfrm>
              <a:off x="280" y="304"/>
              <a:ext cx="1" cy="6"/>
            </a:xfrm>
            <a:custGeom>
              <a:avLst/>
              <a:gdLst>
                <a:gd name="T0" fmla="*/ 1 w 4"/>
                <a:gd name="T1" fmla="*/ 6 h 12"/>
                <a:gd name="T2" fmla="*/ 1 w 4"/>
                <a:gd name="T3" fmla="*/ 6 h 12"/>
                <a:gd name="T4" fmla="*/ 3 w 4"/>
                <a:gd name="T5" fmla="*/ 1 h 12"/>
                <a:gd name="T6" fmla="*/ 2 w 4"/>
                <a:gd name="T7" fmla="*/ 1 h 12"/>
                <a:gd name="T8" fmla="*/ 1 w 4"/>
                <a:gd name="T9" fmla="*/ 6 h 12"/>
                <a:gd name="T10" fmla="*/ 1 w 4"/>
                <a:gd name="T11" fmla="*/ 12 h 12"/>
                <a:gd name="T12" fmla="*/ 1 w 4"/>
                <a:gd name="T13" fmla="*/ 12 h 12"/>
                <a:gd name="T14" fmla="*/ 0 w 4"/>
                <a:gd name="T15" fmla="*/ 1 h 12"/>
                <a:gd name="T16" fmla="*/ 2 w 4"/>
                <a:gd name="T17" fmla="*/ 0 h 12"/>
                <a:gd name="T18" fmla="*/ 4 w 4"/>
                <a:gd name="T19" fmla="*/ 1 h 12"/>
                <a:gd name="T20" fmla="*/ 1 w 4"/>
                <a:gd name="T2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12">
                  <a:moveTo>
                    <a:pt x="1" y="6"/>
                  </a:moveTo>
                  <a:lnTo>
                    <a:pt x="1" y="6"/>
                  </a:lnTo>
                  <a:cubicBezTo>
                    <a:pt x="2" y="5"/>
                    <a:pt x="3" y="1"/>
                    <a:pt x="3" y="1"/>
                  </a:cubicBezTo>
                  <a:lnTo>
                    <a:pt x="2" y="1"/>
                  </a:lnTo>
                  <a:cubicBezTo>
                    <a:pt x="2" y="1"/>
                    <a:pt x="1" y="5"/>
                    <a:pt x="1" y="6"/>
                  </a:cubicBezTo>
                  <a:close/>
                  <a:moveTo>
                    <a:pt x="1" y="12"/>
                  </a:moveTo>
                  <a:lnTo>
                    <a:pt x="1" y="12"/>
                  </a:lnTo>
                  <a:cubicBezTo>
                    <a:pt x="0" y="7"/>
                    <a:pt x="0" y="1"/>
                    <a:pt x="0" y="1"/>
                  </a:cubicBezTo>
                  <a:lnTo>
                    <a:pt x="2" y="0"/>
                  </a:lnTo>
                  <a:lnTo>
                    <a:pt x="4" y="1"/>
                  </a:lnTo>
                  <a:cubicBezTo>
                    <a:pt x="4" y="1"/>
                    <a:pt x="3" y="7"/>
                    <a:pt x="1" y="1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13" name="Freeform 1138"/>
            <p:cNvSpPr>
              <a:spLocks/>
            </p:cNvSpPr>
            <p:nvPr userDrawn="1"/>
          </p:nvSpPr>
          <p:spPr bwMode="auto">
            <a:xfrm>
              <a:off x="276" y="310"/>
              <a:ext cx="8" cy="4"/>
            </a:xfrm>
            <a:custGeom>
              <a:avLst/>
              <a:gdLst>
                <a:gd name="T0" fmla="*/ 1 w 17"/>
                <a:gd name="T1" fmla="*/ 0 h 10"/>
                <a:gd name="T2" fmla="*/ 1 w 17"/>
                <a:gd name="T3" fmla="*/ 0 h 10"/>
                <a:gd name="T4" fmla="*/ 8 w 17"/>
                <a:gd name="T5" fmla="*/ 8 h 10"/>
                <a:gd name="T6" fmla="*/ 17 w 17"/>
                <a:gd name="T7" fmla="*/ 1 h 10"/>
                <a:gd name="T8" fmla="*/ 8 w 17"/>
                <a:gd name="T9" fmla="*/ 10 h 10"/>
                <a:gd name="T10" fmla="*/ 1 w 17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0">
                  <a:moveTo>
                    <a:pt x="1" y="0"/>
                  </a:moveTo>
                  <a:lnTo>
                    <a:pt x="1" y="0"/>
                  </a:lnTo>
                  <a:cubicBezTo>
                    <a:pt x="1" y="6"/>
                    <a:pt x="6" y="5"/>
                    <a:pt x="8" y="8"/>
                  </a:cubicBezTo>
                  <a:cubicBezTo>
                    <a:pt x="12" y="4"/>
                    <a:pt x="16" y="6"/>
                    <a:pt x="17" y="1"/>
                  </a:cubicBezTo>
                  <a:cubicBezTo>
                    <a:pt x="17" y="9"/>
                    <a:pt x="11" y="6"/>
                    <a:pt x="8" y="10"/>
                  </a:cubicBezTo>
                  <a:cubicBezTo>
                    <a:pt x="6" y="6"/>
                    <a:pt x="0" y="8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14" name="Freeform 1139"/>
            <p:cNvSpPr>
              <a:spLocks noEditPoints="1"/>
            </p:cNvSpPr>
            <p:nvPr userDrawn="1"/>
          </p:nvSpPr>
          <p:spPr bwMode="auto">
            <a:xfrm>
              <a:off x="288" y="304"/>
              <a:ext cx="2" cy="6"/>
            </a:xfrm>
            <a:custGeom>
              <a:avLst/>
              <a:gdLst>
                <a:gd name="T0" fmla="*/ 3 w 5"/>
                <a:gd name="T1" fmla="*/ 8 h 14"/>
                <a:gd name="T2" fmla="*/ 3 w 5"/>
                <a:gd name="T3" fmla="*/ 8 h 14"/>
                <a:gd name="T4" fmla="*/ 2 w 5"/>
                <a:gd name="T5" fmla="*/ 1 h 14"/>
                <a:gd name="T6" fmla="*/ 1 w 5"/>
                <a:gd name="T7" fmla="*/ 2 h 14"/>
                <a:gd name="T8" fmla="*/ 3 w 5"/>
                <a:gd name="T9" fmla="*/ 8 h 14"/>
                <a:gd name="T10" fmla="*/ 4 w 5"/>
                <a:gd name="T11" fmla="*/ 14 h 14"/>
                <a:gd name="T12" fmla="*/ 4 w 5"/>
                <a:gd name="T13" fmla="*/ 14 h 14"/>
                <a:gd name="T14" fmla="*/ 0 w 5"/>
                <a:gd name="T15" fmla="*/ 2 h 14"/>
                <a:gd name="T16" fmla="*/ 2 w 5"/>
                <a:gd name="T17" fmla="*/ 0 h 14"/>
                <a:gd name="T18" fmla="*/ 3 w 5"/>
                <a:gd name="T19" fmla="*/ 1 h 14"/>
                <a:gd name="T20" fmla="*/ 4 w 5"/>
                <a:gd name="T2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" h="14">
                  <a:moveTo>
                    <a:pt x="3" y="8"/>
                  </a:moveTo>
                  <a:lnTo>
                    <a:pt x="3" y="8"/>
                  </a:lnTo>
                  <a:cubicBezTo>
                    <a:pt x="3" y="7"/>
                    <a:pt x="2" y="1"/>
                    <a:pt x="2" y="1"/>
                  </a:cubicBezTo>
                  <a:lnTo>
                    <a:pt x="1" y="2"/>
                  </a:lnTo>
                  <a:cubicBezTo>
                    <a:pt x="1" y="2"/>
                    <a:pt x="3" y="7"/>
                    <a:pt x="3" y="8"/>
                  </a:cubicBezTo>
                  <a:close/>
                  <a:moveTo>
                    <a:pt x="4" y="14"/>
                  </a:moveTo>
                  <a:lnTo>
                    <a:pt x="4" y="14"/>
                  </a:lnTo>
                  <a:cubicBezTo>
                    <a:pt x="1" y="6"/>
                    <a:pt x="0" y="2"/>
                    <a:pt x="0" y="2"/>
                  </a:cubicBezTo>
                  <a:lnTo>
                    <a:pt x="2" y="0"/>
                  </a:lnTo>
                  <a:lnTo>
                    <a:pt x="3" y="1"/>
                  </a:lnTo>
                  <a:cubicBezTo>
                    <a:pt x="3" y="1"/>
                    <a:pt x="5" y="6"/>
                    <a:pt x="4" y="14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15" name="Freeform 1140"/>
            <p:cNvSpPr>
              <a:spLocks/>
            </p:cNvSpPr>
            <p:nvPr userDrawn="1"/>
          </p:nvSpPr>
          <p:spPr bwMode="auto">
            <a:xfrm>
              <a:off x="286" y="309"/>
              <a:ext cx="8" cy="5"/>
            </a:xfrm>
            <a:custGeom>
              <a:avLst/>
              <a:gdLst>
                <a:gd name="T0" fmla="*/ 0 w 19"/>
                <a:gd name="T1" fmla="*/ 4 h 12"/>
                <a:gd name="T2" fmla="*/ 0 w 19"/>
                <a:gd name="T3" fmla="*/ 4 h 12"/>
                <a:gd name="T4" fmla="*/ 10 w 19"/>
                <a:gd name="T5" fmla="*/ 9 h 12"/>
                <a:gd name="T6" fmla="*/ 17 w 19"/>
                <a:gd name="T7" fmla="*/ 0 h 12"/>
                <a:gd name="T8" fmla="*/ 11 w 19"/>
                <a:gd name="T9" fmla="*/ 11 h 12"/>
                <a:gd name="T10" fmla="*/ 0 w 19"/>
                <a:gd name="T1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2">
                  <a:moveTo>
                    <a:pt x="0" y="4"/>
                  </a:moveTo>
                  <a:lnTo>
                    <a:pt x="0" y="4"/>
                  </a:lnTo>
                  <a:cubicBezTo>
                    <a:pt x="2" y="10"/>
                    <a:pt x="7" y="7"/>
                    <a:pt x="10" y="9"/>
                  </a:cubicBezTo>
                  <a:cubicBezTo>
                    <a:pt x="13" y="5"/>
                    <a:pt x="18" y="5"/>
                    <a:pt x="17" y="0"/>
                  </a:cubicBezTo>
                  <a:cubicBezTo>
                    <a:pt x="19" y="8"/>
                    <a:pt x="13" y="7"/>
                    <a:pt x="11" y="11"/>
                  </a:cubicBezTo>
                  <a:cubicBezTo>
                    <a:pt x="6" y="9"/>
                    <a:pt x="1" y="12"/>
                    <a:pt x="0" y="4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16" name="Freeform 1141"/>
            <p:cNvSpPr>
              <a:spLocks/>
            </p:cNvSpPr>
            <p:nvPr userDrawn="1"/>
          </p:nvSpPr>
          <p:spPr bwMode="auto">
            <a:xfrm>
              <a:off x="297" y="302"/>
              <a:ext cx="0" cy="2"/>
            </a:xfrm>
            <a:custGeom>
              <a:avLst/>
              <a:gdLst>
                <a:gd name="T0" fmla="*/ 1 w 1"/>
                <a:gd name="T1" fmla="*/ 4 h 4"/>
                <a:gd name="T2" fmla="*/ 1 w 1"/>
                <a:gd name="T3" fmla="*/ 4 h 4"/>
                <a:gd name="T4" fmla="*/ 0 w 1"/>
                <a:gd name="T5" fmla="*/ 0 h 4"/>
                <a:gd name="T6" fmla="*/ 1 w 1"/>
                <a:gd name="T7" fmla="*/ 0 h 4"/>
                <a:gd name="T8" fmla="*/ 1 w 1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4">
                  <a:moveTo>
                    <a:pt x="1" y="4"/>
                  </a:moveTo>
                  <a:lnTo>
                    <a:pt x="1" y="4"/>
                  </a:lnTo>
                  <a:cubicBezTo>
                    <a:pt x="1" y="3"/>
                    <a:pt x="0" y="0"/>
                    <a:pt x="0" y="0"/>
                  </a:cubicBezTo>
                  <a:lnTo>
                    <a:pt x="1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17" name="Freeform 1142"/>
            <p:cNvSpPr>
              <a:spLocks/>
            </p:cNvSpPr>
            <p:nvPr userDrawn="1"/>
          </p:nvSpPr>
          <p:spPr bwMode="auto">
            <a:xfrm>
              <a:off x="309" y="154"/>
              <a:ext cx="44" cy="53"/>
            </a:xfrm>
            <a:custGeom>
              <a:avLst/>
              <a:gdLst>
                <a:gd name="T0" fmla="*/ 79 w 99"/>
                <a:gd name="T1" fmla="*/ 113 h 116"/>
                <a:gd name="T2" fmla="*/ 79 w 99"/>
                <a:gd name="T3" fmla="*/ 113 h 116"/>
                <a:gd name="T4" fmla="*/ 50 w 99"/>
                <a:gd name="T5" fmla="*/ 116 h 116"/>
                <a:gd name="T6" fmla="*/ 20 w 99"/>
                <a:gd name="T7" fmla="*/ 113 h 116"/>
                <a:gd name="T8" fmla="*/ 20 w 99"/>
                <a:gd name="T9" fmla="*/ 99 h 116"/>
                <a:gd name="T10" fmla="*/ 8 w 99"/>
                <a:gd name="T11" fmla="*/ 74 h 116"/>
                <a:gd name="T12" fmla="*/ 31 w 99"/>
                <a:gd name="T13" fmla="*/ 38 h 116"/>
                <a:gd name="T14" fmla="*/ 39 w 99"/>
                <a:gd name="T15" fmla="*/ 37 h 116"/>
                <a:gd name="T16" fmla="*/ 39 w 99"/>
                <a:gd name="T17" fmla="*/ 41 h 116"/>
                <a:gd name="T18" fmla="*/ 43 w 99"/>
                <a:gd name="T19" fmla="*/ 40 h 116"/>
                <a:gd name="T20" fmla="*/ 43 w 99"/>
                <a:gd name="T21" fmla="*/ 36 h 116"/>
                <a:gd name="T22" fmla="*/ 45 w 99"/>
                <a:gd name="T23" fmla="*/ 36 h 116"/>
                <a:gd name="T24" fmla="*/ 41 w 99"/>
                <a:gd name="T25" fmla="*/ 28 h 116"/>
                <a:gd name="T26" fmla="*/ 44 w 99"/>
                <a:gd name="T27" fmla="*/ 21 h 116"/>
                <a:gd name="T28" fmla="*/ 41 w 99"/>
                <a:gd name="T29" fmla="*/ 21 h 116"/>
                <a:gd name="T30" fmla="*/ 46 w 99"/>
                <a:gd name="T31" fmla="*/ 14 h 116"/>
                <a:gd name="T32" fmla="*/ 39 w 99"/>
                <a:gd name="T33" fmla="*/ 19 h 116"/>
                <a:gd name="T34" fmla="*/ 39 w 99"/>
                <a:gd name="T35" fmla="*/ 2 h 116"/>
                <a:gd name="T36" fmla="*/ 46 w 99"/>
                <a:gd name="T37" fmla="*/ 6 h 116"/>
                <a:gd name="T38" fmla="*/ 41 w 99"/>
                <a:gd name="T39" fmla="*/ 0 h 116"/>
                <a:gd name="T40" fmla="*/ 59 w 99"/>
                <a:gd name="T41" fmla="*/ 0 h 116"/>
                <a:gd name="T42" fmla="*/ 53 w 99"/>
                <a:gd name="T43" fmla="*/ 6 h 116"/>
                <a:gd name="T44" fmla="*/ 61 w 99"/>
                <a:gd name="T45" fmla="*/ 2 h 116"/>
                <a:gd name="T46" fmla="*/ 61 w 99"/>
                <a:gd name="T47" fmla="*/ 19 h 116"/>
                <a:gd name="T48" fmla="*/ 53 w 99"/>
                <a:gd name="T49" fmla="*/ 14 h 116"/>
                <a:gd name="T50" fmla="*/ 59 w 99"/>
                <a:gd name="T51" fmla="*/ 21 h 116"/>
                <a:gd name="T52" fmla="*/ 56 w 99"/>
                <a:gd name="T53" fmla="*/ 21 h 116"/>
                <a:gd name="T54" fmla="*/ 59 w 99"/>
                <a:gd name="T55" fmla="*/ 28 h 116"/>
                <a:gd name="T56" fmla="*/ 54 w 99"/>
                <a:gd name="T57" fmla="*/ 36 h 116"/>
                <a:gd name="T58" fmla="*/ 56 w 99"/>
                <a:gd name="T59" fmla="*/ 36 h 116"/>
                <a:gd name="T60" fmla="*/ 56 w 99"/>
                <a:gd name="T61" fmla="*/ 40 h 116"/>
                <a:gd name="T62" fmla="*/ 60 w 99"/>
                <a:gd name="T63" fmla="*/ 41 h 116"/>
                <a:gd name="T64" fmla="*/ 61 w 99"/>
                <a:gd name="T65" fmla="*/ 37 h 116"/>
                <a:gd name="T66" fmla="*/ 68 w 99"/>
                <a:gd name="T67" fmla="*/ 38 h 116"/>
                <a:gd name="T68" fmla="*/ 91 w 99"/>
                <a:gd name="T69" fmla="*/ 74 h 116"/>
                <a:gd name="T70" fmla="*/ 79 w 99"/>
                <a:gd name="T71" fmla="*/ 99 h 116"/>
                <a:gd name="T72" fmla="*/ 79 w 99"/>
                <a:gd name="T73" fmla="*/ 11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9" h="116">
                  <a:moveTo>
                    <a:pt x="79" y="113"/>
                  </a:moveTo>
                  <a:lnTo>
                    <a:pt x="79" y="113"/>
                  </a:lnTo>
                  <a:cubicBezTo>
                    <a:pt x="74" y="115"/>
                    <a:pt x="63" y="116"/>
                    <a:pt x="50" y="116"/>
                  </a:cubicBezTo>
                  <a:cubicBezTo>
                    <a:pt x="36" y="116"/>
                    <a:pt x="25" y="115"/>
                    <a:pt x="20" y="113"/>
                  </a:cubicBezTo>
                  <a:lnTo>
                    <a:pt x="20" y="99"/>
                  </a:lnTo>
                  <a:cubicBezTo>
                    <a:pt x="15" y="91"/>
                    <a:pt x="11" y="82"/>
                    <a:pt x="8" y="74"/>
                  </a:cubicBezTo>
                  <a:cubicBezTo>
                    <a:pt x="0" y="52"/>
                    <a:pt x="12" y="42"/>
                    <a:pt x="31" y="38"/>
                  </a:cubicBezTo>
                  <a:cubicBezTo>
                    <a:pt x="33" y="37"/>
                    <a:pt x="36" y="36"/>
                    <a:pt x="39" y="37"/>
                  </a:cubicBezTo>
                  <a:lnTo>
                    <a:pt x="39" y="41"/>
                  </a:lnTo>
                  <a:lnTo>
                    <a:pt x="43" y="40"/>
                  </a:lnTo>
                  <a:lnTo>
                    <a:pt x="43" y="36"/>
                  </a:lnTo>
                  <a:cubicBezTo>
                    <a:pt x="44" y="36"/>
                    <a:pt x="45" y="36"/>
                    <a:pt x="45" y="36"/>
                  </a:cubicBezTo>
                  <a:cubicBezTo>
                    <a:pt x="42" y="35"/>
                    <a:pt x="41" y="32"/>
                    <a:pt x="41" y="28"/>
                  </a:cubicBezTo>
                  <a:cubicBezTo>
                    <a:pt x="41" y="25"/>
                    <a:pt x="42" y="23"/>
                    <a:pt x="44" y="21"/>
                  </a:cubicBezTo>
                  <a:lnTo>
                    <a:pt x="41" y="21"/>
                  </a:lnTo>
                  <a:cubicBezTo>
                    <a:pt x="42" y="19"/>
                    <a:pt x="46" y="16"/>
                    <a:pt x="46" y="14"/>
                  </a:cubicBezTo>
                  <a:cubicBezTo>
                    <a:pt x="44" y="14"/>
                    <a:pt x="40" y="17"/>
                    <a:pt x="39" y="19"/>
                  </a:cubicBezTo>
                  <a:lnTo>
                    <a:pt x="39" y="2"/>
                  </a:lnTo>
                  <a:cubicBezTo>
                    <a:pt x="40" y="4"/>
                    <a:pt x="44" y="6"/>
                    <a:pt x="46" y="6"/>
                  </a:cubicBezTo>
                  <a:cubicBezTo>
                    <a:pt x="46" y="4"/>
                    <a:pt x="42" y="2"/>
                    <a:pt x="41" y="0"/>
                  </a:cubicBezTo>
                  <a:lnTo>
                    <a:pt x="59" y="0"/>
                  </a:lnTo>
                  <a:cubicBezTo>
                    <a:pt x="57" y="2"/>
                    <a:pt x="54" y="4"/>
                    <a:pt x="53" y="6"/>
                  </a:cubicBezTo>
                  <a:cubicBezTo>
                    <a:pt x="55" y="6"/>
                    <a:pt x="59" y="4"/>
                    <a:pt x="61" y="2"/>
                  </a:cubicBezTo>
                  <a:lnTo>
                    <a:pt x="61" y="19"/>
                  </a:lnTo>
                  <a:cubicBezTo>
                    <a:pt x="59" y="17"/>
                    <a:pt x="55" y="14"/>
                    <a:pt x="53" y="14"/>
                  </a:cubicBezTo>
                  <a:cubicBezTo>
                    <a:pt x="54" y="16"/>
                    <a:pt x="57" y="19"/>
                    <a:pt x="59" y="21"/>
                  </a:cubicBezTo>
                  <a:lnTo>
                    <a:pt x="56" y="21"/>
                  </a:lnTo>
                  <a:cubicBezTo>
                    <a:pt x="58" y="23"/>
                    <a:pt x="59" y="25"/>
                    <a:pt x="59" y="28"/>
                  </a:cubicBezTo>
                  <a:cubicBezTo>
                    <a:pt x="59" y="32"/>
                    <a:pt x="57" y="35"/>
                    <a:pt x="54" y="36"/>
                  </a:cubicBezTo>
                  <a:cubicBezTo>
                    <a:pt x="55" y="36"/>
                    <a:pt x="56" y="36"/>
                    <a:pt x="56" y="36"/>
                  </a:cubicBezTo>
                  <a:lnTo>
                    <a:pt x="56" y="40"/>
                  </a:lnTo>
                  <a:lnTo>
                    <a:pt x="60" y="41"/>
                  </a:lnTo>
                  <a:lnTo>
                    <a:pt x="61" y="37"/>
                  </a:lnTo>
                  <a:cubicBezTo>
                    <a:pt x="64" y="36"/>
                    <a:pt x="66" y="37"/>
                    <a:pt x="68" y="38"/>
                  </a:cubicBezTo>
                  <a:cubicBezTo>
                    <a:pt x="87" y="42"/>
                    <a:pt x="99" y="52"/>
                    <a:pt x="91" y="74"/>
                  </a:cubicBezTo>
                  <a:cubicBezTo>
                    <a:pt x="88" y="82"/>
                    <a:pt x="84" y="91"/>
                    <a:pt x="79" y="99"/>
                  </a:cubicBezTo>
                  <a:lnTo>
                    <a:pt x="79" y="113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18" name="Freeform 1143"/>
            <p:cNvSpPr>
              <a:spLocks/>
            </p:cNvSpPr>
            <p:nvPr userDrawn="1"/>
          </p:nvSpPr>
          <p:spPr bwMode="auto">
            <a:xfrm>
              <a:off x="320" y="202"/>
              <a:ext cx="21" cy="2"/>
            </a:xfrm>
            <a:custGeom>
              <a:avLst/>
              <a:gdLst>
                <a:gd name="T0" fmla="*/ 24 w 47"/>
                <a:gd name="T1" fmla="*/ 4 h 4"/>
                <a:gd name="T2" fmla="*/ 24 w 47"/>
                <a:gd name="T3" fmla="*/ 4 h 4"/>
                <a:gd name="T4" fmla="*/ 0 w 47"/>
                <a:gd name="T5" fmla="*/ 2 h 4"/>
                <a:gd name="T6" fmla="*/ 24 w 47"/>
                <a:gd name="T7" fmla="*/ 0 h 4"/>
                <a:gd name="T8" fmla="*/ 47 w 47"/>
                <a:gd name="T9" fmla="*/ 2 h 4"/>
                <a:gd name="T10" fmla="*/ 24 w 47"/>
                <a:gd name="T11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4">
                  <a:moveTo>
                    <a:pt x="24" y="4"/>
                  </a:moveTo>
                  <a:lnTo>
                    <a:pt x="24" y="4"/>
                  </a:lnTo>
                  <a:cubicBezTo>
                    <a:pt x="15" y="4"/>
                    <a:pt x="6" y="3"/>
                    <a:pt x="0" y="2"/>
                  </a:cubicBezTo>
                  <a:cubicBezTo>
                    <a:pt x="6" y="0"/>
                    <a:pt x="15" y="0"/>
                    <a:pt x="24" y="0"/>
                  </a:cubicBezTo>
                  <a:cubicBezTo>
                    <a:pt x="33" y="0"/>
                    <a:pt x="42" y="0"/>
                    <a:pt x="47" y="2"/>
                  </a:cubicBezTo>
                  <a:cubicBezTo>
                    <a:pt x="41" y="3"/>
                    <a:pt x="32" y="4"/>
                    <a:pt x="24" y="4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19" name="Freeform 1144"/>
            <p:cNvSpPr>
              <a:spLocks/>
            </p:cNvSpPr>
            <p:nvPr userDrawn="1"/>
          </p:nvSpPr>
          <p:spPr bwMode="auto">
            <a:xfrm>
              <a:off x="319" y="204"/>
              <a:ext cx="24" cy="2"/>
            </a:xfrm>
            <a:custGeom>
              <a:avLst/>
              <a:gdLst>
                <a:gd name="T0" fmla="*/ 0 w 53"/>
                <a:gd name="T1" fmla="*/ 2 h 5"/>
                <a:gd name="T2" fmla="*/ 0 w 53"/>
                <a:gd name="T3" fmla="*/ 2 h 5"/>
                <a:gd name="T4" fmla="*/ 0 w 53"/>
                <a:gd name="T5" fmla="*/ 0 h 5"/>
                <a:gd name="T6" fmla="*/ 27 w 53"/>
                <a:gd name="T7" fmla="*/ 3 h 5"/>
                <a:gd name="T8" fmla="*/ 53 w 53"/>
                <a:gd name="T9" fmla="*/ 0 h 5"/>
                <a:gd name="T10" fmla="*/ 53 w 53"/>
                <a:gd name="T11" fmla="*/ 2 h 5"/>
                <a:gd name="T12" fmla="*/ 27 w 53"/>
                <a:gd name="T13" fmla="*/ 5 h 5"/>
                <a:gd name="T14" fmla="*/ 0 w 53"/>
                <a:gd name="T1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5">
                  <a:moveTo>
                    <a:pt x="0" y="2"/>
                  </a:moveTo>
                  <a:lnTo>
                    <a:pt x="0" y="2"/>
                  </a:lnTo>
                  <a:lnTo>
                    <a:pt x="0" y="0"/>
                  </a:lnTo>
                  <a:cubicBezTo>
                    <a:pt x="5" y="2"/>
                    <a:pt x="16" y="3"/>
                    <a:pt x="27" y="3"/>
                  </a:cubicBezTo>
                  <a:cubicBezTo>
                    <a:pt x="37" y="3"/>
                    <a:pt x="48" y="2"/>
                    <a:pt x="53" y="0"/>
                  </a:cubicBezTo>
                  <a:lnTo>
                    <a:pt x="53" y="2"/>
                  </a:lnTo>
                  <a:cubicBezTo>
                    <a:pt x="48" y="4"/>
                    <a:pt x="40" y="5"/>
                    <a:pt x="27" y="5"/>
                  </a:cubicBezTo>
                  <a:cubicBezTo>
                    <a:pt x="14" y="5"/>
                    <a:pt x="5" y="4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20" name="Freeform 1145"/>
            <p:cNvSpPr>
              <a:spLocks/>
            </p:cNvSpPr>
            <p:nvPr userDrawn="1"/>
          </p:nvSpPr>
          <p:spPr bwMode="auto">
            <a:xfrm>
              <a:off x="343" y="200"/>
              <a:ext cx="0" cy="1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0 h 2"/>
                <a:gd name="T4" fmla="*/ 1 w 1"/>
                <a:gd name="T5" fmla="*/ 2 h 2"/>
                <a:gd name="T6" fmla="*/ 0 w 1"/>
                <a:gd name="T7" fmla="*/ 1 h 2"/>
                <a:gd name="T8" fmla="*/ 1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0"/>
                  </a:lnTo>
                  <a:lnTo>
                    <a:pt x="1" y="2"/>
                  </a:lnTo>
                  <a:cubicBezTo>
                    <a:pt x="1" y="2"/>
                    <a:pt x="0" y="2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21" name="Freeform 1146"/>
            <p:cNvSpPr>
              <a:spLocks/>
            </p:cNvSpPr>
            <p:nvPr userDrawn="1"/>
          </p:nvSpPr>
          <p:spPr bwMode="auto">
            <a:xfrm>
              <a:off x="333" y="186"/>
              <a:ext cx="1" cy="1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2 h 2"/>
                <a:gd name="T4" fmla="*/ 0 w 1"/>
                <a:gd name="T5" fmla="*/ 0 h 2"/>
                <a:gd name="T6" fmla="*/ 1 w 1"/>
                <a:gd name="T7" fmla="*/ 0 h 2"/>
                <a:gd name="T8" fmla="*/ 1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lnTo>
                    <a:pt x="1" y="2"/>
                  </a:lnTo>
                  <a:cubicBezTo>
                    <a:pt x="1" y="1"/>
                    <a:pt x="0" y="0"/>
                    <a:pt x="0" y="0"/>
                  </a:cubicBezTo>
                  <a:lnTo>
                    <a:pt x="1" y="0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22" name="Freeform 1147"/>
            <p:cNvSpPr>
              <a:spLocks/>
            </p:cNvSpPr>
            <p:nvPr userDrawn="1"/>
          </p:nvSpPr>
          <p:spPr bwMode="auto">
            <a:xfrm>
              <a:off x="347" y="186"/>
              <a:ext cx="2" cy="4"/>
            </a:xfrm>
            <a:custGeom>
              <a:avLst/>
              <a:gdLst>
                <a:gd name="T0" fmla="*/ 3 w 4"/>
                <a:gd name="T1" fmla="*/ 2 h 7"/>
                <a:gd name="T2" fmla="*/ 3 w 4"/>
                <a:gd name="T3" fmla="*/ 2 h 7"/>
                <a:gd name="T4" fmla="*/ 1 w 4"/>
                <a:gd name="T5" fmla="*/ 7 h 7"/>
                <a:gd name="T6" fmla="*/ 0 w 4"/>
                <a:gd name="T7" fmla="*/ 4 h 7"/>
                <a:gd name="T8" fmla="*/ 3 w 4"/>
                <a:gd name="T9" fmla="*/ 0 h 7"/>
                <a:gd name="T10" fmla="*/ 4 w 4"/>
                <a:gd name="T11" fmla="*/ 0 h 7"/>
                <a:gd name="T12" fmla="*/ 3 w 4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3" y="2"/>
                  </a:moveTo>
                  <a:lnTo>
                    <a:pt x="3" y="2"/>
                  </a:lnTo>
                  <a:cubicBezTo>
                    <a:pt x="3" y="3"/>
                    <a:pt x="2" y="5"/>
                    <a:pt x="1" y="7"/>
                  </a:cubicBezTo>
                  <a:cubicBezTo>
                    <a:pt x="1" y="6"/>
                    <a:pt x="0" y="5"/>
                    <a:pt x="0" y="4"/>
                  </a:cubicBezTo>
                  <a:cubicBezTo>
                    <a:pt x="1" y="3"/>
                    <a:pt x="2" y="2"/>
                    <a:pt x="3" y="0"/>
                  </a:cubicBezTo>
                  <a:lnTo>
                    <a:pt x="4" y="0"/>
                  </a:lnTo>
                  <a:cubicBezTo>
                    <a:pt x="3" y="1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23" name="Freeform 1148"/>
            <p:cNvSpPr>
              <a:spLocks/>
            </p:cNvSpPr>
            <p:nvPr userDrawn="1"/>
          </p:nvSpPr>
          <p:spPr bwMode="auto">
            <a:xfrm>
              <a:off x="348" y="181"/>
              <a:ext cx="2" cy="5"/>
            </a:xfrm>
            <a:custGeom>
              <a:avLst/>
              <a:gdLst>
                <a:gd name="T0" fmla="*/ 3 w 4"/>
                <a:gd name="T1" fmla="*/ 9 h 10"/>
                <a:gd name="T2" fmla="*/ 3 w 4"/>
                <a:gd name="T3" fmla="*/ 9 h 10"/>
                <a:gd name="T4" fmla="*/ 3 w 4"/>
                <a:gd name="T5" fmla="*/ 10 h 10"/>
                <a:gd name="T6" fmla="*/ 0 w 4"/>
                <a:gd name="T7" fmla="*/ 5 h 10"/>
                <a:gd name="T8" fmla="*/ 3 w 4"/>
                <a:gd name="T9" fmla="*/ 0 h 10"/>
                <a:gd name="T10" fmla="*/ 4 w 4"/>
                <a:gd name="T11" fmla="*/ 3 h 10"/>
                <a:gd name="T12" fmla="*/ 3 w 4"/>
                <a:gd name="T13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0">
                  <a:moveTo>
                    <a:pt x="3" y="9"/>
                  </a:moveTo>
                  <a:lnTo>
                    <a:pt x="3" y="9"/>
                  </a:lnTo>
                  <a:lnTo>
                    <a:pt x="3" y="10"/>
                  </a:lnTo>
                  <a:cubicBezTo>
                    <a:pt x="2" y="8"/>
                    <a:pt x="1" y="6"/>
                    <a:pt x="0" y="5"/>
                  </a:cubicBezTo>
                  <a:cubicBezTo>
                    <a:pt x="1" y="3"/>
                    <a:pt x="2" y="2"/>
                    <a:pt x="3" y="0"/>
                  </a:cubicBezTo>
                  <a:lnTo>
                    <a:pt x="4" y="3"/>
                  </a:lnTo>
                  <a:cubicBezTo>
                    <a:pt x="4" y="5"/>
                    <a:pt x="4" y="7"/>
                    <a:pt x="3" y="9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24" name="Freeform 1149"/>
            <p:cNvSpPr>
              <a:spLocks/>
            </p:cNvSpPr>
            <p:nvPr userDrawn="1"/>
          </p:nvSpPr>
          <p:spPr bwMode="auto">
            <a:xfrm>
              <a:off x="350" y="181"/>
              <a:ext cx="0" cy="1"/>
            </a:xfrm>
            <a:custGeom>
              <a:avLst/>
              <a:gdLst>
                <a:gd name="T0" fmla="*/ 3 h 3"/>
                <a:gd name="T1" fmla="*/ 3 h 3"/>
                <a:gd name="T2" fmla="*/ 1 h 3"/>
                <a:gd name="T3" fmla="*/ 0 h 3"/>
                <a:gd name="T4" fmla="*/ 3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25" name="Freeform 1150"/>
            <p:cNvSpPr>
              <a:spLocks/>
            </p:cNvSpPr>
            <p:nvPr userDrawn="1"/>
          </p:nvSpPr>
          <p:spPr bwMode="auto">
            <a:xfrm>
              <a:off x="347" y="177"/>
              <a:ext cx="3" cy="4"/>
            </a:xfrm>
            <a:custGeom>
              <a:avLst/>
              <a:gdLst>
                <a:gd name="T0" fmla="*/ 5 w 5"/>
                <a:gd name="T1" fmla="*/ 7 h 8"/>
                <a:gd name="T2" fmla="*/ 5 w 5"/>
                <a:gd name="T3" fmla="*/ 7 h 8"/>
                <a:gd name="T4" fmla="*/ 4 w 5"/>
                <a:gd name="T5" fmla="*/ 8 h 8"/>
                <a:gd name="T6" fmla="*/ 0 w 5"/>
                <a:gd name="T7" fmla="*/ 2 h 8"/>
                <a:gd name="T8" fmla="*/ 2 w 5"/>
                <a:gd name="T9" fmla="*/ 0 h 8"/>
                <a:gd name="T10" fmla="*/ 5 w 5"/>
                <a:gd name="T11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8">
                  <a:moveTo>
                    <a:pt x="5" y="7"/>
                  </a:moveTo>
                  <a:lnTo>
                    <a:pt x="5" y="7"/>
                  </a:lnTo>
                  <a:lnTo>
                    <a:pt x="4" y="8"/>
                  </a:lnTo>
                  <a:cubicBezTo>
                    <a:pt x="3" y="6"/>
                    <a:pt x="2" y="4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ubicBezTo>
                    <a:pt x="4" y="2"/>
                    <a:pt x="5" y="4"/>
                    <a:pt x="5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26" name="Freeform 1151"/>
            <p:cNvSpPr>
              <a:spLocks/>
            </p:cNvSpPr>
            <p:nvPr userDrawn="1"/>
          </p:nvSpPr>
          <p:spPr bwMode="auto">
            <a:xfrm>
              <a:off x="345" y="175"/>
              <a:ext cx="3" cy="2"/>
            </a:xfrm>
            <a:custGeom>
              <a:avLst/>
              <a:gdLst>
                <a:gd name="T0" fmla="*/ 5 w 5"/>
                <a:gd name="T1" fmla="*/ 3 h 5"/>
                <a:gd name="T2" fmla="*/ 5 w 5"/>
                <a:gd name="T3" fmla="*/ 3 h 5"/>
                <a:gd name="T4" fmla="*/ 4 w 5"/>
                <a:gd name="T5" fmla="*/ 5 h 5"/>
                <a:gd name="T6" fmla="*/ 0 w 5"/>
                <a:gd name="T7" fmla="*/ 0 h 5"/>
                <a:gd name="T8" fmla="*/ 0 w 5"/>
                <a:gd name="T9" fmla="*/ 0 h 5"/>
                <a:gd name="T10" fmla="*/ 5 w 5"/>
                <a:gd name="T11" fmla="*/ 3 h 5"/>
                <a:gd name="T12" fmla="*/ 5 w 5"/>
                <a:gd name="T13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5">
                  <a:moveTo>
                    <a:pt x="5" y="3"/>
                  </a:moveTo>
                  <a:lnTo>
                    <a:pt x="5" y="3"/>
                  </a:lnTo>
                  <a:cubicBezTo>
                    <a:pt x="5" y="4"/>
                    <a:pt x="4" y="5"/>
                    <a:pt x="4" y="5"/>
                  </a:cubicBezTo>
                  <a:cubicBezTo>
                    <a:pt x="3" y="4"/>
                    <a:pt x="1" y="2"/>
                    <a:pt x="0" y="0"/>
                  </a:cubicBezTo>
                  <a:lnTo>
                    <a:pt x="0" y="0"/>
                  </a:lnTo>
                  <a:cubicBezTo>
                    <a:pt x="1" y="1"/>
                    <a:pt x="3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27" name="Freeform 1152"/>
            <p:cNvSpPr>
              <a:spLocks/>
            </p:cNvSpPr>
            <p:nvPr userDrawn="1"/>
          </p:nvSpPr>
          <p:spPr bwMode="auto">
            <a:xfrm>
              <a:off x="345" y="175"/>
              <a:ext cx="0" cy="0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1 h 1"/>
                <a:gd name="T6" fmla="*/ 0 w 1"/>
                <a:gd name="T7" fmla="*/ 0 h 1"/>
                <a:gd name="T8" fmla="*/ 1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28" name="Freeform 1153"/>
            <p:cNvSpPr>
              <a:spLocks/>
            </p:cNvSpPr>
            <p:nvPr userDrawn="1"/>
          </p:nvSpPr>
          <p:spPr bwMode="auto">
            <a:xfrm>
              <a:off x="341" y="174"/>
              <a:ext cx="4" cy="4"/>
            </a:xfrm>
            <a:custGeom>
              <a:avLst/>
              <a:gdLst>
                <a:gd name="T0" fmla="*/ 5 w 7"/>
                <a:gd name="T1" fmla="*/ 1 h 9"/>
                <a:gd name="T2" fmla="*/ 5 w 7"/>
                <a:gd name="T3" fmla="*/ 1 h 9"/>
                <a:gd name="T4" fmla="*/ 7 w 7"/>
                <a:gd name="T5" fmla="*/ 3 h 9"/>
                <a:gd name="T6" fmla="*/ 4 w 7"/>
                <a:gd name="T7" fmla="*/ 9 h 9"/>
                <a:gd name="T8" fmla="*/ 0 w 7"/>
                <a:gd name="T9" fmla="*/ 4 h 9"/>
                <a:gd name="T10" fmla="*/ 3 w 7"/>
                <a:gd name="T11" fmla="*/ 0 h 9"/>
                <a:gd name="T12" fmla="*/ 5 w 7"/>
                <a:gd name="T1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9">
                  <a:moveTo>
                    <a:pt x="5" y="1"/>
                  </a:moveTo>
                  <a:lnTo>
                    <a:pt x="5" y="1"/>
                  </a:lnTo>
                  <a:cubicBezTo>
                    <a:pt x="6" y="2"/>
                    <a:pt x="7" y="3"/>
                    <a:pt x="7" y="3"/>
                  </a:cubicBezTo>
                  <a:cubicBezTo>
                    <a:pt x="6" y="5"/>
                    <a:pt x="5" y="7"/>
                    <a:pt x="4" y="9"/>
                  </a:cubicBezTo>
                  <a:cubicBezTo>
                    <a:pt x="3" y="7"/>
                    <a:pt x="1" y="6"/>
                    <a:pt x="0" y="4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0"/>
                    <a:pt x="4" y="1"/>
                    <a:pt x="5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29" name="Freeform 1154"/>
            <p:cNvSpPr>
              <a:spLocks/>
            </p:cNvSpPr>
            <p:nvPr userDrawn="1"/>
          </p:nvSpPr>
          <p:spPr bwMode="auto">
            <a:xfrm>
              <a:off x="339" y="173"/>
              <a:ext cx="3" cy="2"/>
            </a:xfrm>
            <a:custGeom>
              <a:avLst/>
              <a:gdLst>
                <a:gd name="T0" fmla="*/ 7 w 7"/>
                <a:gd name="T1" fmla="*/ 2 h 5"/>
                <a:gd name="T2" fmla="*/ 7 w 7"/>
                <a:gd name="T3" fmla="*/ 2 h 5"/>
                <a:gd name="T4" fmla="*/ 4 w 7"/>
                <a:gd name="T5" fmla="*/ 5 h 5"/>
                <a:gd name="T6" fmla="*/ 0 w 7"/>
                <a:gd name="T7" fmla="*/ 2 h 5"/>
                <a:gd name="T8" fmla="*/ 1 w 7"/>
                <a:gd name="T9" fmla="*/ 0 h 5"/>
                <a:gd name="T10" fmla="*/ 7 w 7"/>
                <a:gd name="T11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5">
                  <a:moveTo>
                    <a:pt x="7" y="2"/>
                  </a:moveTo>
                  <a:lnTo>
                    <a:pt x="7" y="2"/>
                  </a:lnTo>
                  <a:cubicBezTo>
                    <a:pt x="6" y="3"/>
                    <a:pt x="5" y="4"/>
                    <a:pt x="4" y="5"/>
                  </a:cubicBezTo>
                  <a:cubicBezTo>
                    <a:pt x="3" y="4"/>
                    <a:pt x="2" y="3"/>
                    <a:pt x="0" y="2"/>
                  </a:cubicBezTo>
                  <a:lnTo>
                    <a:pt x="1" y="0"/>
                  </a:lnTo>
                  <a:cubicBezTo>
                    <a:pt x="3" y="0"/>
                    <a:pt x="5" y="1"/>
                    <a:pt x="7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30" name="Freeform 1155"/>
            <p:cNvSpPr>
              <a:spLocks/>
            </p:cNvSpPr>
            <p:nvPr userDrawn="1"/>
          </p:nvSpPr>
          <p:spPr bwMode="auto">
            <a:xfrm>
              <a:off x="339" y="174"/>
              <a:ext cx="2" cy="4"/>
            </a:xfrm>
            <a:custGeom>
              <a:avLst/>
              <a:gdLst>
                <a:gd name="T0" fmla="*/ 1 w 5"/>
                <a:gd name="T1" fmla="*/ 0 h 8"/>
                <a:gd name="T2" fmla="*/ 1 w 5"/>
                <a:gd name="T3" fmla="*/ 0 h 8"/>
                <a:gd name="T4" fmla="*/ 5 w 5"/>
                <a:gd name="T5" fmla="*/ 3 h 8"/>
                <a:gd name="T6" fmla="*/ 1 w 5"/>
                <a:gd name="T7" fmla="*/ 8 h 8"/>
                <a:gd name="T8" fmla="*/ 0 w 5"/>
                <a:gd name="T9" fmla="*/ 7 h 8"/>
                <a:gd name="T10" fmla="*/ 1 w 5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8">
                  <a:moveTo>
                    <a:pt x="1" y="0"/>
                  </a:moveTo>
                  <a:lnTo>
                    <a:pt x="1" y="0"/>
                  </a:lnTo>
                  <a:cubicBezTo>
                    <a:pt x="2" y="1"/>
                    <a:pt x="4" y="2"/>
                    <a:pt x="5" y="3"/>
                  </a:cubicBezTo>
                  <a:cubicBezTo>
                    <a:pt x="3" y="5"/>
                    <a:pt x="2" y="7"/>
                    <a:pt x="1" y="8"/>
                  </a:cubicBezTo>
                  <a:lnTo>
                    <a:pt x="0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31" name="Freeform 1156"/>
            <p:cNvSpPr>
              <a:spLocks/>
            </p:cNvSpPr>
            <p:nvPr userDrawn="1"/>
          </p:nvSpPr>
          <p:spPr bwMode="auto">
            <a:xfrm>
              <a:off x="338" y="178"/>
              <a:ext cx="1" cy="1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0 h 2"/>
                <a:gd name="T4" fmla="*/ 1 w 1"/>
                <a:gd name="T5" fmla="*/ 1 h 2"/>
                <a:gd name="T6" fmla="*/ 0 w 1"/>
                <a:gd name="T7" fmla="*/ 2 h 2"/>
                <a:gd name="T8" fmla="*/ 1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32" name="Freeform 1157"/>
            <p:cNvSpPr>
              <a:spLocks/>
            </p:cNvSpPr>
            <p:nvPr userDrawn="1"/>
          </p:nvSpPr>
          <p:spPr bwMode="auto">
            <a:xfrm>
              <a:off x="338" y="178"/>
              <a:ext cx="3" cy="4"/>
            </a:xfrm>
            <a:custGeom>
              <a:avLst/>
              <a:gdLst>
                <a:gd name="T0" fmla="*/ 1 w 7"/>
                <a:gd name="T1" fmla="*/ 3 h 9"/>
                <a:gd name="T2" fmla="*/ 1 w 7"/>
                <a:gd name="T3" fmla="*/ 3 h 9"/>
                <a:gd name="T4" fmla="*/ 3 w 7"/>
                <a:gd name="T5" fmla="*/ 0 h 9"/>
                <a:gd name="T6" fmla="*/ 7 w 7"/>
                <a:gd name="T7" fmla="*/ 5 h 9"/>
                <a:gd name="T8" fmla="*/ 3 w 7"/>
                <a:gd name="T9" fmla="*/ 9 h 9"/>
                <a:gd name="T10" fmla="*/ 0 w 7"/>
                <a:gd name="T11" fmla="*/ 6 h 9"/>
                <a:gd name="T12" fmla="*/ 1 w 7"/>
                <a:gd name="T13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9">
                  <a:moveTo>
                    <a:pt x="1" y="3"/>
                  </a:moveTo>
                  <a:lnTo>
                    <a:pt x="1" y="3"/>
                  </a:lnTo>
                  <a:cubicBezTo>
                    <a:pt x="1" y="2"/>
                    <a:pt x="2" y="1"/>
                    <a:pt x="3" y="0"/>
                  </a:cubicBezTo>
                  <a:cubicBezTo>
                    <a:pt x="4" y="2"/>
                    <a:pt x="6" y="4"/>
                    <a:pt x="7" y="5"/>
                  </a:cubicBezTo>
                  <a:cubicBezTo>
                    <a:pt x="6" y="7"/>
                    <a:pt x="5" y="8"/>
                    <a:pt x="3" y="9"/>
                  </a:cubicBezTo>
                  <a:cubicBezTo>
                    <a:pt x="2" y="8"/>
                    <a:pt x="1" y="7"/>
                    <a:pt x="0" y="6"/>
                  </a:cubicBezTo>
                  <a:lnTo>
                    <a:pt x="1" y="3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33" name="Freeform 1158"/>
            <p:cNvSpPr>
              <a:spLocks/>
            </p:cNvSpPr>
            <p:nvPr userDrawn="1"/>
          </p:nvSpPr>
          <p:spPr bwMode="auto">
            <a:xfrm>
              <a:off x="337" y="181"/>
              <a:ext cx="2" cy="4"/>
            </a:xfrm>
            <a:custGeom>
              <a:avLst/>
              <a:gdLst>
                <a:gd name="T0" fmla="*/ 1 w 4"/>
                <a:gd name="T1" fmla="*/ 0 h 7"/>
                <a:gd name="T2" fmla="*/ 1 w 4"/>
                <a:gd name="T3" fmla="*/ 0 h 7"/>
                <a:gd name="T4" fmla="*/ 4 w 4"/>
                <a:gd name="T5" fmla="*/ 3 h 7"/>
                <a:gd name="T6" fmla="*/ 0 w 4"/>
                <a:gd name="T7" fmla="*/ 7 h 7"/>
                <a:gd name="T8" fmla="*/ 1 w 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1" y="0"/>
                  </a:moveTo>
                  <a:lnTo>
                    <a:pt x="1" y="0"/>
                  </a:lnTo>
                  <a:cubicBezTo>
                    <a:pt x="2" y="1"/>
                    <a:pt x="3" y="2"/>
                    <a:pt x="4" y="3"/>
                  </a:cubicBezTo>
                  <a:cubicBezTo>
                    <a:pt x="2" y="4"/>
                    <a:pt x="1" y="6"/>
                    <a:pt x="0" y="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34" name="Freeform 1159"/>
            <p:cNvSpPr>
              <a:spLocks/>
            </p:cNvSpPr>
            <p:nvPr userDrawn="1"/>
          </p:nvSpPr>
          <p:spPr bwMode="auto">
            <a:xfrm>
              <a:off x="337" y="185"/>
              <a:ext cx="2" cy="4"/>
            </a:xfrm>
            <a:custGeom>
              <a:avLst/>
              <a:gdLst>
                <a:gd name="T0" fmla="*/ 1 w 5"/>
                <a:gd name="T1" fmla="*/ 1 h 8"/>
                <a:gd name="T2" fmla="*/ 1 w 5"/>
                <a:gd name="T3" fmla="*/ 1 h 8"/>
                <a:gd name="T4" fmla="*/ 2 w 5"/>
                <a:gd name="T5" fmla="*/ 0 h 8"/>
                <a:gd name="T6" fmla="*/ 5 w 5"/>
                <a:gd name="T7" fmla="*/ 5 h 8"/>
                <a:gd name="T8" fmla="*/ 1 w 5"/>
                <a:gd name="T9" fmla="*/ 8 h 8"/>
                <a:gd name="T10" fmla="*/ 1 w 5"/>
                <a:gd name="T11" fmla="*/ 7 h 8"/>
                <a:gd name="T12" fmla="*/ 1 w 5"/>
                <a:gd name="T13" fmla="*/ 7 h 8"/>
                <a:gd name="T14" fmla="*/ 0 w 5"/>
                <a:gd name="T15" fmla="*/ 6 h 8"/>
                <a:gd name="T16" fmla="*/ 1 w 5"/>
                <a:gd name="T17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8">
                  <a:moveTo>
                    <a:pt x="1" y="1"/>
                  </a:moveTo>
                  <a:lnTo>
                    <a:pt x="1" y="1"/>
                  </a:lnTo>
                  <a:lnTo>
                    <a:pt x="2" y="0"/>
                  </a:lnTo>
                  <a:cubicBezTo>
                    <a:pt x="3" y="2"/>
                    <a:pt x="4" y="3"/>
                    <a:pt x="5" y="5"/>
                  </a:cubicBezTo>
                  <a:cubicBezTo>
                    <a:pt x="4" y="6"/>
                    <a:pt x="3" y="7"/>
                    <a:pt x="1" y="8"/>
                  </a:cubicBezTo>
                  <a:lnTo>
                    <a:pt x="1" y="7"/>
                  </a:lnTo>
                  <a:lnTo>
                    <a:pt x="1" y="7"/>
                  </a:lnTo>
                  <a:cubicBezTo>
                    <a:pt x="1" y="7"/>
                    <a:pt x="0" y="7"/>
                    <a:pt x="0" y="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35" name="Freeform 1160"/>
            <p:cNvSpPr>
              <a:spLocks/>
            </p:cNvSpPr>
            <p:nvPr userDrawn="1"/>
          </p:nvSpPr>
          <p:spPr bwMode="auto">
            <a:xfrm>
              <a:off x="337" y="189"/>
              <a:ext cx="0" cy="1"/>
            </a:xfrm>
            <a:custGeom>
              <a:avLst/>
              <a:gdLst>
                <a:gd name="T0" fmla="*/ 1 w 1"/>
                <a:gd name="T1" fmla="*/ 1 h 2"/>
                <a:gd name="T2" fmla="*/ 1 w 1"/>
                <a:gd name="T3" fmla="*/ 1 h 2"/>
                <a:gd name="T4" fmla="*/ 0 w 1"/>
                <a:gd name="T5" fmla="*/ 2 h 2"/>
                <a:gd name="T6" fmla="*/ 0 w 1"/>
                <a:gd name="T7" fmla="*/ 0 h 2"/>
                <a:gd name="T8" fmla="*/ 1 w 1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lnTo>
                    <a:pt x="1" y="1"/>
                  </a:lnTo>
                  <a:cubicBezTo>
                    <a:pt x="0" y="1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36" name="Freeform 1161"/>
            <p:cNvSpPr>
              <a:spLocks/>
            </p:cNvSpPr>
            <p:nvPr userDrawn="1"/>
          </p:nvSpPr>
          <p:spPr bwMode="auto">
            <a:xfrm>
              <a:off x="342" y="196"/>
              <a:ext cx="3" cy="2"/>
            </a:xfrm>
            <a:custGeom>
              <a:avLst/>
              <a:gdLst>
                <a:gd name="T0" fmla="*/ 0 w 5"/>
                <a:gd name="T1" fmla="*/ 2 h 4"/>
                <a:gd name="T2" fmla="*/ 0 w 5"/>
                <a:gd name="T3" fmla="*/ 2 h 4"/>
                <a:gd name="T4" fmla="*/ 4 w 5"/>
                <a:gd name="T5" fmla="*/ 0 h 4"/>
                <a:gd name="T6" fmla="*/ 5 w 5"/>
                <a:gd name="T7" fmla="*/ 2 h 4"/>
                <a:gd name="T8" fmla="*/ 4 w 5"/>
                <a:gd name="T9" fmla="*/ 4 h 4"/>
                <a:gd name="T10" fmla="*/ 0 w 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4">
                  <a:moveTo>
                    <a:pt x="0" y="2"/>
                  </a:moveTo>
                  <a:lnTo>
                    <a:pt x="0" y="2"/>
                  </a:lnTo>
                  <a:cubicBezTo>
                    <a:pt x="2" y="2"/>
                    <a:pt x="3" y="1"/>
                    <a:pt x="4" y="0"/>
                  </a:cubicBezTo>
                  <a:lnTo>
                    <a:pt x="5" y="2"/>
                  </a:lnTo>
                  <a:cubicBezTo>
                    <a:pt x="4" y="3"/>
                    <a:pt x="4" y="3"/>
                    <a:pt x="4" y="4"/>
                  </a:cubicBezTo>
                  <a:cubicBezTo>
                    <a:pt x="3" y="3"/>
                    <a:pt x="2" y="3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37" name="Freeform 1162"/>
            <p:cNvSpPr>
              <a:spLocks/>
            </p:cNvSpPr>
            <p:nvPr userDrawn="1"/>
          </p:nvSpPr>
          <p:spPr bwMode="auto">
            <a:xfrm>
              <a:off x="343" y="195"/>
              <a:ext cx="1" cy="0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0" y="0"/>
                    <a:pt x="0" y="0"/>
                  </a:cubicBez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38" name="Freeform 1163"/>
            <p:cNvSpPr>
              <a:spLocks/>
            </p:cNvSpPr>
            <p:nvPr userDrawn="1"/>
          </p:nvSpPr>
          <p:spPr bwMode="auto">
            <a:xfrm>
              <a:off x="344" y="193"/>
              <a:ext cx="2" cy="3"/>
            </a:xfrm>
            <a:custGeom>
              <a:avLst/>
              <a:gdLst>
                <a:gd name="T0" fmla="*/ 0 w 6"/>
                <a:gd name="T1" fmla="*/ 3 h 7"/>
                <a:gd name="T2" fmla="*/ 0 w 6"/>
                <a:gd name="T3" fmla="*/ 3 h 7"/>
                <a:gd name="T4" fmla="*/ 6 w 6"/>
                <a:gd name="T5" fmla="*/ 0 h 7"/>
                <a:gd name="T6" fmla="*/ 2 w 6"/>
                <a:gd name="T7" fmla="*/ 7 h 7"/>
                <a:gd name="T8" fmla="*/ 2 w 6"/>
                <a:gd name="T9" fmla="*/ 6 h 7"/>
                <a:gd name="T10" fmla="*/ 2 w 6"/>
                <a:gd name="T11" fmla="*/ 6 h 7"/>
                <a:gd name="T12" fmla="*/ 1 w 6"/>
                <a:gd name="T13" fmla="*/ 5 h 7"/>
                <a:gd name="T14" fmla="*/ 0 w 6"/>
                <a:gd name="T1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7">
                  <a:moveTo>
                    <a:pt x="0" y="3"/>
                  </a:moveTo>
                  <a:lnTo>
                    <a:pt x="0" y="3"/>
                  </a:lnTo>
                  <a:cubicBezTo>
                    <a:pt x="3" y="2"/>
                    <a:pt x="4" y="1"/>
                    <a:pt x="6" y="0"/>
                  </a:cubicBezTo>
                  <a:cubicBezTo>
                    <a:pt x="4" y="2"/>
                    <a:pt x="3" y="5"/>
                    <a:pt x="2" y="7"/>
                  </a:cubicBezTo>
                  <a:lnTo>
                    <a:pt x="2" y="6"/>
                  </a:lnTo>
                  <a:lnTo>
                    <a:pt x="2" y="6"/>
                  </a:lnTo>
                  <a:lnTo>
                    <a:pt x="1" y="5"/>
                  </a:lnTo>
                  <a:cubicBezTo>
                    <a:pt x="1" y="5"/>
                    <a:pt x="1" y="4"/>
                    <a:pt x="0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39" name="Freeform 1164"/>
            <p:cNvSpPr>
              <a:spLocks/>
            </p:cNvSpPr>
            <p:nvPr userDrawn="1"/>
          </p:nvSpPr>
          <p:spPr bwMode="auto">
            <a:xfrm>
              <a:off x="345" y="189"/>
              <a:ext cx="3" cy="4"/>
            </a:xfrm>
            <a:custGeom>
              <a:avLst/>
              <a:gdLst>
                <a:gd name="T0" fmla="*/ 3 w 6"/>
                <a:gd name="T1" fmla="*/ 8 h 9"/>
                <a:gd name="T2" fmla="*/ 3 w 6"/>
                <a:gd name="T3" fmla="*/ 8 h 9"/>
                <a:gd name="T4" fmla="*/ 3 w 6"/>
                <a:gd name="T5" fmla="*/ 9 h 9"/>
                <a:gd name="T6" fmla="*/ 0 w 6"/>
                <a:gd name="T7" fmla="*/ 4 h 9"/>
                <a:gd name="T8" fmla="*/ 4 w 6"/>
                <a:gd name="T9" fmla="*/ 0 h 9"/>
                <a:gd name="T10" fmla="*/ 6 w 6"/>
                <a:gd name="T11" fmla="*/ 3 h 9"/>
                <a:gd name="T12" fmla="*/ 3 w 6"/>
                <a:gd name="T13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9">
                  <a:moveTo>
                    <a:pt x="3" y="8"/>
                  </a:moveTo>
                  <a:lnTo>
                    <a:pt x="3" y="8"/>
                  </a:lnTo>
                  <a:lnTo>
                    <a:pt x="3" y="9"/>
                  </a:lnTo>
                  <a:cubicBezTo>
                    <a:pt x="2" y="7"/>
                    <a:pt x="1" y="5"/>
                    <a:pt x="0" y="4"/>
                  </a:cubicBezTo>
                  <a:cubicBezTo>
                    <a:pt x="1" y="2"/>
                    <a:pt x="3" y="1"/>
                    <a:pt x="4" y="0"/>
                  </a:cubicBezTo>
                  <a:cubicBezTo>
                    <a:pt x="5" y="1"/>
                    <a:pt x="5" y="2"/>
                    <a:pt x="6" y="3"/>
                  </a:cubicBezTo>
                  <a:cubicBezTo>
                    <a:pt x="5" y="5"/>
                    <a:pt x="4" y="6"/>
                    <a:pt x="3" y="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40" name="Freeform 1165"/>
            <p:cNvSpPr>
              <a:spLocks/>
            </p:cNvSpPr>
            <p:nvPr userDrawn="1"/>
          </p:nvSpPr>
          <p:spPr bwMode="auto">
            <a:xfrm>
              <a:off x="335" y="172"/>
              <a:ext cx="4" cy="14"/>
            </a:xfrm>
            <a:custGeom>
              <a:avLst/>
              <a:gdLst>
                <a:gd name="T0" fmla="*/ 5 w 9"/>
                <a:gd name="T1" fmla="*/ 0 h 32"/>
                <a:gd name="T2" fmla="*/ 5 w 9"/>
                <a:gd name="T3" fmla="*/ 0 h 32"/>
                <a:gd name="T4" fmla="*/ 9 w 9"/>
                <a:gd name="T5" fmla="*/ 1 h 32"/>
                <a:gd name="T6" fmla="*/ 2 w 9"/>
                <a:gd name="T7" fmla="*/ 32 h 32"/>
                <a:gd name="T8" fmla="*/ 2 w 9"/>
                <a:gd name="T9" fmla="*/ 31 h 32"/>
                <a:gd name="T10" fmla="*/ 1 w 9"/>
                <a:gd name="T11" fmla="*/ 32 h 32"/>
                <a:gd name="T12" fmla="*/ 0 w 9"/>
                <a:gd name="T13" fmla="*/ 32 h 32"/>
                <a:gd name="T14" fmla="*/ 5 w 9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32">
                  <a:moveTo>
                    <a:pt x="5" y="0"/>
                  </a:moveTo>
                  <a:lnTo>
                    <a:pt x="5" y="0"/>
                  </a:lnTo>
                  <a:cubicBezTo>
                    <a:pt x="6" y="0"/>
                    <a:pt x="8" y="0"/>
                    <a:pt x="9" y="1"/>
                  </a:cubicBezTo>
                  <a:lnTo>
                    <a:pt x="2" y="32"/>
                  </a:lnTo>
                  <a:cubicBezTo>
                    <a:pt x="2" y="32"/>
                    <a:pt x="2" y="32"/>
                    <a:pt x="2" y="31"/>
                  </a:cubicBezTo>
                  <a:lnTo>
                    <a:pt x="1" y="32"/>
                  </a:lnTo>
                  <a:cubicBezTo>
                    <a:pt x="1" y="32"/>
                    <a:pt x="1" y="32"/>
                    <a:pt x="0" y="32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41" name="Freeform 1166"/>
            <p:cNvSpPr>
              <a:spLocks/>
            </p:cNvSpPr>
            <p:nvPr userDrawn="1"/>
          </p:nvSpPr>
          <p:spPr bwMode="auto">
            <a:xfrm>
              <a:off x="339" y="176"/>
              <a:ext cx="4" cy="4"/>
            </a:xfrm>
            <a:custGeom>
              <a:avLst/>
              <a:gdLst>
                <a:gd name="T0" fmla="*/ 4 w 8"/>
                <a:gd name="T1" fmla="*/ 0 h 9"/>
                <a:gd name="T2" fmla="*/ 4 w 8"/>
                <a:gd name="T3" fmla="*/ 0 h 9"/>
                <a:gd name="T4" fmla="*/ 8 w 8"/>
                <a:gd name="T5" fmla="*/ 5 h 9"/>
                <a:gd name="T6" fmla="*/ 5 w 8"/>
                <a:gd name="T7" fmla="*/ 9 h 9"/>
                <a:gd name="T8" fmla="*/ 0 w 8"/>
                <a:gd name="T9" fmla="*/ 5 h 9"/>
                <a:gd name="T10" fmla="*/ 4 w 8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9">
                  <a:moveTo>
                    <a:pt x="4" y="0"/>
                  </a:moveTo>
                  <a:lnTo>
                    <a:pt x="4" y="0"/>
                  </a:lnTo>
                  <a:cubicBezTo>
                    <a:pt x="6" y="1"/>
                    <a:pt x="7" y="3"/>
                    <a:pt x="8" y="5"/>
                  </a:cubicBezTo>
                  <a:cubicBezTo>
                    <a:pt x="7" y="6"/>
                    <a:pt x="6" y="8"/>
                    <a:pt x="5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3"/>
                    <a:pt x="3" y="1"/>
                    <a:pt x="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42" name="Freeform 1167"/>
            <p:cNvSpPr>
              <a:spLocks/>
            </p:cNvSpPr>
            <p:nvPr userDrawn="1"/>
          </p:nvSpPr>
          <p:spPr bwMode="auto">
            <a:xfrm>
              <a:off x="343" y="176"/>
              <a:ext cx="4" cy="5"/>
            </a:xfrm>
            <a:custGeom>
              <a:avLst/>
              <a:gdLst>
                <a:gd name="T0" fmla="*/ 4 w 8"/>
                <a:gd name="T1" fmla="*/ 11 h 11"/>
                <a:gd name="T2" fmla="*/ 4 w 8"/>
                <a:gd name="T3" fmla="*/ 11 h 11"/>
                <a:gd name="T4" fmla="*/ 0 w 8"/>
                <a:gd name="T5" fmla="*/ 6 h 11"/>
                <a:gd name="T6" fmla="*/ 4 w 8"/>
                <a:gd name="T7" fmla="*/ 0 h 11"/>
                <a:gd name="T8" fmla="*/ 8 w 8"/>
                <a:gd name="T9" fmla="*/ 5 h 11"/>
                <a:gd name="T10" fmla="*/ 4 w 8"/>
                <a:gd name="T1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1">
                  <a:moveTo>
                    <a:pt x="4" y="11"/>
                  </a:moveTo>
                  <a:lnTo>
                    <a:pt x="4" y="11"/>
                  </a:lnTo>
                  <a:cubicBezTo>
                    <a:pt x="3" y="9"/>
                    <a:pt x="2" y="7"/>
                    <a:pt x="0" y="6"/>
                  </a:cubicBezTo>
                  <a:cubicBezTo>
                    <a:pt x="2" y="4"/>
                    <a:pt x="3" y="2"/>
                    <a:pt x="4" y="0"/>
                  </a:cubicBezTo>
                  <a:cubicBezTo>
                    <a:pt x="6" y="2"/>
                    <a:pt x="7" y="4"/>
                    <a:pt x="8" y="5"/>
                  </a:cubicBezTo>
                  <a:cubicBezTo>
                    <a:pt x="7" y="7"/>
                    <a:pt x="6" y="9"/>
                    <a:pt x="4" y="1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43" name="Freeform 1168"/>
            <p:cNvSpPr>
              <a:spLocks/>
            </p:cNvSpPr>
            <p:nvPr userDrawn="1"/>
          </p:nvSpPr>
          <p:spPr bwMode="auto">
            <a:xfrm>
              <a:off x="341" y="178"/>
              <a:ext cx="4" cy="5"/>
            </a:xfrm>
            <a:custGeom>
              <a:avLst/>
              <a:gdLst>
                <a:gd name="T0" fmla="*/ 4 w 8"/>
                <a:gd name="T1" fmla="*/ 10 h 10"/>
                <a:gd name="T2" fmla="*/ 4 w 8"/>
                <a:gd name="T3" fmla="*/ 10 h 10"/>
                <a:gd name="T4" fmla="*/ 0 w 8"/>
                <a:gd name="T5" fmla="*/ 5 h 10"/>
                <a:gd name="T6" fmla="*/ 4 w 8"/>
                <a:gd name="T7" fmla="*/ 0 h 10"/>
                <a:gd name="T8" fmla="*/ 8 w 8"/>
                <a:gd name="T9" fmla="*/ 5 h 10"/>
                <a:gd name="T10" fmla="*/ 4 w 8"/>
                <a:gd name="T1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lnTo>
                    <a:pt x="4" y="10"/>
                  </a:lnTo>
                  <a:cubicBezTo>
                    <a:pt x="3" y="8"/>
                    <a:pt x="2" y="7"/>
                    <a:pt x="0" y="5"/>
                  </a:cubicBezTo>
                  <a:cubicBezTo>
                    <a:pt x="2" y="3"/>
                    <a:pt x="3" y="2"/>
                    <a:pt x="4" y="0"/>
                  </a:cubicBezTo>
                  <a:cubicBezTo>
                    <a:pt x="5" y="2"/>
                    <a:pt x="7" y="4"/>
                    <a:pt x="8" y="5"/>
                  </a:cubicBezTo>
                  <a:cubicBezTo>
                    <a:pt x="7" y="7"/>
                    <a:pt x="5" y="8"/>
                    <a:pt x="4" y="1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44" name="Freeform 1169"/>
            <p:cNvSpPr>
              <a:spLocks/>
            </p:cNvSpPr>
            <p:nvPr userDrawn="1"/>
          </p:nvSpPr>
          <p:spPr bwMode="auto">
            <a:xfrm>
              <a:off x="340" y="181"/>
              <a:ext cx="3" cy="4"/>
            </a:xfrm>
            <a:custGeom>
              <a:avLst/>
              <a:gdLst>
                <a:gd name="T0" fmla="*/ 4 w 8"/>
                <a:gd name="T1" fmla="*/ 9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  <a:gd name="T10" fmla="*/ 4 w 8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9">
                  <a:moveTo>
                    <a:pt x="4" y="9"/>
                  </a:moveTo>
                  <a:lnTo>
                    <a:pt x="4" y="9"/>
                  </a:lnTo>
                  <a:cubicBezTo>
                    <a:pt x="2" y="7"/>
                    <a:pt x="1" y="6"/>
                    <a:pt x="0" y="4"/>
                  </a:cubicBezTo>
                  <a:cubicBezTo>
                    <a:pt x="1" y="3"/>
                    <a:pt x="2" y="1"/>
                    <a:pt x="4" y="0"/>
                  </a:cubicBezTo>
                  <a:cubicBezTo>
                    <a:pt x="5" y="1"/>
                    <a:pt x="6" y="3"/>
                    <a:pt x="8" y="4"/>
                  </a:cubicBezTo>
                  <a:cubicBezTo>
                    <a:pt x="6" y="6"/>
                    <a:pt x="5" y="7"/>
                    <a:pt x="4" y="9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45" name="Freeform 1170"/>
            <p:cNvSpPr>
              <a:spLocks/>
            </p:cNvSpPr>
            <p:nvPr userDrawn="1"/>
          </p:nvSpPr>
          <p:spPr bwMode="auto">
            <a:xfrm>
              <a:off x="337" y="183"/>
              <a:ext cx="4" cy="4"/>
            </a:xfrm>
            <a:custGeom>
              <a:avLst/>
              <a:gdLst>
                <a:gd name="T0" fmla="*/ 4 w 8"/>
                <a:gd name="T1" fmla="*/ 8 h 8"/>
                <a:gd name="T2" fmla="*/ 4 w 8"/>
                <a:gd name="T3" fmla="*/ 8 h 8"/>
                <a:gd name="T4" fmla="*/ 0 w 8"/>
                <a:gd name="T5" fmla="*/ 4 h 8"/>
                <a:gd name="T6" fmla="*/ 4 w 8"/>
                <a:gd name="T7" fmla="*/ 0 h 8"/>
                <a:gd name="T8" fmla="*/ 8 w 8"/>
                <a:gd name="T9" fmla="*/ 4 h 8"/>
                <a:gd name="T10" fmla="*/ 4 w 8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4" y="8"/>
                  </a:moveTo>
                  <a:lnTo>
                    <a:pt x="4" y="8"/>
                  </a:lnTo>
                  <a:cubicBezTo>
                    <a:pt x="3" y="7"/>
                    <a:pt x="2" y="5"/>
                    <a:pt x="0" y="4"/>
                  </a:cubicBezTo>
                  <a:cubicBezTo>
                    <a:pt x="2" y="2"/>
                    <a:pt x="3" y="1"/>
                    <a:pt x="4" y="0"/>
                  </a:cubicBezTo>
                  <a:cubicBezTo>
                    <a:pt x="6" y="1"/>
                    <a:pt x="7" y="3"/>
                    <a:pt x="8" y="4"/>
                  </a:cubicBezTo>
                  <a:cubicBezTo>
                    <a:pt x="7" y="6"/>
                    <a:pt x="5" y="7"/>
                    <a:pt x="4" y="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46" name="Freeform 1171"/>
            <p:cNvSpPr>
              <a:spLocks/>
            </p:cNvSpPr>
            <p:nvPr userDrawn="1"/>
          </p:nvSpPr>
          <p:spPr bwMode="auto">
            <a:xfrm>
              <a:off x="345" y="178"/>
              <a:ext cx="4" cy="5"/>
            </a:xfrm>
            <a:custGeom>
              <a:avLst/>
              <a:gdLst>
                <a:gd name="T0" fmla="*/ 4 w 8"/>
                <a:gd name="T1" fmla="*/ 11 h 11"/>
                <a:gd name="T2" fmla="*/ 4 w 8"/>
                <a:gd name="T3" fmla="*/ 11 h 11"/>
                <a:gd name="T4" fmla="*/ 0 w 8"/>
                <a:gd name="T5" fmla="*/ 5 h 11"/>
                <a:gd name="T6" fmla="*/ 4 w 8"/>
                <a:gd name="T7" fmla="*/ 0 h 11"/>
                <a:gd name="T8" fmla="*/ 8 w 8"/>
                <a:gd name="T9" fmla="*/ 6 h 11"/>
                <a:gd name="T10" fmla="*/ 4 w 8"/>
                <a:gd name="T1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1">
                  <a:moveTo>
                    <a:pt x="4" y="11"/>
                  </a:moveTo>
                  <a:lnTo>
                    <a:pt x="4" y="11"/>
                  </a:lnTo>
                  <a:cubicBezTo>
                    <a:pt x="3" y="9"/>
                    <a:pt x="1" y="7"/>
                    <a:pt x="0" y="5"/>
                  </a:cubicBezTo>
                  <a:cubicBezTo>
                    <a:pt x="1" y="4"/>
                    <a:pt x="3" y="2"/>
                    <a:pt x="4" y="0"/>
                  </a:cubicBezTo>
                  <a:cubicBezTo>
                    <a:pt x="5" y="2"/>
                    <a:pt x="6" y="4"/>
                    <a:pt x="8" y="6"/>
                  </a:cubicBezTo>
                  <a:cubicBezTo>
                    <a:pt x="6" y="8"/>
                    <a:pt x="5" y="10"/>
                    <a:pt x="4" y="1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47" name="Freeform 1172"/>
            <p:cNvSpPr>
              <a:spLocks/>
            </p:cNvSpPr>
            <p:nvPr userDrawn="1"/>
          </p:nvSpPr>
          <p:spPr bwMode="auto">
            <a:xfrm>
              <a:off x="344" y="181"/>
              <a:ext cx="3" cy="5"/>
            </a:xfrm>
            <a:custGeom>
              <a:avLst/>
              <a:gdLst>
                <a:gd name="T0" fmla="*/ 4 w 7"/>
                <a:gd name="T1" fmla="*/ 10 h 10"/>
                <a:gd name="T2" fmla="*/ 4 w 7"/>
                <a:gd name="T3" fmla="*/ 10 h 10"/>
                <a:gd name="T4" fmla="*/ 0 w 7"/>
                <a:gd name="T5" fmla="*/ 5 h 10"/>
                <a:gd name="T6" fmla="*/ 3 w 7"/>
                <a:gd name="T7" fmla="*/ 0 h 10"/>
                <a:gd name="T8" fmla="*/ 7 w 7"/>
                <a:gd name="T9" fmla="*/ 6 h 10"/>
                <a:gd name="T10" fmla="*/ 4 w 7"/>
                <a:gd name="T1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4" y="10"/>
                  </a:moveTo>
                  <a:lnTo>
                    <a:pt x="4" y="10"/>
                  </a:lnTo>
                  <a:cubicBezTo>
                    <a:pt x="3" y="8"/>
                    <a:pt x="1" y="6"/>
                    <a:pt x="0" y="5"/>
                  </a:cubicBezTo>
                  <a:cubicBezTo>
                    <a:pt x="1" y="3"/>
                    <a:pt x="2" y="2"/>
                    <a:pt x="3" y="0"/>
                  </a:cubicBezTo>
                  <a:cubicBezTo>
                    <a:pt x="5" y="2"/>
                    <a:pt x="6" y="4"/>
                    <a:pt x="7" y="6"/>
                  </a:cubicBezTo>
                  <a:cubicBezTo>
                    <a:pt x="6" y="7"/>
                    <a:pt x="5" y="9"/>
                    <a:pt x="4" y="1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48" name="Freeform 1173"/>
            <p:cNvSpPr>
              <a:spLocks/>
            </p:cNvSpPr>
            <p:nvPr userDrawn="1"/>
          </p:nvSpPr>
          <p:spPr bwMode="auto">
            <a:xfrm>
              <a:off x="341" y="183"/>
              <a:ext cx="4" cy="5"/>
            </a:xfrm>
            <a:custGeom>
              <a:avLst/>
              <a:gdLst>
                <a:gd name="T0" fmla="*/ 4 w 8"/>
                <a:gd name="T1" fmla="*/ 10 h 10"/>
                <a:gd name="T2" fmla="*/ 4 w 8"/>
                <a:gd name="T3" fmla="*/ 10 h 10"/>
                <a:gd name="T4" fmla="*/ 4 w 8"/>
                <a:gd name="T5" fmla="*/ 10 h 10"/>
                <a:gd name="T6" fmla="*/ 4 w 8"/>
                <a:gd name="T7" fmla="*/ 9 h 10"/>
                <a:gd name="T8" fmla="*/ 4 w 8"/>
                <a:gd name="T9" fmla="*/ 9 h 10"/>
                <a:gd name="T10" fmla="*/ 3 w 8"/>
                <a:gd name="T11" fmla="*/ 9 h 10"/>
                <a:gd name="T12" fmla="*/ 0 w 8"/>
                <a:gd name="T13" fmla="*/ 4 h 10"/>
                <a:gd name="T14" fmla="*/ 4 w 8"/>
                <a:gd name="T15" fmla="*/ 0 h 10"/>
                <a:gd name="T16" fmla="*/ 8 w 8"/>
                <a:gd name="T17" fmla="*/ 6 h 10"/>
                <a:gd name="T18" fmla="*/ 4 w 8"/>
                <a:gd name="T1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lnTo>
                    <a:pt x="4" y="10"/>
                  </a:lnTo>
                  <a:lnTo>
                    <a:pt x="4" y="10"/>
                  </a:lnTo>
                  <a:cubicBezTo>
                    <a:pt x="4" y="9"/>
                    <a:pt x="4" y="9"/>
                    <a:pt x="4" y="9"/>
                  </a:cubicBezTo>
                  <a:lnTo>
                    <a:pt x="4" y="9"/>
                  </a:lnTo>
                  <a:cubicBezTo>
                    <a:pt x="4" y="9"/>
                    <a:pt x="4" y="9"/>
                    <a:pt x="3" y="9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1" y="3"/>
                    <a:pt x="3" y="2"/>
                    <a:pt x="4" y="0"/>
                  </a:cubicBezTo>
                  <a:cubicBezTo>
                    <a:pt x="6" y="2"/>
                    <a:pt x="7" y="4"/>
                    <a:pt x="8" y="6"/>
                  </a:cubicBezTo>
                  <a:cubicBezTo>
                    <a:pt x="7" y="7"/>
                    <a:pt x="6" y="9"/>
                    <a:pt x="4" y="1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49" name="Freeform 1174"/>
            <p:cNvSpPr>
              <a:spLocks/>
            </p:cNvSpPr>
            <p:nvPr userDrawn="1"/>
          </p:nvSpPr>
          <p:spPr bwMode="auto">
            <a:xfrm>
              <a:off x="340" y="186"/>
              <a:ext cx="2" cy="2"/>
            </a:xfrm>
            <a:custGeom>
              <a:avLst/>
              <a:gdLst>
                <a:gd name="T0" fmla="*/ 6 w 6"/>
                <a:gd name="T1" fmla="*/ 4 h 5"/>
                <a:gd name="T2" fmla="*/ 6 w 6"/>
                <a:gd name="T3" fmla="*/ 4 h 5"/>
                <a:gd name="T4" fmla="*/ 1 w 6"/>
                <a:gd name="T5" fmla="*/ 5 h 5"/>
                <a:gd name="T6" fmla="*/ 0 w 6"/>
                <a:gd name="T7" fmla="*/ 4 h 5"/>
                <a:gd name="T8" fmla="*/ 4 w 6"/>
                <a:gd name="T9" fmla="*/ 0 h 5"/>
                <a:gd name="T10" fmla="*/ 6 w 6"/>
                <a:gd name="T11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6" y="4"/>
                  </a:moveTo>
                  <a:lnTo>
                    <a:pt x="6" y="4"/>
                  </a:lnTo>
                  <a:cubicBezTo>
                    <a:pt x="5" y="4"/>
                    <a:pt x="3" y="4"/>
                    <a:pt x="1" y="5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1" y="2"/>
                    <a:pt x="2" y="1"/>
                    <a:pt x="4" y="0"/>
                  </a:cubicBezTo>
                  <a:cubicBezTo>
                    <a:pt x="4" y="1"/>
                    <a:pt x="5" y="2"/>
                    <a:pt x="6" y="4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50" name="Freeform 1175"/>
            <p:cNvSpPr>
              <a:spLocks/>
            </p:cNvSpPr>
            <p:nvPr userDrawn="1"/>
          </p:nvSpPr>
          <p:spPr bwMode="auto">
            <a:xfrm>
              <a:off x="343" y="188"/>
              <a:ext cx="0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1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1" y="0"/>
                  </a:cubicBez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51" name="Freeform 1176"/>
            <p:cNvSpPr>
              <a:spLocks/>
            </p:cNvSpPr>
            <p:nvPr userDrawn="1"/>
          </p:nvSpPr>
          <p:spPr bwMode="auto">
            <a:xfrm>
              <a:off x="337" y="187"/>
              <a:ext cx="3" cy="2"/>
            </a:xfrm>
            <a:custGeom>
              <a:avLst/>
              <a:gdLst>
                <a:gd name="T0" fmla="*/ 5 w 5"/>
                <a:gd name="T1" fmla="*/ 2 h 4"/>
                <a:gd name="T2" fmla="*/ 5 w 5"/>
                <a:gd name="T3" fmla="*/ 2 h 4"/>
                <a:gd name="T4" fmla="*/ 1 w 5"/>
                <a:gd name="T5" fmla="*/ 4 h 4"/>
                <a:gd name="T6" fmla="*/ 0 w 5"/>
                <a:gd name="T7" fmla="*/ 4 h 4"/>
                <a:gd name="T8" fmla="*/ 0 w 5"/>
                <a:gd name="T9" fmla="*/ 4 h 4"/>
                <a:gd name="T10" fmla="*/ 4 w 5"/>
                <a:gd name="T11" fmla="*/ 0 h 4"/>
                <a:gd name="T12" fmla="*/ 5 w 5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4">
                  <a:moveTo>
                    <a:pt x="5" y="2"/>
                  </a:moveTo>
                  <a:lnTo>
                    <a:pt x="5" y="2"/>
                  </a:lnTo>
                  <a:cubicBezTo>
                    <a:pt x="4" y="2"/>
                    <a:pt x="3" y="3"/>
                    <a:pt x="1" y="4"/>
                  </a:cubicBezTo>
                  <a:cubicBezTo>
                    <a:pt x="1" y="4"/>
                    <a:pt x="1" y="4"/>
                    <a:pt x="0" y="4"/>
                  </a:cubicBezTo>
                  <a:lnTo>
                    <a:pt x="0" y="4"/>
                  </a:lnTo>
                  <a:cubicBezTo>
                    <a:pt x="1" y="2"/>
                    <a:pt x="3" y="1"/>
                    <a:pt x="4" y="0"/>
                  </a:cubicBezTo>
                  <a:cubicBezTo>
                    <a:pt x="4" y="1"/>
                    <a:pt x="5" y="1"/>
                    <a:pt x="5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52" name="Freeform 1177"/>
            <p:cNvSpPr>
              <a:spLocks/>
            </p:cNvSpPr>
            <p:nvPr userDrawn="1"/>
          </p:nvSpPr>
          <p:spPr bwMode="auto">
            <a:xfrm>
              <a:off x="341" y="191"/>
              <a:ext cx="0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  <a:gd name="T4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53" name="Freeform 1178"/>
            <p:cNvSpPr>
              <a:spLocks/>
            </p:cNvSpPr>
            <p:nvPr userDrawn="1"/>
          </p:nvSpPr>
          <p:spPr bwMode="auto">
            <a:xfrm>
              <a:off x="340" y="192"/>
              <a:ext cx="2" cy="2"/>
            </a:xfrm>
            <a:custGeom>
              <a:avLst/>
              <a:gdLst>
                <a:gd name="T0" fmla="*/ 2 w 5"/>
                <a:gd name="T1" fmla="*/ 3 h 3"/>
                <a:gd name="T2" fmla="*/ 2 w 5"/>
                <a:gd name="T3" fmla="*/ 3 h 3"/>
                <a:gd name="T4" fmla="*/ 0 w 5"/>
                <a:gd name="T5" fmla="*/ 3 h 3"/>
                <a:gd name="T6" fmla="*/ 5 w 5"/>
                <a:gd name="T7" fmla="*/ 0 h 3"/>
                <a:gd name="T8" fmla="*/ 5 w 5"/>
                <a:gd name="T9" fmla="*/ 0 h 3"/>
                <a:gd name="T10" fmla="*/ 2 w 5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3">
                  <a:moveTo>
                    <a:pt x="2" y="3"/>
                  </a:moveTo>
                  <a:lnTo>
                    <a:pt x="2" y="3"/>
                  </a:lnTo>
                  <a:cubicBezTo>
                    <a:pt x="1" y="3"/>
                    <a:pt x="1" y="3"/>
                    <a:pt x="0" y="3"/>
                  </a:cubicBezTo>
                  <a:cubicBezTo>
                    <a:pt x="2" y="2"/>
                    <a:pt x="3" y="1"/>
                    <a:pt x="5" y="0"/>
                  </a:cubicBezTo>
                  <a:lnTo>
                    <a:pt x="5" y="0"/>
                  </a:lnTo>
                  <a:cubicBezTo>
                    <a:pt x="4" y="1"/>
                    <a:pt x="3" y="2"/>
                    <a:pt x="2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54" name="Freeform 1179"/>
            <p:cNvSpPr>
              <a:spLocks/>
            </p:cNvSpPr>
            <p:nvPr userDrawn="1"/>
          </p:nvSpPr>
          <p:spPr bwMode="auto">
            <a:xfrm>
              <a:off x="345" y="184"/>
              <a:ext cx="4" cy="4"/>
            </a:xfrm>
            <a:custGeom>
              <a:avLst/>
              <a:gdLst>
                <a:gd name="T0" fmla="*/ 3 w 7"/>
                <a:gd name="T1" fmla="*/ 9 h 9"/>
                <a:gd name="T2" fmla="*/ 3 w 7"/>
                <a:gd name="T3" fmla="*/ 9 h 9"/>
                <a:gd name="T4" fmla="*/ 0 w 7"/>
                <a:gd name="T5" fmla="*/ 4 h 9"/>
                <a:gd name="T6" fmla="*/ 4 w 7"/>
                <a:gd name="T7" fmla="*/ 0 h 9"/>
                <a:gd name="T8" fmla="*/ 7 w 7"/>
                <a:gd name="T9" fmla="*/ 4 h 9"/>
                <a:gd name="T10" fmla="*/ 3 w 7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9">
                  <a:moveTo>
                    <a:pt x="3" y="9"/>
                  </a:moveTo>
                  <a:lnTo>
                    <a:pt x="3" y="9"/>
                  </a:lnTo>
                  <a:cubicBezTo>
                    <a:pt x="2" y="7"/>
                    <a:pt x="1" y="6"/>
                    <a:pt x="0" y="4"/>
                  </a:cubicBezTo>
                  <a:cubicBezTo>
                    <a:pt x="2" y="3"/>
                    <a:pt x="3" y="1"/>
                    <a:pt x="4" y="0"/>
                  </a:cubicBezTo>
                  <a:cubicBezTo>
                    <a:pt x="5" y="1"/>
                    <a:pt x="6" y="3"/>
                    <a:pt x="7" y="4"/>
                  </a:cubicBezTo>
                  <a:cubicBezTo>
                    <a:pt x="6" y="6"/>
                    <a:pt x="4" y="7"/>
                    <a:pt x="3" y="9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55" name="Freeform 1180"/>
            <p:cNvSpPr>
              <a:spLocks/>
            </p:cNvSpPr>
            <p:nvPr userDrawn="1"/>
          </p:nvSpPr>
          <p:spPr bwMode="auto">
            <a:xfrm>
              <a:off x="344" y="186"/>
              <a:ext cx="3" cy="4"/>
            </a:xfrm>
            <a:custGeom>
              <a:avLst/>
              <a:gdLst>
                <a:gd name="T0" fmla="*/ 3 w 7"/>
                <a:gd name="T1" fmla="*/ 8 h 8"/>
                <a:gd name="T2" fmla="*/ 3 w 7"/>
                <a:gd name="T3" fmla="*/ 8 h 8"/>
                <a:gd name="T4" fmla="*/ 0 w 7"/>
                <a:gd name="T5" fmla="*/ 4 h 8"/>
                <a:gd name="T6" fmla="*/ 4 w 7"/>
                <a:gd name="T7" fmla="*/ 0 h 8"/>
                <a:gd name="T8" fmla="*/ 7 w 7"/>
                <a:gd name="T9" fmla="*/ 4 h 8"/>
                <a:gd name="T10" fmla="*/ 3 w 7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8">
                  <a:moveTo>
                    <a:pt x="3" y="8"/>
                  </a:moveTo>
                  <a:lnTo>
                    <a:pt x="3" y="8"/>
                  </a:lnTo>
                  <a:cubicBezTo>
                    <a:pt x="2" y="7"/>
                    <a:pt x="1" y="5"/>
                    <a:pt x="0" y="4"/>
                  </a:cubicBezTo>
                  <a:cubicBezTo>
                    <a:pt x="1" y="3"/>
                    <a:pt x="2" y="1"/>
                    <a:pt x="4" y="0"/>
                  </a:cubicBezTo>
                  <a:cubicBezTo>
                    <a:pt x="5" y="1"/>
                    <a:pt x="6" y="3"/>
                    <a:pt x="7" y="4"/>
                  </a:cubicBezTo>
                  <a:cubicBezTo>
                    <a:pt x="5" y="6"/>
                    <a:pt x="4" y="7"/>
                    <a:pt x="3" y="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56" name="Freeform 1181"/>
            <p:cNvSpPr>
              <a:spLocks/>
            </p:cNvSpPr>
            <p:nvPr userDrawn="1"/>
          </p:nvSpPr>
          <p:spPr bwMode="auto">
            <a:xfrm>
              <a:off x="341" y="189"/>
              <a:ext cx="4" cy="3"/>
            </a:xfrm>
            <a:custGeom>
              <a:avLst/>
              <a:gdLst>
                <a:gd name="T0" fmla="*/ 3 w 7"/>
                <a:gd name="T1" fmla="*/ 8 h 8"/>
                <a:gd name="T2" fmla="*/ 3 w 7"/>
                <a:gd name="T3" fmla="*/ 8 h 8"/>
                <a:gd name="T4" fmla="*/ 2 w 7"/>
                <a:gd name="T5" fmla="*/ 7 h 8"/>
                <a:gd name="T6" fmla="*/ 4 w 7"/>
                <a:gd name="T7" fmla="*/ 5 h 8"/>
                <a:gd name="T8" fmla="*/ 3 w 7"/>
                <a:gd name="T9" fmla="*/ 5 h 8"/>
                <a:gd name="T10" fmla="*/ 1 w 7"/>
                <a:gd name="T11" fmla="*/ 4 h 8"/>
                <a:gd name="T12" fmla="*/ 0 w 7"/>
                <a:gd name="T13" fmla="*/ 3 h 8"/>
                <a:gd name="T14" fmla="*/ 4 w 7"/>
                <a:gd name="T15" fmla="*/ 0 h 8"/>
                <a:gd name="T16" fmla="*/ 7 w 7"/>
                <a:gd name="T17" fmla="*/ 4 h 8"/>
                <a:gd name="T18" fmla="*/ 3 w 7"/>
                <a:gd name="T1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8">
                  <a:moveTo>
                    <a:pt x="3" y="8"/>
                  </a:moveTo>
                  <a:lnTo>
                    <a:pt x="3" y="8"/>
                  </a:lnTo>
                  <a:lnTo>
                    <a:pt x="2" y="7"/>
                  </a:lnTo>
                  <a:cubicBezTo>
                    <a:pt x="3" y="6"/>
                    <a:pt x="4" y="6"/>
                    <a:pt x="4" y="5"/>
                  </a:cubicBezTo>
                  <a:lnTo>
                    <a:pt x="3" y="5"/>
                  </a:lnTo>
                  <a:cubicBezTo>
                    <a:pt x="3" y="5"/>
                    <a:pt x="2" y="4"/>
                    <a:pt x="1" y="4"/>
                  </a:cubicBezTo>
                  <a:lnTo>
                    <a:pt x="0" y="3"/>
                  </a:lnTo>
                  <a:cubicBezTo>
                    <a:pt x="2" y="2"/>
                    <a:pt x="3" y="1"/>
                    <a:pt x="4" y="0"/>
                  </a:cubicBezTo>
                  <a:cubicBezTo>
                    <a:pt x="5" y="1"/>
                    <a:pt x="6" y="2"/>
                    <a:pt x="7" y="4"/>
                  </a:cubicBezTo>
                  <a:cubicBezTo>
                    <a:pt x="5" y="5"/>
                    <a:pt x="4" y="6"/>
                    <a:pt x="3" y="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957" name="Freeform 1182"/>
            <p:cNvSpPr>
              <a:spLocks/>
            </p:cNvSpPr>
            <p:nvPr userDrawn="1"/>
          </p:nvSpPr>
          <p:spPr bwMode="auto">
            <a:xfrm>
              <a:off x="341" y="193"/>
              <a:ext cx="2" cy="2"/>
            </a:xfrm>
            <a:custGeom>
              <a:avLst/>
              <a:gdLst>
                <a:gd name="T0" fmla="*/ 3 w 5"/>
                <a:gd name="T1" fmla="*/ 0 h 5"/>
                <a:gd name="T2" fmla="*/ 3 w 5"/>
                <a:gd name="T3" fmla="*/ 0 h 5"/>
                <a:gd name="T4" fmla="*/ 5 w 5"/>
                <a:gd name="T5" fmla="*/ 4 h 5"/>
                <a:gd name="T6" fmla="*/ 4 w 5"/>
                <a:gd name="T7" fmla="*/ 5 h 5"/>
                <a:gd name="T8" fmla="*/ 0 w 5"/>
                <a:gd name="T9" fmla="*/ 4 h 5"/>
                <a:gd name="T10" fmla="*/ 0 w 5"/>
                <a:gd name="T11" fmla="*/ 4 h 5"/>
                <a:gd name="T12" fmla="*/ 1 w 5"/>
                <a:gd name="T13" fmla="*/ 2 h 5"/>
                <a:gd name="T14" fmla="*/ 1 w 5"/>
                <a:gd name="T15" fmla="*/ 2 h 5"/>
                <a:gd name="T16" fmla="*/ 3 w 5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5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5" y="3"/>
                    <a:pt x="5" y="4"/>
                  </a:cubicBezTo>
                  <a:lnTo>
                    <a:pt x="4" y="5"/>
                  </a:lnTo>
                  <a:cubicBezTo>
                    <a:pt x="3" y="5"/>
                    <a:pt x="1" y="4"/>
                    <a:pt x="0" y="4"/>
                  </a:cubicBezTo>
                  <a:lnTo>
                    <a:pt x="0" y="4"/>
                  </a:lnTo>
                  <a:cubicBezTo>
                    <a:pt x="0" y="4"/>
                    <a:pt x="1" y="3"/>
                    <a:pt x="1" y="2"/>
                  </a:cubicBezTo>
                  <a:lnTo>
                    <a:pt x="1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</p:grpSp>
      <p:grpSp>
        <p:nvGrpSpPr>
          <p:cNvPr id="984" name="Group 1384"/>
          <p:cNvGrpSpPr>
            <a:grpSpLocks/>
          </p:cNvGrpSpPr>
          <p:nvPr/>
        </p:nvGrpSpPr>
        <p:grpSpPr bwMode="auto">
          <a:xfrm>
            <a:off x="493184" y="246064"/>
            <a:ext cx="245533" cy="117475"/>
            <a:chOff x="233" y="155"/>
            <a:chExt cx="116" cy="74"/>
          </a:xfrm>
        </p:grpSpPr>
        <p:sp>
          <p:nvSpPr>
            <p:cNvPr id="1558" name="Freeform 1184"/>
            <p:cNvSpPr>
              <a:spLocks/>
            </p:cNvSpPr>
            <p:nvPr userDrawn="1"/>
          </p:nvSpPr>
          <p:spPr bwMode="auto">
            <a:xfrm>
              <a:off x="343" y="191"/>
              <a:ext cx="3" cy="3"/>
            </a:xfrm>
            <a:custGeom>
              <a:avLst/>
              <a:gdLst>
                <a:gd name="T0" fmla="*/ 4 w 7"/>
                <a:gd name="T1" fmla="*/ 0 h 8"/>
                <a:gd name="T2" fmla="*/ 4 w 7"/>
                <a:gd name="T3" fmla="*/ 0 h 8"/>
                <a:gd name="T4" fmla="*/ 7 w 7"/>
                <a:gd name="T5" fmla="*/ 5 h 8"/>
                <a:gd name="T6" fmla="*/ 2 w 7"/>
                <a:gd name="T7" fmla="*/ 8 h 8"/>
                <a:gd name="T8" fmla="*/ 0 w 7"/>
                <a:gd name="T9" fmla="*/ 4 h 8"/>
                <a:gd name="T10" fmla="*/ 4 w 7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8">
                  <a:moveTo>
                    <a:pt x="4" y="0"/>
                  </a:moveTo>
                  <a:lnTo>
                    <a:pt x="4" y="0"/>
                  </a:lnTo>
                  <a:cubicBezTo>
                    <a:pt x="5" y="2"/>
                    <a:pt x="6" y="4"/>
                    <a:pt x="7" y="5"/>
                  </a:cubicBezTo>
                  <a:cubicBezTo>
                    <a:pt x="6" y="6"/>
                    <a:pt x="4" y="7"/>
                    <a:pt x="2" y="8"/>
                  </a:cubicBezTo>
                  <a:cubicBezTo>
                    <a:pt x="1" y="7"/>
                    <a:pt x="1" y="6"/>
                    <a:pt x="0" y="4"/>
                  </a:cubicBezTo>
                  <a:cubicBezTo>
                    <a:pt x="2" y="3"/>
                    <a:pt x="3" y="2"/>
                    <a:pt x="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59" name="Freeform 1185"/>
            <p:cNvSpPr>
              <a:spLocks/>
            </p:cNvSpPr>
            <p:nvPr userDrawn="1"/>
          </p:nvSpPr>
          <p:spPr bwMode="auto">
            <a:xfrm>
              <a:off x="333" y="184"/>
              <a:ext cx="1" cy="2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0 h 3"/>
                <a:gd name="T4" fmla="*/ 2 w 2"/>
                <a:gd name="T5" fmla="*/ 1 h 3"/>
                <a:gd name="T6" fmla="*/ 1 w 2"/>
                <a:gd name="T7" fmla="*/ 3 h 3"/>
                <a:gd name="T8" fmla="*/ 0 w 2"/>
                <a:gd name="T9" fmla="*/ 3 h 3"/>
                <a:gd name="T10" fmla="*/ 0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lnTo>
                    <a:pt x="0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60" name="Freeform 1186"/>
            <p:cNvSpPr>
              <a:spLocks/>
            </p:cNvSpPr>
            <p:nvPr userDrawn="1"/>
          </p:nvSpPr>
          <p:spPr bwMode="auto">
            <a:xfrm>
              <a:off x="333" y="182"/>
              <a:ext cx="1" cy="2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0 h 3"/>
                <a:gd name="T4" fmla="*/ 2 w 2"/>
                <a:gd name="T5" fmla="*/ 1 h 3"/>
                <a:gd name="T6" fmla="*/ 2 w 2"/>
                <a:gd name="T7" fmla="*/ 3 h 3"/>
                <a:gd name="T8" fmla="*/ 0 w 2"/>
                <a:gd name="T9" fmla="*/ 3 h 3"/>
                <a:gd name="T10" fmla="*/ 0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lnTo>
                    <a:pt x="0" y="0"/>
                  </a:lnTo>
                  <a:lnTo>
                    <a:pt x="2" y="1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61" name="Freeform 1187"/>
            <p:cNvSpPr>
              <a:spLocks/>
            </p:cNvSpPr>
            <p:nvPr userDrawn="1"/>
          </p:nvSpPr>
          <p:spPr bwMode="auto">
            <a:xfrm>
              <a:off x="333" y="181"/>
              <a:ext cx="2" cy="1"/>
            </a:xfrm>
            <a:custGeom>
              <a:avLst/>
              <a:gdLst>
                <a:gd name="T0" fmla="*/ 0 w 3"/>
                <a:gd name="T1" fmla="*/ 0 h 3"/>
                <a:gd name="T2" fmla="*/ 0 w 3"/>
                <a:gd name="T3" fmla="*/ 0 h 3"/>
                <a:gd name="T4" fmla="*/ 3 w 3"/>
                <a:gd name="T5" fmla="*/ 1 h 3"/>
                <a:gd name="T6" fmla="*/ 2 w 3"/>
                <a:gd name="T7" fmla="*/ 3 h 3"/>
                <a:gd name="T8" fmla="*/ 0 w 3"/>
                <a:gd name="T9" fmla="*/ 3 h 3"/>
                <a:gd name="T10" fmla="*/ 0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62" name="Freeform 1188"/>
            <p:cNvSpPr>
              <a:spLocks/>
            </p:cNvSpPr>
            <p:nvPr userDrawn="1"/>
          </p:nvSpPr>
          <p:spPr bwMode="auto">
            <a:xfrm>
              <a:off x="333" y="179"/>
              <a:ext cx="2" cy="1"/>
            </a:xfrm>
            <a:custGeom>
              <a:avLst/>
              <a:gdLst>
                <a:gd name="T0" fmla="*/ 1 w 3"/>
                <a:gd name="T1" fmla="*/ 0 h 3"/>
                <a:gd name="T2" fmla="*/ 1 w 3"/>
                <a:gd name="T3" fmla="*/ 0 h 3"/>
                <a:gd name="T4" fmla="*/ 3 w 3"/>
                <a:gd name="T5" fmla="*/ 1 h 3"/>
                <a:gd name="T6" fmla="*/ 3 w 3"/>
                <a:gd name="T7" fmla="*/ 3 h 3"/>
                <a:gd name="T8" fmla="*/ 0 w 3"/>
                <a:gd name="T9" fmla="*/ 2 h 3"/>
                <a:gd name="T10" fmla="*/ 1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lnTo>
                    <a:pt x="1" y="0"/>
                  </a:lnTo>
                  <a:lnTo>
                    <a:pt x="3" y="1"/>
                  </a:lnTo>
                  <a:lnTo>
                    <a:pt x="3" y="3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63" name="Freeform 1189"/>
            <p:cNvSpPr>
              <a:spLocks/>
            </p:cNvSpPr>
            <p:nvPr userDrawn="1"/>
          </p:nvSpPr>
          <p:spPr bwMode="auto">
            <a:xfrm>
              <a:off x="334" y="177"/>
              <a:ext cx="1" cy="1"/>
            </a:xfrm>
            <a:custGeom>
              <a:avLst/>
              <a:gdLst>
                <a:gd name="T0" fmla="*/ 0 w 3"/>
                <a:gd name="T1" fmla="*/ 0 h 3"/>
                <a:gd name="T2" fmla="*/ 0 w 3"/>
                <a:gd name="T3" fmla="*/ 0 h 3"/>
                <a:gd name="T4" fmla="*/ 3 w 3"/>
                <a:gd name="T5" fmla="*/ 1 h 3"/>
                <a:gd name="T6" fmla="*/ 2 w 3"/>
                <a:gd name="T7" fmla="*/ 3 h 3"/>
                <a:gd name="T8" fmla="*/ 0 w 3"/>
                <a:gd name="T9" fmla="*/ 2 h 3"/>
                <a:gd name="T10" fmla="*/ 0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64" name="Freeform 1190"/>
            <p:cNvSpPr>
              <a:spLocks/>
            </p:cNvSpPr>
            <p:nvPr userDrawn="1"/>
          </p:nvSpPr>
          <p:spPr bwMode="auto">
            <a:xfrm>
              <a:off x="334" y="176"/>
              <a:ext cx="1" cy="0"/>
            </a:xfrm>
            <a:custGeom>
              <a:avLst/>
              <a:gdLst>
                <a:gd name="T0" fmla="*/ 0 w 3"/>
                <a:gd name="T1" fmla="*/ 0 h 2"/>
                <a:gd name="T2" fmla="*/ 0 w 3"/>
                <a:gd name="T3" fmla="*/ 0 h 2"/>
                <a:gd name="T4" fmla="*/ 3 w 3"/>
                <a:gd name="T5" fmla="*/ 0 h 2"/>
                <a:gd name="T6" fmla="*/ 3 w 3"/>
                <a:gd name="T7" fmla="*/ 2 h 2"/>
                <a:gd name="T8" fmla="*/ 0 w 3"/>
                <a:gd name="T9" fmla="*/ 1 h 2"/>
                <a:gd name="T10" fmla="*/ 0 w 3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65" name="Freeform 1191"/>
            <p:cNvSpPr>
              <a:spLocks/>
            </p:cNvSpPr>
            <p:nvPr userDrawn="1"/>
          </p:nvSpPr>
          <p:spPr bwMode="auto">
            <a:xfrm>
              <a:off x="334" y="174"/>
              <a:ext cx="2" cy="1"/>
            </a:xfrm>
            <a:custGeom>
              <a:avLst/>
              <a:gdLst>
                <a:gd name="T0" fmla="*/ 0 w 4"/>
                <a:gd name="T1" fmla="*/ 0 h 2"/>
                <a:gd name="T2" fmla="*/ 0 w 4"/>
                <a:gd name="T3" fmla="*/ 0 h 2"/>
                <a:gd name="T4" fmla="*/ 4 w 4"/>
                <a:gd name="T5" fmla="*/ 0 h 2"/>
                <a:gd name="T6" fmla="*/ 4 w 4"/>
                <a:gd name="T7" fmla="*/ 2 h 2"/>
                <a:gd name="T8" fmla="*/ 0 w 4"/>
                <a:gd name="T9" fmla="*/ 1 h 2"/>
                <a:gd name="T10" fmla="*/ 0 w 4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2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66" name="Freeform 1192"/>
            <p:cNvSpPr>
              <a:spLocks/>
            </p:cNvSpPr>
            <p:nvPr userDrawn="1"/>
          </p:nvSpPr>
          <p:spPr bwMode="auto">
            <a:xfrm>
              <a:off x="332" y="198"/>
              <a:ext cx="1" cy="1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1 h 1"/>
                <a:gd name="T4" fmla="*/ 0 w 2"/>
                <a:gd name="T5" fmla="*/ 0 h 1"/>
                <a:gd name="T6" fmla="*/ 2 w 2"/>
                <a:gd name="T7" fmla="*/ 0 h 1"/>
                <a:gd name="T8" fmla="*/ 1 w 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lnTo>
                    <a:pt x="1" y="1"/>
                  </a:lnTo>
                  <a:cubicBezTo>
                    <a:pt x="1" y="0"/>
                    <a:pt x="0" y="0"/>
                    <a:pt x="0" y="0"/>
                  </a:cubicBezTo>
                  <a:lnTo>
                    <a:pt x="2" y="0"/>
                  </a:lnTo>
                  <a:cubicBezTo>
                    <a:pt x="1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67" name="Freeform 1193"/>
            <p:cNvSpPr>
              <a:spLocks/>
            </p:cNvSpPr>
            <p:nvPr userDrawn="1"/>
          </p:nvSpPr>
          <p:spPr bwMode="auto">
            <a:xfrm>
              <a:off x="332" y="199"/>
              <a:ext cx="1" cy="1"/>
            </a:xfrm>
            <a:custGeom>
              <a:avLst/>
              <a:gdLst>
                <a:gd name="T0" fmla="*/ 2 w 2"/>
                <a:gd name="T1" fmla="*/ 2 h 2"/>
                <a:gd name="T2" fmla="*/ 2 w 2"/>
                <a:gd name="T3" fmla="*/ 2 h 2"/>
                <a:gd name="T4" fmla="*/ 0 w 2"/>
                <a:gd name="T5" fmla="*/ 2 h 2"/>
                <a:gd name="T6" fmla="*/ 1 w 2"/>
                <a:gd name="T7" fmla="*/ 0 h 2"/>
                <a:gd name="T8" fmla="*/ 2 w 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lnTo>
                    <a:pt x="2" y="2"/>
                  </a:lnTo>
                  <a:lnTo>
                    <a:pt x="0" y="2"/>
                  </a:ln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1" y="1"/>
                    <a:pt x="2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68" name="Freeform 1194"/>
            <p:cNvSpPr>
              <a:spLocks/>
            </p:cNvSpPr>
            <p:nvPr userDrawn="1"/>
          </p:nvSpPr>
          <p:spPr bwMode="auto">
            <a:xfrm>
              <a:off x="335" y="198"/>
              <a:ext cx="0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0"/>
                    <a:pt x="0" y="0"/>
                  </a:cubicBezTo>
                  <a:lnTo>
                    <a:pt x="1" y="0"/>
                  </a:lnTo>
                  <a:cubicBezTo>
                    <a:pt x="1" y="0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69" name="Freeform 1195"/>
            <p:cNvSpPr>
              <a:spLocks/>
            </p:cNvSpPr>
            <p:nvPr userDrawn="1"/>
          </p:nvSpPr>
          <p:spPr bwMode="auto">
            <a:xfrm>
              <a:off x="334" y="200"/>
              <a:ext cx="1" cy="0"/>
            </a:xfrm>
            <a:custGeom>
              <a:avLst/>
              <a:gdLst>
                <a:gd name="T0" fmla="*/ 2 w 2"/>
                <a:gd name="T1" fmla="*/ 1 h 1"/>
                <a:gd name="T2" fmla="*/ 2 w 2"/>
                <a:gd name="T3" fmla="*/ 1 h 1"/>
                <a:gd name="T4" fmla="*/ 0 w 2"/>
                <a:gd name="T5" fmla="*/ 1 h 1"/>
                <a:gd name="T6" fmla="*/ 1 w 2"/>
                <a:gd name="T7" fmla="*/ 0 h 1"/>
                <a:gd name="T8" fmla="*/ 2 w 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lnTo>
                    <a:pt x="2" y="1"/>
                  </a:lnTo>
                  <a:lnTo>
                    <a:pt x="0" y="1"/>
                  </a:ln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70" name="Freeform 1196"/>
            <p:cNvSpPr>
              <a:spLocks/>
            </p:cNvSpPr>
            <p:nvPr userDrawn="1"/>
          </p:nvSpPr>
          <p:spPr bwMode="auto">
            <a:xfrm>
              <a:off x="337" y="198"/>
              <a:ext cx="0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0"/>
                  </a:cubicBezTo>
                  <a:lnTo>
                    <a:pt x="1" y="0"/>
                  </a:ln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71" name="Freeform 1197"/>
            <p:cNvSpPr>
              <a:spLocks/>
            </p:cNvSpPr>
            <p:nvPr userDrawn="1"/>
          </p:nvSpPr>
          <p:spPr bwMode="auto">
            <a:xfrm>
              <a:off x="337" y="200"/>
              <a:ext cx="0" cy="0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0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72" name="Freeform 1198"/>
            <p:cNvSpPr>
              <a:spLocks/>
            </p:cNvSpPr>
            <p:nvPr userDrawn="1"/>
          </p:nvSpPr>
          <p:spPr bwMode="auto">
            <a:xfrm>
              <a:off x="339" y="199"/>
              <a:ext cx="1" cy="0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0"/>
                    <a:pt x="0" y="0"/>
                  </a:cubicBezTo>
                  <a:lnTo>
                    <a:pt x="1" y="0"/>
                  </a:ln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73" name="Freeform 1199"/>
            <p:cNvSpPr>
              <a:spLocks/>
            </p:cNvSpPr>
            <p:nvPr userDrawn="1"/>
          </p:nvSpPr>
          <p:spPr bwMode="auto">
            <a:xfrm>
              <a:off x="339" y="200"/>
              <a:ext cx="0" cy="0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74" name="Freeform 1200"/>
            <p:cNvSpPr>
              <a:spLocks/>
            </p:cNvSpPr>
            <p:nvPr userDrawn="1"/>
          </p:nvSpPr>
          <p:spPr bwMode="auto">
            <a:xfrm>
              <a:off x="341" y="199"/>
              <a:ext cx="0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0"/>
                    <a:pt x="0" y="0"/>
                  </a:cubicBezTo>
                  <a:lnTo>
                    <a:pt x="1" y="0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75" name="Freeform 1201"/>
            <p:cNvSpPr>
              <a:spLocks/>
            </p:cNvSpPr>
            <p:nvPr userDrawn="1"/>
          </p:nvSpPr>
          <p:spPr bwMode="auto">
            <a:xfrm>
              <a:off x="341" y="2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76" name="Freeform 1202"/>
            <p:cNvSpPr>
              <a:spLocks/>
            </p:cNvSpPr>
            <p:nvPr userDrawn="1"/>
          </p:nvSpPr>
          <p:spPr bwMode="auto">
            <a:xfrm>
              <a:off x="333" y="198"/>
              <a:ext cx="1" cy="2"/>
            </a:xfrm>
            <a:custGeom>
              <a:avLst/>
              <a:gdLst>
                <a:gd name="T0" fmla="*/ 2 w 3"/>
                <a:gd name="T1" fmla="*/ 0 h 3"/>
                <a:gd name="T2" fmla="*/ 2 w 3"/>
                <a:gd name="T3" fmla="*/ 0 h 3"/>
                <a:gd name="T4" fmla="*/ 3 w 3"/>
                <a:gd name="T5" fmla="*/ 2 h 3"/>
                <a:gd name="T6" fmla="*/ 2 w 3"/>
                <a:gd name="T7" fmla="*/ 3 h 3"/>
                <a:gd name="T8" fmla="*/ 0 w 3"/>
                <a:gd name="T9" fmla="*/ 2 h 3"/>
                <a:gd name="T10" fmla="*/ 2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1"/>
                    <a:pt x="3" y="2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77" name="Freeform 1203"/>
            <p:cNvSpPr>
              <a:spLocks/>
            </p:cNvSpPr>
            <p:nvPr userDrawn="1"/>
          </p:nvSpPr>
          <p:spPr bwMode="auto">
            <a:xfrm>
              <a:off x="335" y="199"/>
              <a:ext cx="2" cy="1"/>
            </a:xfrm>
            <a:custGeom>
              <a:avLst/>
              <a:gdLst>
                <a:gd name="T0" fmla="*/ 2 w 3"/>
                <a:gd name="T1" fmla="*/ 0 h 3"/>
                <a:gd name="T2" fmla="*/ 2 w 3"/>
                <a:gd name="T3" fmla="*/ 0 h 3"/>
                <a:gd name="T4" fmla="*/ 3 w 3"/>
                <a:gd name="T5" fmla="*/ 1 h 3"/>
                <a:gd name="T6" fmla="*/ 2 w 3"/>
                <a:gd name="T7" fmla="*/ 3 h 3"/>
                <a:gd name="T8" fmla="*/ 0 w 3"/>
                <a:gd name="T9" fmla="*/ 1 h 3"/>
                <a:gd name="T10" fmla="*/ 2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3" y="0"/>
                    <a:pt x="3" y="0"/>
                    <a:pt x="3" y="1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78" name="Freeform 1204"/>
            <p:cNvSpPr>
              <a:spLocks/>
            </p:cNvSpPr>
            <p:nvPr userDrawn="1"/>
          </p:nvSpPr>
          <p:spPr bwMode="auto">
            <a:xfrm>
              <a:off x="337" y="199"/>
              <a:ext cx="2" cy="1"/>
            </a:xfrm>
            <a:custGeom>
              <a:avLst/>
              <a:gdLst>
                <a:gd name="T0" fmla="*/ 2 w 3"/>
                <a:gd name="T1" fmla="*/ 0 h 3"/>
                <a:gd name="T2" fmla="*/ 2 w 3"/>
                <a:gd name="T3" fmla="*/ 0 h 3"/>
                <a:gd name="T4" fmla="*/ 3 w 3"/>
                <a:gd name="T5" fmla="*/ 1 h 3"/>
                <a:gd name="T6" fmla="*/ 2 w 3"/>
                <a:gd name="T7" fmla="*/ 3 h 3"/>
                <a:gd name="T8" fmla="*/ 0 w 3"/>
                <a:gd name="T9" fmla="*/ 1 h 3"/>
                <a:gd name="T10" fmla="*/ 2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1"/>
                    <a:pt x="3" y="1"/>
                  </a:cubicBezTo>
                  <a:cubicBezTo>
                    <a:pt x="3" y="2"/>
                    <a:pt x="2" y="3"/>
                    <a:pt x="2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79" name="Freeform 1205"/>
            <p:cNvSpPr>
              <a:spLocks/>
            </p:cNvSpPr>
            <p:nvPr userDrawn="1"/>
          </p:nvSpPr>
          <p:spPr bwMode="auto">
            <a:xfrm>
              <a:off x="340" y="199"/>
              <a:ext cx="1" cy="1"/>
            </a:xfrm>
            <a:custGeom>
              <a:avLst/>
              <a:gdLst>
                <a:gd name="T0" fmla="*/ 1 w 3"/>
                <a:gd name="T1" fmla="*/ 0 h 3"/>
                <a:gd name="T2" fmla="*/ 1 w 3"/>
                <a:gd name="T3" fmla="*/ 0 h 3"/>
                <a:gd name="T4" fmla="*/ 3 w 3"/>
                <a:gd name="T5" fmla="*/ 1 h 3"/>
                <a:gd name="T6" fmla="*/ 1 w 3"/>
                <a:gd name="T7" fmla="*/ 3 h 3"/>
                <a:gd name="T8" fmla="*/ 0 w 3"/>
                <a:gd name="T9" fmla="*/ 1 h 3"/>
                <a:gd name="T10" fmla="*/ 1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3" y="1"/>
                    <a:pt x="3" y="1"/>
                  </a:cubicBezTo>
                  <a:cubicBezTo>
                    <a:pt x="3" y="2"/>
                    <a:pt x="2" y="3"/>
                    <a:pt x="1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80" name="Freeform 1206"/>
            <p:cNvSpPr>
              <a:spLocks/>
            </p:cNvSpPr>
            <p:nvPr userDrawn="1"/>
          </p:nvSpPr>
          <p:spPr bwMode="auto">
            <a:xfrm>
              <a:off x="341" y="200"/>
              <a:ext cx="2" cy="1"/>
            </a:xfrm>
            <a:custGeom>
              <a:avLst/>
              <a:gdLst>
                <a:gd name="T0" fmla="*/ 2 w 3"/>
                <a:gd name="T1" fmla="*/ 0 h 3"/>
                <a:gd name="T2" fmla="*/ 2 w 3"/>
                <a:gd name="T3" fmla="*/ 0 h 3"/>
                <a:gd name="T4" fmla="*/ 3 w 3"/>
                <a:gd name="T5" fmla="*/ 2 h 3"/>
                <a:gd name="T6" fmla="*/ 2 w 3"/>
                <a:gd name="T7" fmla="*/ 3 h 3"/>
                <a:gd name="T8" fmla="*/ 0 w 3"/>
                <a:gd name="T9" fmla="*/ 2 h 3"/>
                <a:gd name="T10" fmla="*/ 2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2" y="3"/>
                    <a:pt x="2" y="3"/>
                  </a:cubicBezTo>
                  <a:cubicBezTo>
                    <a:pt x="1" y="3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81" name="Freeform 1207"/>
            <p:cNvSpPr>
              <a:spLocks/>
            </p:cNvSpPr>
            <p:nvPr userDrawn="1"/>
          </p:nvSpPr>
          <p:spPr bwMode="auto">
            <a:xfrm>
              <a:off x="341" y="177"/>
              <a:ext cx="1" cy="2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0 h 5"/>
                <a:gd name="T4" fmla="*/ 2 w 2"/>
                <a:gd name="T5" fmla="*/ 3 h 5"/>
                <a:gd name="T6" fmla="*/ 1 w 2"/>
                <a:gd name="T7" fmla="*/ 5 h 5"/>
                <a:gd name="T8" fmla="*/ 0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0" y="0"/>
                  </a:lnTo>
                  <a:lnTo>
                    <a:pt x="2" y="3"/>
                  </a:lnTo>
                  <a:lnTo>
                    <a:pt x="1" y="5"/>
                  </a:lnTo>
                  <a:cubicBezTo>
                    <a:pt x="1" y="3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82" name="Freeform 1208"/>
            <p:cNvSpPr>
              <a:spLocks/>
            </p:cNvSpPr>
            <p:nvPr userDrawn="1"/>
          </p:nvSpPr>
          <p:spPr bwMode="auto">
            <a:xfrm>
              <a:off x="344" y="180"/>
              <a:ext cx="1" cy="1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0 h 4"/>
                <a:gd name="T4" fmla="*/ 2 w 2"/>
                <a:gd name="T5" fmla="*/ 2 h 4"/>
                <a:gd name="T6" fmla="*/ 0 w 2"/>
                <a:gd name="T7" fmla="*/ 4 h 4"/>
                <a:gd name="T8" fmla="*/ 0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4"/>
                  </a:ln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83" name="Freeform 1209"/>
            <p:cNvSpPr>
              <a:spLocks/>
            </p:cNvSpPr>
            <p:nvPr userDrawn="1"/>
          </p:nvSpPr>
          <p:spPr bwMode="auto">
            <a:xfrm>
              <a:off x="346" y="182"/>
              <a:ext cx="1" cy="3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0 h 5"/>
                <a:gd name="T4" fmla="*/ 2 w 2"/>
                <a:gd name="T5" fmla="*/ 3 h 5"/>
                <a:gd name="T6" fmla="*/ 0 w 2"/>
                <a:gd name="T7" fmla="*/ 5 h 5"/>
                <a:gd name="T8" fmla="*/ 0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0" y="0"/>
                  </a:lnTo>
                  <a:lnTo>
                    <a:pt x="2" y="3"/>
                  </a:lnTo>
                  <a:lnTo>
                    <a:pt x="0" y="5"/>
                  </a:lnTo>
                  <a:cubicBezTo>
                    <a:pt x="1" y="3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84" name="Freeform 1210"/>
            <p:cNvSpPr>
              <a:spLocks/>
            </p:cNvSpPr>
            <p:nvPr userDrawn="1"/>
          </p:nvSpPr>
          <p:spPr bwMode="auto">
            <a:xfrm>
              <a:off x="347" y="185"/>
              <a:ext cx="1" cy="2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0 h 4"/>
                <a:gd name="T4" fmla="*/ 2 w 2"/>
                <a:gd name="T5" fmla="*/ 2 h 4"/>
                <a:gd name="T6" fmla="*/ 0 w 2"/>
                <a:gd name="T7" fmla="*/ 4 h 4"/>
                <a:gd name="T8" fmla="*/ 0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4"/>
                  </a:ln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85" name="Freeform 1211"/>
            <p:cNvSpPr>
              <a:spLocks/>
            </p:cNvSpPr>
            <p:nvPr userDrawn="1"/>
          </p:nvSpPr>
          <p:spPr bwMode="auto">
            <a:xfrm>
              <a:off x="344" y="185"/>
              <a:ext cx="1" cy="2"/>
            </a:xfrm>
            <a:custGeom>
              <a:avLst/>
              <a:gdLst>
                <a:gd name="T0" fmla="*/ 1 w 2"/>
                <a:gd name="T1" fmla="*/ 0 h 5"/>
                <a:gd name="T2" fmla="*/ 1 w 2"/>
                <a:gd name="T3" fmla="*/ 0 h 5"/>
                <a:gd name="T4" fmla="*/ 2 w 2"/>
                <a:gd name="T5" fmla="*/ 3 h 5"/>
                <a:gd name="T6" fmla="*/ 0 w 2"/>
                <a:gd name="T7" fmla="*/ 5 h 5"/>
                <a:gd name="T8" fmla="*/ 1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1" y="0"/>
                  </a:moveTo>
                  <a:lnTo>
                    <a:pt x="1" y="0"/>
                  </a:lnTo>
                  <a:lnTo>
                    <a:pt x="2" y="3"/>
                  </a:lnTo>
                  <a:lnTo>
                    <a:pt x="0" y="5"/>
                  </a:lnTo>
                  <a:cubicBezTo>
                    <a:pt x="1" y="3"/>
                    <a:pt x="1" y="2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86" name="Freeform 1212"/>
            <p:cNvSpPr>
              <a:spLocks/>
            </p:cNvSpPr>
            <p:nvPr userDrawn="1"/>
          </p:nvSpPr>
          <p:spPr bwMode="auto">
            <a:xfrm>
              <a:off x="340" y="184"/>
              <a:ext cx="1" cy="2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0 h 4"/>
                <a:gd name="T4" fmla="*/ 2 w 2"/>
                <a:gd name="T5" fmla="*/ 2 h 4"/>
                <a:gd name="T6" fmla="*/ 0 w 2"/>
                <a:gd name="T7" fmla="*/ 4 h 4"/>
                <a:gd name="T8" fmla="*/ 0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4"/>
                  </a:lnTo>
                  <a:cubicBezTo>
                    <a:pt x="1" y="3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87" name="Freeform 1213"/>
            <p:cNvSpPr>
              <a:spLocks/>
            </p:cNvSpPr>
            <p:nvPr userDrawn="1"/>
          </p:nvSpPr>
          <p:spPr bwMode="auto">
            <a:xfrm>
              <a:off x="342" y="182"/>
              <a:ext cx="1" cy="2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0 h 5"/>
                <a:gd name="T4" fmla="*/ 2 w 2"/>
                <a:gd name="T5" fmla="*/ 3 h 5"/>
                <a:gd name="T6" fmla="*/ 0 w 2"/>
                <a:gd name="T7" fmla="*/ 5 h 5"/>
                <a:gd name="T8" fmla="*/ 0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0" y="0"/>
                  </a:lnTo>
                  <a:lnTo>
                    <a:pt x="2" y="3"/>
                  </a:lnTo>
                  <a:lnTo>
                    <a:pt x="0" y="5"/>
                  </a:lnTo>
                  <a:cubicBezTo>
                    <a:pt x="1" y="3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88" name="Freeform 1214"/>
            <p:cNvSpPr>
              <a:spLocks/>
            </p:cNvSpPr>
            <p:nvPr userDrawn="1"/>
          </p:nvSpPr>
          <p:spPr bwMode="auto">
            <a:xfrm>
              <a:off x="340" y="180"/>
              <a:ext cx="1" cy="1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0 h 4"/>
                <a:gd name="T4" fmla="*/ 2 w 2"/>
                <a:gd name="T5" fmla="*/ 2 h 4"/>
                <a:gd name="T6" fmla="*/ 0 w 2"/>
                <a:gd name="T7" fmla="*/ 4 h 4"/>
                <a:gd name="T8" fmla="*/ 0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4"/>
                  </a:ln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89" name="Freeform 1215"/>
            <p:cNvSpPr>
              <a:spLocks/>
            </p:cNvSpPr>
            <p:nvPr userDrawn="1"/>
          </p:nvSpPr>
          <p:spPr bwMode="auto">
            <a:xfrm>
              <a:off x="344" y="174"/>
              <a:ext cx="1" cy="2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0 h 5"/>
                <a:gd name="T4" fmla="*/ 2 w 2"/>
                <a:gd name="T5" fmla="*/ 2 h 5"/>
                <a:gd name="T6" fmla="*/ 0 w 2"/>
                <a:gd name="T7" fmla="*/ 5 h 5"/>
                <a:gd name="T8" fmla="*/ 0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5"/>
                  </a:lnTo>
                  <a:cubicBezTo>
                    <a:pt x="1" y="3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90" name="Freeform 1216"/>
            <p:cNvSpPr>
              <a:spLocks/>
            </p:cNvSpPr>
            <p:nvPr userDrawn="1"/>
          </p:nvSpPr>
          <p:spPr bwMode="auto">
            <a:xfrm>
              <a:off x="346" y="177"/>
              <a:ext cx="1" cy="2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0 h 4"/>
                <a:gd name="T4" fmla="*/ 2 w 2"/>
                <a:gd name="T5" fmla="*/ 2 h 4"/>
                <a:gd name="T6" fmla="*/ 0 w 2"/>
                <a:gd name="T7" fmla="*/ 4 h 4"/>
                <a:gd name="T8" fmla="*/ 0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4"/>
                  </a:lnTo>
                  <a:cubicBezTo>
                    <a:pt x="1" y="3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91" name="Freeform 1217"/>
            <p:cNvSpPr>
              <a:spLocks/>
            </p:cNvSpPr>
            <p:nvPr userDrawn="1"/>
          </p:nvSpPr>
          <p:spPr bwMode="auto">
            <a:xfrm>
              <a:off x="348" y="180"/>
              <a:ext cx="1" cy="2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0 h 5"/>
                <a:gd name="T4" fmla="*/ 2 w 2"/>
                <a:gd name="T5" fmla="*/ 2 h 5"/>
                <a:gd name="T6" fmla="*/ 0 w 2"/>
                <a:gd name="T7" fmla="*/ 5 h 5"/>
                <a:gd name="T8" fmla="*/ 0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5"/>
                  </a:lnTo>
                  <a:cubicBezTo>
                    <a:pt x="1" y="3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92" name="Freeform 1218"/>
            <p:cNvSpPr>
              <a:spLocks/>
            </p:cNvSpPr>
            <p:nvPr userDrawn="1"/>
          </p:nvSpPr>
          <p:spPr bwMode="auto">
            <a:xfrm>
              <a:off x="345" y="187"/>
              <a:ext cx="1" cy="2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0 h 4"/>
                <a:gd name="T4" fmla="*/ 2 w 2"/>
                <a:gd name="T5" fmla="*/ 2 h 4"/>
                <a:gd name="T6" fmla="*/ 0 w 2"/>
                <a:gd name="T7" fmla="*/ 4 h 4"/>
                <a:gd name="T8" fmla="*/ 0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4"/>
                  </a:ln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93" name="Freeform 1219"/>
            <p:cNvSpPr>
              <a:spLocks/>
            </p:cNvSpPr>
            <p:nvPr userDrawn="1"/>
          </p:nvSpPr>
          <p:spPr bwMode="auto">
            <a:xfrm>
              <a:off x="345" y="191"/>
              <a:ext cx="0" cy="3"/>
            </a:xfrm>
            <a:custGeom>
              <a:avLst/>
              <a:gdLst>
                <a:gd name="T0" fmla="*/ 1 w 2"/>
                <a:gd name="T1" fmla="*/ 0 h 5"/>
                <a:gd name="T2" fmla="*/ 1 w 2"/>
                <a:gd name="T3" fmla="*/ 0 h 5"/>
                <a:gd name="T4" fmla="*/ 2 w 2"/>
                <a:gd name="T5" fmla="*/ 3 h 5"/>
                <a:gd name="T6" fmla="*/ 0 w 2"/>
                <a:gd name="T7" fmla="*/ 5 h 5"/>
                <a:gd name="T8" fmla="*/ 1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1" y="0"/>
                  </a:moveTo>
                  <a:lnTo>
                    <a:pt x="1" y="0"/>
                  </a:lnTo>
                  <a:lnTo>
                    <a:pt x="2" y="3"/>
                  </a:lnTo>
                  <a:lnTo>
                    <a:pt x="0" y="5"/>
                  </a:lnTo>
                  <a:cubicBezTo>
                    <a:pt x="1" y="3"/>
                    <a:pt x="1" y="2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94" name="Freeform 1220"/>
            <p:cNvSpPr>
              <a:spLocks/>
            </p:cNvSpPr>
            <p:nvPr userDrawn="1"/>
          </p:nvSpPr>
          <p:spPr bwMode="auto">
            <a:xfrm>
              <a:off x="338" y="186"/>
              <a:ext cx="0" cy="2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2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0" y="3"/>
                  </a:ln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95" name="Freeform 1221"/>
            <p:cNvSpPr>
              <a:spLocks/>
            </p:cNvSpPr>
            <p:nvPr userDrawn="1"/>
          </p:nvSpPr>
          <p:spPr bwMode="auto">
            <a:xfrm>
              <a:off x="343" y="189"/>
              <a:ext cx="1" cy="2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0 h 5"/>
                <a:gd name="T4" fmla="*/ 2 w 2"/>
                <a:gd name="T5" fmla="*/ 3 h 5"/>
                <a:gd name="T6" fmla="*/ 0 w 2"/>
                <a:gd name="T7" fmla="*/ 5 h 5"/>
                <a:gd name="T8" fmla="*/ 0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0" y="0"/>
                  </a:lnTo>
                  <a:lnTo>
                    <a:pt x="2" y="3"/>
                  </a:lnTo>
                  <a:lnTo>
                    <a:pt x="0" y="5"/>
                  </a:lnTo>
                  <a:cubicBezTo>
                    <a:pt x="1" y="3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96" name="Freeform 1222"/>
            <p:cNvSpPr>
              <a:spLocks/>
            </p:cNvSpPr>
            <p:nvPr userDrawn="1"/>
          </p:nvSpPr>
          <p:spPr bwMode="auto">
            <a:xfrm>
              <a:off x="339" y="195"/>
              <a:ext cx="5" cy="2"/>
            </a:xfrm>
            <a:custGeom>
              <a:avLst/>
              <a:gdLst>
                <a:gd name="T0" fmla="*/ 11 w 11"/>
                <a:gd name="T1" fmla="*/ 2 h 4"/>
                <a:gd name="T2" fmla="*/ 11 w 11"/>
                <a:gd name="T3" fmla="*/ 2 h 4"/>
                <a:gd name="T4" fmla="*/ 6 w 11"/>
                <a:gd name="T5" fmla="*/ 4 h 4"/>
                <a:gd name="T6" fmla="*/ 0 w 11"/>
                <a:gd name="T7" fmla="*/ 2 h 4"/>
                <a:gd name="T8" fmla="*/ 3 w 11"/>
                <a:gd name="T9" fmla="*/ 0 h 4"/>
                <a:gd name="T10" fmla="*/ 11 w 11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4">
                  <a:moveTo>
                    <a:pt x="11" y="2"/>
                  </a:moveTo>
                  <a:lnTo>
                    <a:pt x="11" y="2"/>
                  </a:lnTo>
                  <a:cubicBezTo>
                    <a:pt x="10" y="3"/>
                    <a:pt x="8" y="3"/>
                    <a:pt x="6" y="4"/>
                  </a:cubicBezTo>
                  <a:cubicBezTo>
                    <a:pt x="4" y="3"/>
                    <a:pt x="2" y="3"/>
                    <a:pt x="0" y="2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6" y="0"/>
                    <a:pt x="9" y="1"/>
                    <a:pt x="11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97" name="Freeform 1223"/>
            <p:cNvSpPr>
              <a:spLocks/>
            </p:cNvSpPr>
            <p:nvPr userDrawn="1"/>
          </p:nvSpPr>
          <p:spPr bwMode="auto">
            <a:xfrm>
              <a:off x="337" y="188"/>
              <a:ext cx="6" cy="3"/>
            </a:xfrm>
            <a:custGeom>
              <a:avLst/>
              <a:gdLst>
                <a:gd name="T0" fmla="*/ 0 w 13"/>
                <a:gd name="T1" fmla="*/ 6 h 7"/>
                <a:gd name="T2" fmla="*/ 0 w 13"/>
                <a:gd name="T3" fmla="*/ 6 h 7"/>
                <a:gd name="T4" fmla="*/ 13 w 13"/>
                <a:gd name="T5" fmla="*/ 0 h 7"/>
                <a:gd name="T6" fmla="*/ 7 w 13"/>
                <a:gd name="T7" fmla="*/ 7 h 7"/>
                <a:gd name="T8" fmla="*/ 4 w 13"/>
                <a:gd name="T9" fmla="*/ 7 h 7"/>
                <a:gd name="T10" fmla="*/ 5 w 13"/>
                <a:gd name="T11" fmla="*/ 5 h 7"/>
                <a:gd name="T12" fmla="*/ 4 w 13"/>
                <a:gd name="T13" fmla="*/ 5 h 7"/>
                <a:gd name="T14" fmla="*/ 0 w 13"/>
                <a:gd name="T1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7">
                  <a:moveTo>
                    <a:pt x="0" y="6"/>
                  </a:moveTo>
                  <a:lnTo>
                    <a:pt x="0" y="6"/>
                  </a:lnTo>
                  <a:cubicBezTo>
                    <a:pt x="4" y="3"/>
                    <a:pt x="8" y="0"/>
                    <a:pt x="13" y="0"/>
                  </a:cubicBezTo>
                  <a:cubicBezTo>
                    <a:pt x="12" y="2"/>
                    <a:pt x="10" y="5"/>
                    <a:pt x="7" y="7"/>
                  </a:cubicBezTo>
                  <a:cubicBezTo>
                    <a:pt x="6" y="7"/>
                    <a:pt x="5" y="7"/>
                    <a:pt x="4" y="7"/>
                  </a:cubicBezTo>
                  <a:cubicBezTo>
                    <a:pt x="4" y="7"/>
                    <a:pt x="4" y="6"/>
                    <a:pt x="5" y="5"/>
                  </a:cubicBezTo>
                  <a:lnTo>
                    <a:pt x="4" y="5"/>
                  </a:lnTo>
                  <a:cubicBezTo>
                    <a:pt x="4" y="5"/>
                    <a:pt x="2" y="5"/>
                    <a:pt x="0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98" name="Freeform 1224"/>
            <p:cNvSpPr>
              <a:spLocks/>
            </p:cNvSpPr>
            <p:nvPr userDrawn="1"/>
          </p:nvSpPr>
          <p:spPr bwMode="auto">
            <a:xfrm>
              <a:off x="333" y="187"/>
              <a:ext cx="0" cy="2"/>
            </a:xfrm>
            <a:custGeom>
              <a:avLst/>
              <a:gdLst>
                <a:gd name="T0" fmla="*/ 1 w 2"/>
                <a:gd name="T1" fmla="*/ 0 h 5"/>
                <a:gd name="T2" fmla="*/ 1 w 2"/>
                <a:gd name="T3" fmla="*/ 0 h 5"/>
                <a:gd name="T4" fmla="*/ 2 w 2"/>
                <a:gd name="T5" fmla="*/ 3 h 5"/>
                <a:gd name="T6" fmla="*/ 0 w 2"/>
                <a:gd name="T7" fmla="*/ 5 h 5"/>
                <a:gd name="T8" fmla="*/ 0 w 2"/>
                <a:gd name="T9" fmla="*/ 2 h 5"/>
                <a:gd name="T10" fmla="*/ 1 w 2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5">
                  <a:moveTo>
                    <a:pt x="1" y="0"/>
                  </a:moveTo>
                  <a:lnTo>
                    <a:pt x="1" y="0"/>
                  </a:lnTo>
                  <a:cubicBezTo>
                    <a:pt x="2" y="1"/>
                    <a:pt x="2" y="2"/>
                    <a:pt x="2" y="3"/>
                  </a:cubicBezTo>
                  <a:cubicBezTo>
                    <a:pt x="1" y="3"/>
                    <a:pt x="1" y="4"/>
                    <a:pt x="0" y="5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99" name="Freeform 1225"/>
            <p:cNvSpPr>
              <a:spLocks/>
            </p:cNvSpPr>
            <p:nvPr userDrawn="1"/>
          </p:nvSpPr>
          <p:spPr bwMode="auto">
            <a:xfrm>
              <a:off x="335" y="189"/>
              <a:ext cx="2" cy="2"/>
            </a:xfrm>
            <a:custGeom>
              <a:avLst/>
              <a:gdLst>
                <a:gd name="T0" fmla="*/ 4 w 4"/>
                <a:gd name="T1" fmla="*/ 0 h 5"/>
                <a:gd name="T2" fmla="*/ 4 w 4"/>
                <a:gd name="T3" fmla="*/ 0 h 5"/>
                <a:gd name="T4" fmla="*/ 2 w 4"/>
                <a:gd name="T5" fmla="*/ 4 h 5"/>
                <a:gd name="T6" fmla="*/ 0 w 4"/>
                <a:gd name="T7" fmla="*/ 5 h 5"/>
                <a:gd name="T8" fmla="*/ 2 w 4"/>
                <a:gd name="T9" fmla="*/ 1 h 5"/>
                <a:gd name="T10" fmla="*/ 4 w 4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5">
                  <a:moveTo>
                    <a:pt x="4" y="0"/>
                  </a:moveTo>
                  <a:lnTo>
                    <a:pt x="4" y="0"/>
                  </a:lnTo>
                  <a:cubicBezTo>
                    <a:pt x="4" y="1"/>
                    <a:pt x="3" y="3"/>
                    <a:pt x="2" y="4"/>
                  </a:cubicBezTo>
                  <a:cubicBezTo>
                    <a:pt x="2" y="4"/>
                    <a:pt x="1" y="5"/>
                    <a:pt x="0" y="5"/>
                  </a:cubicBezTo>
                  <a:cubicBezTo>
                    <a:pt x="1" y="4"/>
                    <a:pt x="2" y="2"/>
                    <a:pt x="2" y="1"/>
                  </a:cubicBezTo>
                  <a:cubicBezTo>
                    <a:pt x="3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00" name="Freeform 1226"/>
            <p:cNvSpPr>
              <a:spLocks/>
            </p:cNvSpPr>
            <p:nvPr userDrawn="1"/>
          </p:nvSpPr>
          <p:spPr bwMode="auto">
            <a:xfrm>
              <a:off x="337" y="191"/>
              <a:ext cx="5" cy="3"/>
            </a:xfrm>
            <a:custGeom>
              <a:avLst/>
              <a:gdLst>
                <a:gd name="T0" fmla="*/ 4 w 13"/>
                <a:gd name="T1" fmla="*/ 2 h 6"/>
                <a:gd name="T2" fmla="*/ 4 w 13"/>
                <a:gd name="T3" fmla="*/ 2 h 6"/>
                <a:gd name="T4" fmla="*/ 13 w 13"/>
                <a:gd name="T5" fmla="*/ 1 h 6"/>
                <a:gd name="T6" fmla="*/ 6 w 13"/>
                <a:gd name="T7" fmla="*/ 5 h 6"/>
                <a:gd name="T8" fmla="*/ 0 w 13"/>
                <a:gd name="T9" fmla="*/ 6 h 6"/>
                <a:gd name="T10" fmla="*/ 4 w 13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6">
                  <a:moveTo>
                    <a:pt x="4" y="2"/>
                  </a:moveTo>
                  <a:lnTo>
                    <a:pt x="4" y="2"/>
                  </a:lnTo>
                  <a:cubicBezTo>
                    <a:pt x="7" y="1"/>
                    <a:pt x="10" y="0"/>
                    <a:pt x="13" y="1"/>
                  </a:cubicBezTo>
                  <a:cubicBezTo>
                    <a:pt x="11" y="3"/>
                    <a:pt x="9" y="4"/>
                    <a:pt x="6" y="5"/>
                  </a:cubicBezTo>
                  <a:cubicBezTo>
                    <a:pt x="5" y="5"/>
                    <a:pt x="3" y="6"/>
                    <a:pt x="0" y="6"/>
                  </a:cubicBezTo>
                  <a:cubicBezTo>
                    <a:pt x="2" y="5"/>
                    <a:pt x="3" y="3"/>
                    <a:pt x="4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01" name="Freeform 1227"/>
            <p:cNvSpPr>
              <a:spLocks/>
            </p:cNvSpPr>
            <p:nvPr userDrawn="1"/>
          </p:nvSpPr>
          <p:spPr bwMode="auto">
            <a:xfrm>
              <a:off x="332" y="187"/>
              <a:ext cx="3" cy="7"/>
            </a:xfrm>
            <a:custGeom>
              <a:avLst/>
              <a:gdLst>
                <a:gd name="T0" fmla="*/ 1 w 7"/>
                <a:gd name="T1" fmla="*/ 7 h 16"/>
                <a:gd name="T2" fmla="*/ 1 w 7"/>
                <a:gd name="T3" fmla="*/ 7 h 16"/>
                <a:gd name="T4" fmla="*/ 7 w 7"/>
                <a:gd name="T5" fmla="*/ 0 h 16"/>
                <a:gd name="T6" fmla="*/ 4 w 7"/>
                <a:gd name="T7" fmla="*/ 11 h 16"/>
                <a:gd name="T8" fmla="*/ 0 w 7"/>
                <a:gd name="T9" fmla="*/ 16 h 16"/>
                <a:gd name="T10" fmla="*/ 1 w 7"/>
                <a:gd name="T11" fmla="*/ 8 h 16"/>
                <a:gd name="T12" fmla="*/ 1 w 7"/>
                <a:gd name="T13" fmla="*/ 7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6">
                  <a:moveTo>
                    <a:pt x="1" y="7"/>
                  </a:moveTo>
                  <a:lnTo>
                    <a:pt x="1" y="7"/>
                  </a:lnTo>
                  <a:cubicBezTo>
                    <a:pt x="3" y="4"/>
                    <a:pt x="5" y="2"/>
                    <a:pt x="7" y="0"/>
                  </a:cubicBezTo>
                  <a:cubicBezTo>
                    <a:pt x="7" y="4"/>
                    <a:pt x="6" y="8"/>
                    <a:pt x="4" y="11"/>
                  </a:cubicBezTo>
                  <a:cubicBezTo>
                    <a:pt x="3" y="13"/>
                    <a:pt x="1" y="14"/>
                    <a:pt x="0" y="16"/>
                  </a:cubicBezTo>
                  <a:cubicBezTo>
                    <a:pt x="1" y="14"/>
                    <a:pt x="1" y="11"/>
                    <a:pt x="1" y="8"/>
                  </a:cubicBezTo>
                  <a:cubicBezTo>
                    <a:pt x="1" y="8"/>
                    <a:pt x="1" y="7"/>
                    <a:pt x="1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02" name="Freeform 1228"/>
            <p:cNvSpPr>
              <a:spLocks/>
            </p:cNvSpPr>
            <p:nvPr userDrawn="1"/>
          </p:nvSpPr>
          <p:spPr bwMode="auto">
            <a:xfrm>
              <a:off x="333" y="194"/>
              <a:ext cx="8" cy="2"/>
            </a:xfrm>
            <a:custGeom>
              <a:avLst/>
              <a:gdLst>
                <a:gd name="T0" fmla="*/ 16 w 16"/>
                <a:gd name="T1" fmla="*/ 1 h 5"/>
                <a:gd name="T2" fmla="*/ 16 w 16"/>
                <a:gd name="T3" fmla="*/ 1 h 5"/>
                <a:gd name="T4" fmla="*/ 9 w 16"/>
                <a:gd name="T5" fmla="*/ 5 h 5"/>
                <a:gd name="T6" fmla="*/ 0 w 16"/>
                <a:gd name="T7" fmla="*/ 5 h 5"/>
                <a:gd name="T8" fmla="*/ 16 w 16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5">
                  <a:moveTo>
                    <a:pt x="16" y="1"/>
                  </a:moveTo>
                  <a:lnTo>
                    <a:pt x="16" y="1"/>
                  </a:lnTo>
                  <a:cubicBezTo>
                    <a:pt x="14" y="3"/>
                    <a:pt x="12" y="4"/>
                    <a:pt x="9" y="5"/>
                  </a:cubicBezTo>
                  <a:cubicBezTo>
                    <a:pt x="6" y="5"/>
                    <a:pt x="3" y="5"/>
                    <a:pt x="0" y="5"/>
                  </a:cubicBezTo>
                  <a:cubicBezTo>
                    <a:pt x="5" y="1"/>
                    <a:pt x="11" y="0"/>
                    <a:pt x="16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03" name="Freeform 1229"/>
            <p:cNvSpPr>
              <a:spLocks/>
            </p:cNvSpPr>
            <p:nvPr userDrawn="1"/>
          </p:nvSpPr>
          <p:spPr bwMode="auto">
            <a:xfrm>
              <a:off x="332" y="191"/>
              <a:ext cx="6" cy="4"/>
            </a:xfrm>
            <a:custGeom>
              <a:avLst/>
              <a:gdLst>
                <a:gd name="T0" fmla="*/ 14 w 14"/>
                <a:gd name="T1" fmla="*/ 0 h 11"/>
                <a:gd name="T2" fmla="*/ 14 w 14"/>
                <a:gd name="T3" fmla="*/ 0 h 11"/>
                <a:gd name="T4" fmla="*/ 0 w 14"/>
                <a:gd name="T5" fmla="*/ 11 h 11"/>
                <a:gd name="T6" fmla="*/ 14 w 14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1">
                  <a:moveTo>
                    <a:pt x="14" y="0"/>
                  </a:moveTo>
                  <a:lnTo>
                    <a:pt x="14" y="0"/>
                  </a:lnTo>
                  <a:cubicBezTo>
                    <a:pt x="12" y="6"/>
                    <a:pt x="5" y="10"/>
                    <a:pt x="0" y="11"/>
                  </a:cubicBezTo>
                  <a:cubicBezTo>
                    <a:pt x="2" y="6"/>
                    <a:pt x="8" y="1"/>
                    <a:pt x="1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04" name="Freeform 1230"/>
            <p:cNvSpPr>
              <a:spLocks/>
            </p:cNvSpPr>
            <p:nvPr userDrawn="1"/>
          </p:nvSpPr>
          <p:spPr bwMode="auto">
            <a:xfrm>
              <a:off x="319" y="200"/>
              <a:ext cx="0" cy="1"/>
            </a:xfrm>
            <a:custGeom>
              <a:avLst/>
              <a:gdLst>
                <a:gd name="T0" fmla="*/ 0 h 2"/>
                <a:gd name="T1" fmla="*/ 0 h 2"/>
                <a:gd name="T2" fmla="*/ 1 h 2"/>
                <a:gd name="T3" fmla="*/ 2 h 2"/>
                <a:gd name="T4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0"/>
                  </a:ln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05" name="Freeform 1231"/>
            <p:cNvSpPr>
              <a:spLocks/>
            </p:cNvSpPr>
            <p:nvPr userDrawn="1"/>
          </p:nvSpPr>
          <p:spPr bwMode="auto">
            <a:xfrm>
              <a:off x="328" y="186"/>
              <a:ext cx="0" cy="1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2 h 2"/>
                <a:gd name="T4" fmla="*/ 0 w 1"/>
                <a:gd name="T5" fmla="*/ 0 h 2"/>
                <a:gd name="T6" fmla="*/ 1 w 1"/>
                <a:gd name="T7" fmla="*/ 0 h 2"/>
                <a:gd name="T8" fmla="*/ 1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lnTo>
                    <a:pt x="1" y="2"/>
                  </a:lnTo>
                  <a:lnTo>
                    <a:pt x="0" y="0"/>
                  </a:lnTo>
                  <a:lnTo>
                    <a:pt x="1" y="0"/>
                  </a:lnTo>
                  <a:cubicBezTo>
                    <a:pt x="1" y="0"/>
                    <a:pt x="1" y="1"/>
                    <a:pt x="1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06" name="Freeform 1232"/>
            <p:cNvSpPr>
              <a:spLocks/>
            </p:cNvSpPr>
            <p:nvPr userDrawn="1"/>
          </p:nvSpPr>
          <p:spPr bwMode="auto">
            <a:xfrm>
              <a:off x="313" y="186"/>
              <a:ext cx="2" cy="4"/>
            </a:xfrm>
            <a:custGeom>
              <a:avLst/>
              <a:gdLst>
                <a:gd name="T0" fmla="*/ 0 w 4"/>
                <a:gd name="T1" fmla="*/ 2 h 7"/>
                <a:gd name="T2" fmla="*/ 0 w 4"/>
                <a:gd name="T3" fmla="*/ 2 h 7"/>
                <a:gd name="T4" fmla="*/ 0 w 4"/>
                <a:gd name="T5" fmla="*/ 0 h 7"/>
                <a:gd name="T6" fmla="*/ 0 w 4"/>
                <a:gd name="T7" fmla="*/ 0 h 7"/>
                <a:gd name="T8" fmla="*/ 4 w 4"/>
                <a:gd name="T9" fmla="*/ 4 h 7"/>
                <a:gd name="T10" fmla="*/ 2 w 4"/>
                <a:gd name="T11" fmla="*/ 7 h 7"/>
                <a:gd name="T12" fmla="*/ 0 w 4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2"/>
                  </a:moveTo>
                  <a:lnTo>
                    <a:pt x="0" y="2"/>
                  </a:lnTo>
                  <a:cubicBezTo>
                    <a:pt x="0" y="1"/>
                    <a:pt x="0" y="1"/>
                    <a:pt x="0" y="0"/>
                  </a:cubicBezTo>
                  <a:lnTo>
                    <a:pt x="0" y="0"/>
                  </a:lnTo>
                  <a:cubicBezTo>
                    <a:pt x="1" y="2"/>
                    <a:pt x="3" y="3"/>
                    <a:pt x="4" y="4"/>
                  </a:cubicBezTo>
                  <a:cubicBezTo>
                    <a:pt x="3" y="5"/>
                    <a:pt x="3" y="6"/>
                    <a:pt x="2" y="7"/>
                  </a:cubicBezTo>
                  <a:cubicBezTo>
                    <a:pt x="2" y="5"/>
                    <a:pt x="1" y="3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07" name="Freeform 1233"/>
            <p:cNvSpPr>
              <a:spLocks/>
            </p:cNvSpPr>
            <p:nvPr userDrawn="1"/>
          </p:nvSpPr>
          <p:spPr bwMode="auto">
            <a:xfrm>
              <a:off x="312" y="181"/>
              <a:ext cx="3" cy="5"/>
            </a:xfrm>
            <a:custGeom>
              <a:avLst/>
              <a:gdLst>
                <a:gd name="T0" fmla="*/ 1 w 5"/>
                <a:gd name="T1" fmla="*/ 9 h 10"/>
                <a:gd name="T2" fmla="*/ 1 w 5"/>
                <a:gd name="T3" fmla="*/ 9 h 10"/>
                <a:gd name="T4" fmla="*/ 0 w 5"/>
                <a:gd name="T5" fmla="*/ 3 h 10"/>
                <a:gd name="T6" fmla="*/ 1 w 5"/>
                <a:gd name="T7" fmla="*/ 0 h 10"/>
                <a:gd name="T8" fmla="*/ 5 w 5"/>
                <a:gd name="T9" fmla="*/ 5 h 10"/>
                <a:gd name="T10" fmla="*/ 2 w 5"/>
                <a:gd name="T11" fmla="*/ 10 h 10"/>
                <a:gd name="T12" fmla="*/ 1 w 5"/>
                <a:gd name="T13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0">
                  <a:moveTo>
                    <a:pt x="1" y="9"/>
                  </a:moveTo>
                  <a:lnTo>
                    <a:pt x="1" y="9"/>
                  </a:lnTo>
                  <a:cubicBezTo>
                    <a:pt x="1" y="7"/>
                    <a:pt x="0" y="5"/>
                    <a:pt x="0" y="3"/>
                  </a:cubicBezTo>
                  <a:lnTo>
                    <a:pt x="1" y="0"/>
                  </a:lnTo>
                  <a:cubicBezTo>
                    <a:pt x="3" y="2"/>
                    <a:pt x="4" y="3"/>
                    <a:pt x="5" y="5"/>
                  </a:cubicBezTo>
                  <a:cubicBezTo>
                    <a:pt x="4" y="6"/>
                    <a:pt x="3" y="8"/>
                    <a:pt x="2" y="10"/>
                  </a:cubicBezTo>
                  <a:lnTo>
                    <a:pt x="1" y="9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08" name="Freeform 1234"/>
            <p:cNvSpPr>
              <a:spLocks/>
            </p:cNvSpPr>
            <p:nvPr userDrawn="1"/>
          </p:nvSpPr>
          <p:spPr bwMode="auto">
            <a:xfrm>
              <a:off x="312" y="181"/>
              <a:ext cx="1" cy="1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0 h 3"/>
                <a:gd name="T6" fmla="*/ 1 w 1"/>
                <a:gd name="T7" fmla="*/ 1 h 3"/>
                <a:gd name="T8" fmla="*/ 0 w 1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cubicBezTo>
                    <a:pt x="0" y="2"/>
                    <a:pt x="0" y="1"/>
                    <a:pt x="0" y="0"/>
                  </a:cubicBezTo>
                  <a:lnTo>
                    <a:pt x="1" y="1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09" name="Freeform 1235"/>
            <p:cNvSpPr>
              <a:spLocks/>
            </p:cNvSpPr>
            <p:nvPr userDrawn="1"/>
          </p:nvSpPr>
          <p:spPr bwMode="auto">
            <a:xfrm>
              <a:off x="312" y="177"/>
              <a:ext cx="3" cy="4"/>
            </a:xfrm>
            <a:custGeom>
              <a:avLst/>
              <a:gdLst>
                <a:gd name="T0" fmla="*/ 0 w 5"/>
                <a:gd name="T1" fmla="*/ 7 h 8"/>
                <a:gd name="T2" fmla="*/ 0 w 5"/>
                <a:gd name="T3" fmla="*/ 7 h 8"/>
                <a:gd name="T4" fmla="*/ 4 w 5"/>
                <a:gd name="T5" fmla="*/ 0 h 8"/>
                <a:gd name="T6" fmla="*/ 5 w 5"/>
                <a:gd name="T7" fmla="*/ 2 h 8"/>
                <a:gd name="T8" fmla="*/ 1 w 5"/>
                <a:gd name="T9" fmla="*/ 8 h 8"/>
                <a:gd name="T10" fmla="*/ 0 w 5"/>
                <a:gd name="T11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8">
                  <a:moveTo>
                    <a:pt x="0" y="7"/>
                  </a:moveTo>
                  <a:lnTo>
                    <a:pt x="0" y="7"/>
                  </a:lnTo>
                  <a:cubicBezTo>
                    <a:pt x="1" y="4"/>
                    <a:pt x="2" y="2"/>
                    <a:pt x="4" y="0"/>
                  </a:cubicBezTo>
                  <a:cubicBezTo>
                    <a:pt x="4" y="1"/>
                    <a:pt x="5" y="2"/>
                    <a:pt x="5" y="2"/>
                  </a:cubicBezTo>
                  <a:cubicBezTo>
                    <a:pt x="4" y="4"/>
                    <a:pt x="3" y="6"/>
                    <a:pt x="1" y="8"/>
                  </a:cubicBezTo>
                  <a:lnTo>
                    <a:pt x="0" y="7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10" name="Freeform 1236"/>
            <p:cNvSpPr>
              <a:spLocks/>
            </p:cNvSpPr>
            <p:nvPr userDrawn="1"/>
          </p:nvSpPr>
          <p:spPr bwMode="auto">
            <a:xfrm>
              <a:off x="314" y="175"/>
              <a:ext cx="3" cy="2"/>
            </a:xfrm>
            <a:custGeom>
              <a:avLst/>
              <a:gdLst>
                <a:gd name="T0" fmla="*/ 0 w 6"/>
                <a:gd name="T1" fmla="*/ 3 h 5"/>
                <a:gd name="T2" fmla="*/ 0 w 6"/>
                <a:gd name="T3" fmla="*/ 3 h 5"/>
                <a:gd name="T4" fmla="*/ 1 w 6"/>
                <a:gd name="T5" fmla="*/ 3 h 5"/>
                <a:gd name="T6" fmla="*/ 6 w 6"/>
                <a:gd name="T7" fmla="*/ 0 h 5"/>
                <a:gd name="T8" fmla="*/ 6 w 6"/>
                <a:gd name="T9" fmla="*/ 0 h 5"/>
                <a:gd name="T10" fmla="*/ 2 w 6"/>
                <a:gd name="T11" fmla="*/ 5 h 5"/>
                <a:gd name="T12" fmla="*/ 0 w 6"/>
                <a:gd name="T13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5">
                  <a:moveTo>
                    <a:pt x="0" y="3"/>
                  </a:moveTo>
                  <a:lnTo>
                    <a:pt x="0" y="3"/>
                  </a:lnTo>
                  <a:cubicBezTo>
                    <a:pt x="0" y="3"/>
                    <a:pt x="1" y="3"/>
                    <a:pt x="1" y="3"/>
                  </a:cubicBezTo>
                  <a:cubicBezTo>
                    <a:pt x="2" y="2"/>
                    <a:pt x="4" y="1"/>
                    <a:pt x="6" y="0"/>
                  </a:cubicBezTo>
                  <a:lnTo>
                    <a:pt x="6" y="0"/>
                  </a:lnTo>
                  <a:cubicBezTo>
                    <a:pt x="4" y="2"/>
                    <a:pt x="3" y="4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11" name="Freeform 1237"/>
            <p:cNvSpPr>
              <a:spLocks/>
            </p:cNvSpPr>
            <p:nvPr userDrawn="1"/>
          </p:nvSpPr>
          <p:spPr bwMode="auto">
            <a:xfrm>
              <a:off x="317" y="175"/>
              <a:ext cx="0" cy="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0 h 1"/>
                <a:gd name="T6" fmla="*/ 0 w 1"/>
                <a:gd name="T7" fmla="*/ 1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12" name="Freeform 1238"/>
            <p:cNvSpPr>
              <a:spLocks/>
            </p:cNvSpPr>
            <p:nvPr userDrawn="1"/>
          </p:nvSpPr>
          <p:spPr bwMode="auto">
            <a:xfrm>
              <a:off x="317" y="174"/>
              <a:ext cx="4" cy="4"/>
            </a:xfrm>
            <a:custGeom>
              <a:avLst/>
              <a:gdLst>
                <a:gd name="T0" fmla="*/ 2 w 8"/>
                <a:gd name="T1" fmla="*/ 1 h 9"/>
                <a:gd name="T2" fmla="*/ 2 w 8"/>
                <a:gd name="T3" fmla="*/ 1 h 9"/>
                <a:gd name="T4" fmla="*/ 5 w 8"/>
                <a:gd name="T5" fmla="*/ 0 h 9"/>
                <a:gd name="T6" fmla="*/ 8 w 8"/>
                <a:gd name="T7" fmla="*/ 4 h 9"/>
                <a:gd name="T8" fmla="*/ 4 w 8"/>
                <a:gd name="T9" fmla="*/ 9 h 9"/>
                <a:gd name="T10" fmla="*/ 0 w 8"/>
                <a:gd name="T11" fmla="*/ 3 h 9"/>
                <a:gd name="T12" fmla="*/ 2 w 8"/>
                <a:gd name="T1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9">
                  <a:moveTo>
                    <a:pt x="2" y="1"/>
                  </a:moveTo>
                  <a:lnTo>
                    <a:pt x="2" y="1"/>
                  </a:lnTo>
                  <a:cubicBezTo>
                    <a:pt x="3" y="1"/>
                    <a:pt x="4" y="0"/>
                    <a:pt x="5" y="0"/>
                  </a:cubicBezTo>
                  <a:cubicBezTo>
                    <a:pt x="5" y="1"/>
                    <a:pt x="6" y="2"/>
                    <a:pt x="8" y="4"/>
                  </a:cubicBezTo>
                  <a:cubicBezTo>
                    <a:pt x="6" y="6"/>
                    <a:pt x="5" y="7"/>
                    <a:pt x="4" y="9"/>
                  </a:cubicBezTo>
                  <a:cubicBezTo>
                    <a:pt x="2" y="7"/>
                    <a:pt x="1" y="5"/>
                    <a:pt x="0" y="3"/>
                  </a:cubicBezTo>
                  <a:cubicBezTo>
                    <a:pt x="1" y="3"/>
                    <a:pt x="1" y="2"/>
                    <a:pt x="2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13" name="Freeform 1239"/>
            <p:cNvSpPr>
              <a:spLocks/>
            </p:cNvSpPr>
            <p:nvPr userDrawn="1"/>
          </p:nvSpPr>
          <p:spPr bwMode="auto">
            <a:xfrm>
              <a:off x="320" y="173"/>
              <a:ext cx="3" cy="2"/>
            </a:xfrm>
            <a:custGeom>
              <a:avLst/>
              <a:gdLst>
                <a:gd name="T0" fmla="*/ 0 w 7"/>
                <a:gd name="T1" fmla="*/ 2 h 5"/>
                <a:gd name="T2" fmla="*/ 0 w 7"/>
                <a:gd name="T3" fmla="*/ 2 h 5"/>
                <a:gd name="T4" fmla="*/ 7 w 7"/>
                <a:gd name="T5" fmla="*/ 0 h 5"/>
                <a:gd name="T6" fmla="*/ 7 w 7"/>
                <a:gd name="T7" fmla="*/ 2 h 5"/>
                <a:gd name="T8" fmla="*/ 3 w 7"/>
                <a:gd name="T9" fmla="*/ 5 h 5"/>
                <a:gd name="T10" fmla="*/ 0 w 7"/>
                <a:gd name="T11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5">
                  <a:moveTo>
                    <a:pt x="0" y="2"/>
                  </a:moveTo>
                  <a:lnTo>
                    <a:pt x="0" y="2"/>
                  </a:lnTo>
                  <a:cubicBezTo>
                    <a:pt x="3" y="1"/>
                    <a:pt x="5" y="0"/>
                    <a:pt x="7" y="0"/>
                  </a:cubicBezTo>
                  <a:lnTo>
                    <a:pt x="7" y="2"/>
                  </a:lnTo>
                  <a:cubicBezTo>
                    <a:pt x="6" y="3"/>
                    <a:pt x="4" y="4"/>
                    <a:pt x="3" y="5"/>
                  </a:cubicBezTo>
                  <a:cubicBezTo>
                    <a:pt x="2" y="4"/>
                    <a:pt x="1" y="3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14" name="Freeform 1240"/>
            <p:cNvSpPr>
              <a:spLocks/>
            </p:cNvSpPr>
            <p:nvPr userDrawn="1"/>
          </p:nvSpPr>
          <p:spPr bwMode="auto">
            <a:xfrm>
              <a:off x="321" y="174"/>
              <a:ext cx="3" cy="4"/>
            </a:xfrm>
            <a:custGeom>
              <a:avLst/>
              <a:gdLst>
                <a:gd name="T0" fmla="*/ 3 w 5"/>
                <a:gd name="T1" fmla="*/ 0 h 8"/>
                <a:gd name="T2" fmla="*/ 3 w 5"/>
                <a:gd name="T3" fmla="*/ 0 h 8"/>
                <a:gd name="T4" fmla="*/ 5 w 5"/>
                <a:gd name="T5" fmla="*/ 7 h 8"/>
                <a:gd name="T6" fmla="*/ 4 w 5"/>
                <a:gd name="T7" fmla="*/ 8 h 8"/>
                <a:gd name="T8" fmla="*/ 0 w 5"/>
                <a:gd name="T9" fmla="*/ 3 h 8"/>
                <a:gd name="T10" fmla="*/ 3 w 5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8">
                  <a:moveTo>
                    <a:pt x="3" y="0"/>
                  </a:moveTo>
                  <a:lnTo>
                    <a:pt x="3" y="0"/>
                  </a:lnTo>
                  <a:lnTo>
                    <a:pt x="5" y="7"/>
                  </a:lnTo>
                  <a:lnTo>
                    <a:pt x="4" y="8"/>
                  </a:lnTo>
                  <a:cubicBezTo>
                    <a:pt x="2" y="7"/>
                    <a:pt x="1" y="5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15" name="Freeform 1241"/>
            <p:cNvSpPr>
              <a:spLocks/>
            </p:cNvSpPr>
            <p:nvPr userDrawn="1"/>
          </p:nvSpPr>
          <p:spPr bwMode="auto">
            <a:xfrm>
              <a:off x="323" y="178"/>
              <a:ext cx="1" cy="1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0 h 2"/>
                <a:gd name="T4" fmla="*/ 1 w 1"/>
                <a:gd name="T5" fmla="*/ 2 h 2"/>
                <a:gd name="T6" fmla="*/ 0 w 1"/>
                <a:gd name="T7" fmla="*/ 1 h 2"/>
                <a:gd name="T8" fmla="*/ 1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16" name="Freeform 1242"/>
            <p:cNvSpPr>
              <a:spLocks/>
            </p:cNvSpPr>
            <p:nvPr userDrawn="1"/>
          </p:nvSpPr>
          <p:spPr bwMode="auto">
            <a:xfrm>
              <a:off x="321" y="178"/>
              <a:ext cx="3" cy="4"/>
            </a:xfrm>
            <a:custGeom>
              <a:avLst/>
              <a:gdLst>
                <a:gd name="T0" fmla="*/ 7 w 7"/>
                <a:gd name="T1" fmla="*/ 3 h 9"/>
                <a:gd name="T2" fmla="*/ 7 w 7"/>
                <a:gd name="T3" fmla="*/ 3 h 9"/>
                <a:gd name="T4" fmla="*/ 7 w 7"/>
                <a:gd name="T5" fmla="*/ 6 h 9"/>
                <a:gd name="T6" fmla="*/ 4 w 7"/>
                <a:gd name="T7" fmla="*/ 9 h 9"/>
                <a:gd name="T8" fmla="*/ 0 w 7"/>
                <a:gd name="T9" fmla="*/ 5 h 9"/>
                <a:gd name="T10" fmla="*/ 5 w 7"/>
                <a:gd name="T11" fmla="*/ 0 h 9"/>
                <a:gd name="T12" fmla="*/ 7 w 7"/>
                <a:gd name="T13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9">
                  <a:moveTo>
                    <a:pt x="7" y="3"/>
                  </a:moveTo>
                  <a:lnTo>
                    <a:pt x="7" y="3"/>
                  </a:lnTo>
                  <a:lnTo>
                    <a:pt x="7" y="6"/>
                  </a:lnTo>
                  <a:cubicBezTo>
                    <a:pt x="6" y="7"/>
                    <a:pt x="5" y="8"/>
                    <a:pt x="4" y="9"/>
                  </a:cubicBezTo>
                  <a:cubicBezTo>
                    <a:pt x="3" y="8"/>
                    <a:pt x="2" y="7"/>
                    <a:pt x="0" y="5"/>
                  </a:cubicBezTo>
                  <a:cubicBezTo>
                    <a:pt x="2" y="4"/>
                    <a:pt x="3" y="2"/>
                    <a:pt x="5" y="0"/>
                  </a:cubicBezTo>
                  <a:cubicBezTo>
                    <a:pt x="5" y="1"/>
                    <a:pt x="6" y="2"/>
                    <a:pt x="7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17" name="Freeform 1243"/>
            <p:cNvSpPr>
              <a:spLocks/>
            </p:cNvSpPr>
            <p:nvPr userDrawn="1"/>
          </p:nvSpPr>
          <p:spPr bwMode="auto">
            <a:xfrm>
              <a:off x="323" y="181"/>
              <a:ext cx="2" cy="4"/>
            </a:xfrm>
            <a:custGeom>
              <a:avLst/>
              <a:gdLst>
                <a:gd name="T0" fmla="*/ 2 w 4"/>
                <a:gd name="T1" fmla="*/ 0 h 7"/>
                <a:gd name="T2" fmla="*/ 2 w 4"/>
                <a:gd name="T3" fmla="*/ 0 h 7"/>
                <a:gd name="T4" fmla="*/ 4 w 4"/>
                <a:gd name="T5" fmla="*/ 7 h 7"/>
                <a:gd name="T6" fmla="*/ 0 w 4"/>
                <a:gd name="T7" fmla="*/ 3 h 7"/>
                <a:gd name="T8" fmla="*/ 2 w 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2" y="0"/>
                  </a:moveTo>
                  <a:lnTo>
                    <a:pt x="2" y="0"/>
                  </a:lnTo>
                  <a:lnTo>
                    <a:pt x="4" y="7"/>
                  </a:lnTo>
                  <a:cubicBezTo>
                    <a:pt x="2" y="6"/>
                    <a:pt x="1" y="4"/>
                    <a:pt x="0" y="3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18" name="Freeform 1244"/>
            <p:cNvSpPr>
              <a:spLocks/>
            </p:cNvSpPr>
            <p:nvPr userDrawn="1"/>
          </p:nvSpPr>
          <p:spPr bwMode="auto">
            <a:xfrm>
              <a:off x="323" y="185"/>
              <a:ext cx="2" cy="4"/>
            </a:xfrm>
            <a:custGeom>
              <a:avLst/>
              <a:gdLst>
                <a:gd name="T0" fmla="*/ 4 w 5"/>
                <a:gd name="T1" fmla="*/ 1 h 8"/>
                <a:gd name="T2" fmla="*/ 4 w 5"/>
                <a:gd name="T3" fmla="*/ 1 h 8"/>
                <a:gd name="T4" fmla="*/ 5 w 5"/>
                <a:gd name="T5" fmla="*/ 6 h 8"/>
                <a:gd name="T6" fmla="*/ 4 w 5"/>
                <a:gd name="T7" fmla="*/ 7 h 8"/>
                <a:gd name="T8" fmla="*/ 4 w 5"/>
                <a:gd name="T9" fmla="*/ 7 h 8"/>
                <a:gd name="T10" fmla="*/ 4 w 5"/>
                <a:gd name="T11" fmla="*/ 8 h 8"/>
                <a:gd name="T12" fmla="*/ 0 w 5"/>
                <a:gd name="T13" fmla="*/ 5 h 8"/>
                <a:gd name="T14" fmla="*/ 4 w 5"/>
                <a:gd name="T15" fmla="*/ 0 h 8"/>
                <a:gd name="T16" fmla="*/ 4 w 5"/>
                <a:gd name="T17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8">
                  <a:moveTo>
                    <a:pt x="4" y="1"/>
                  </a:moveTo>
                  <a:lnTo>
                    <a:pt x="4" y="1"/>
                  </a:lnTo>
                  <a:lnTo>
                    <a:pt x="5" y="6"/>
                  </a:lnTo>
                  <a:cubicBezTo>
                    <a:pt x="5" y="7"/>
                    <a:pt x="5" y="7"/>
                    <a:pt x="4" y="7"/>
                  </a:cubicBezTo>
                  <a:lnTo>
                    <a:pt x="4" y="7"/>
                  </a:lnTo>
                  <a:lnTo>
                    <a:pt x="4" y="8"/>
                  </a:lnTo>
                  <a:cubicBezTo>
                    <a:pt x="3" y="7"/>
                    <a:pt x="1" y="6"/>
                    <a:pt x="0" y="5"/>
                  </a:cubicBezTo>
                  <a:cubicBezTo>
                    <a:pt x="1" y="3"/>
                    <a:pt x="2" y="2"/>
                    <a:pt x="4" y="0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19" name="Freeform 1245"/>
            <p:cNvSpPr>
              <a:spLocks/>
            </p:cNvSpPr>
            <p:nvPr userDrawn="1"/>
          </p:nvSpPr>
          <p:spPr bwMode="auto">
            <a:xfrm>
              <a:off x="325" y="189"/>
              <a:ext cx="0" cy="1"/>
            </a:xfrm>
            <a:custGeom>
              <a:avLst/>
              <a:gdLst>
                <a:gd name="T0" fmla="*/ 0 w 1"/>
                <a:gd name="T1" fmla="*/ 1 h 2"/>
                <a:gd name="T2" fmla="*/ 0 w 1"/>
                <a:gd name="T3" fmla="*/ 1 h 2"/>
                <a:gd name="T4" fmla="*/ 0 w 1"/>
                <a:gd name="T5" fmla="*/ 0 h 2"/>
                <a:gd name="T6" fmla="*/ 1 w 1"/>
                <a:gd name="T7" fmla="*/ 2 h 2"/>
                <a:gd name="T8" fmla="*/ 0 w 1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cubicBezTo>
                    <a:pt x="0" y="1"/>
                    <a:pt x="1" y="1"/>
                    <a:pt x="1" y="2"/>
                  </a:cubicBezTo>
                  <a:cubicBezTo>
                    <a:pt x="0" y="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20" name="Freeform 1246"/>
            <p:cNvSpPr>
              <a:spLocks/>
            </p:cNvSpPr>
            <p:nvPr userDrawn="1"/>
          </p:nvSpPr>
          <p:spPr bwMode="auto">
            <a:xfrm>
              <a:off x="318" y="196"/>
              <a:ext cx="2" cy="2"/>
            </a:xfrm>
            <a:custGeom>
              <a:avLst/>
              <a:gdLst>
                <a:gd name="T0" fmla="*/ 4 w 4"/>
                <a:gd name="T1" fmla="*/ 2 h 4"/>
                <a:gd name="T2" fmla="*/ 4 w 4"/>
                <a:gd name="T3" fmla="*/ 2 h 4"/>
                <a:gd name="T4" fmla="*/ 1 w 4"/>
                <a:gd name="T5" fmla="*/ 4 h 4"/>
                <a:gd name="T6" fmla="*/ 0 w 4"/>
                <a:gd name="T7" fmla="*/ 2 h 4"/>
                <a:gd name="T8" fmla="*/ 0 w 4"/>
                <a:gd name="T9" fmla="*/ 0 h 4"/>
                <a:gd name="T10" fmla="*/ 4 w 4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lnTo>
                    <a:pt x="4" y="2"/>
                  </a:lnTo>
                  <a:cubicBezTo>
                    <a:pt x="3" y="3"/>
                    <a:pt x="2" y="3"/>
                    <a:pt x="1" y="4"/>
                  </a:cubicBezTo>
                  <a:cubicBezTo>
                    <a:pt x="0" y="3"/>
                    <a:pt x="0" y="3"/>
                    <a:pt x="0" y="2"/>
                  </a:cubicBezTo>
                  <a:lnTo>
                    <a:pt x="0" y="0"/>
                  </a:lnTo>
                  <a:cubicBezTo>
                    <a:pt x="2" y="1"/>
                    <a:pt x="3" y="2"/>
                    <a:pt x="4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21" name="Freeform 1247"/>
            <p:cNvSpPr>
              <a:spLocks/>
            </p:cNvSpPr>
            <p:nvPr userDrawn="1"/>
          </p:nvSpPr>
          <p:spPr bwMode="auto">
            <a:xfrm>
              <a:off x="318" y="195"/>
              <a:ext cx="1" cy="0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1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cubicBezTo>
                    <a:pt x="1" y="0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22" name="Freeform 1248"/>
            <p:cNvSpPr>
              <a:spLocks/>
            </p:cNvSpPr>
            <p:nvPr userDrawn="1"/>
          </p:nvSpPr>
          <p:spPr bwMode="auto">
            <a:xfrm>
              <a:off x="316" y="193"/>
              <a:ext cx="2" cy="3"/>
            </a:xfrm>
            <a:custGeom>
              <a:avLst/>
              <a:gdLst>
                <a:gd name="T0" fmla="*/ 5 w 5"/>
                <a:gd name="T1" fmla="*/ 3 h 7"/>
                <a:gd name="T2" fmla="*/ 5 w 5"/>
                <a:gd name="T3" fmla="*/ 3 h 7"/>
                <a:gd name="T4" fmla="*/ 4 w 5"/>
                <a:gd name="T5" fmla="*/ 5 h 7"/>
                <a:gd name="T6" fmla="*/ 3 w 5"/>
                <a:gd name="T7" fmla="*/ 6 h 7"/>
                <a:gd name="T8" fmla="*/ 4 w 5"/>
                <a:gd name="T9" fmla="*/ 6 h 7"/>
                <a:gd name="T10" fmla="*/ 3 w 5"/>
                <a:gd name="T11" fmla="*/ 7 h 7"/>
                <a:gd name="T12" fmla="*/ 0 w 5"/>
                <a:gd name="T13" fmla="*/ 0 h 7"/>
                <a:gd name="T14" fmla="*/ 5 w 5"/>
                <a:gd name="T1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7">
                  <a:moveTo>
                    <a:pt x="5" y="3"/>
                  </a:moveTo>
                  <a:lnTo>
                    <a:pt x="5" y="3"/>
                  </a:lnTo>
                  <a:cubicBezTo>
                    <a:pt x="5" y="4"/>
                    <a:pt x="4" y="5"/>
                    <a:pt x="4" y="5"/>
                  </a:cubicBezTo>
                  <a:lnTo>
                    <a:pt x="3" y="6"/>
                  </a:lnTo>
                  <a:lnTo>
                    <a:pt x="4" y="6"/>
                  </a:lnTo>
                  <a:lnTo>
                    <a:pt x="3" y="7"/>
                  </a:lnTo>
                  <a:cubicBezTo>
                    <a:pt x="2" y="5"/>
                    <a:pt x="1" y="2"/>
                    <a:pt x="0" y="0"/>
                  </a:cubicBezTo>
                  <a:cubicBezTo>
                    <a:pt x="1" y="1"/>
                    <a:pt x="3" y="2"/>
                    <a:pt x="5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23" name="Freeform 1249"/>
            <p:cNvSpPr>
              <a:spLocks/>
            </p:cNvSpPr>
            <p:nvPr userDrawn="1"/>
          </p:nvSpPr>
          <p:spPr bwMode="auto">
            <a:xfrm>
              <a:off x="315" y="189"/>
              <a:ext cx="2" cy="4"/>
            </a:xfrm>
            <a:custGeom>
              <a:avLst/>
              <a:gdLst>
                <a:gd name="T0" fmla="*/ 2 w 5"/>
                <a:gd name="T1" fmla="*/ 8 h 9"/>
                <a:gd name="T2" fmla="*/ 2 w 5"/>
                <a:gd name="T3" fmla="*/ 8 h 9"/>
                <a:gd name="T4" fmla="*/ 0 w 5"/>
                <a:gd name="T5" fmla="*/ 3 h 9"/>
                <a:gd name="T6" fmla="*/ 1 w 5"/>
                <a:gd name="T7" fmla="*/ 0 h 9"/>
                <a:gd name="T8" fmla="*/ 5 w 5"/>
                <a:gd name="T9" fmla="*/ 4 h 9"/>
                <a:gd name="T10" fmla="*/ 3 w 5"/>
                <a:gd name="T11" fmla="*/ 9 h 9"/>
                <a:gd name="T12" fmla="*/ 2 w 5"/>
                <a:gd name="T13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9">
                  <a:moveTo>
                    <a:pt x="2" y="8"/>
                  </a:moveTo>
                  <a:lnTo>
                    <a:pt x="2" y="8"/>
                  </a:lnTo>
                  <a:cubicBezTo>
                    <a:pt x="1" y="6"/>
                    <a:pt x="0" y="5"/>
                    <a:pt x="0" y="3"/>
                  </a:cubicBezTo>
                  <a:cubicBezTo>
                    <a:pt x="0" y="2"/>
                    <a:pt x="1" y="1"/>
                    <a:pt x="1" y="0"/>
                  </a:cubicBezTo>
                  <a:cubicBezTo>
                    <a:pt x="3" y="1"/>
                    <a:pt x="4" y="2"/>
                    <a:pt x="5" y="4"/>
                  </a:cubicBezTo>
                  <a:cubicBezTo>
                    <a:pt x="4" y="5"/>
                    <a:pt x="4" y="7"/>
                    <a:pt x="3" y="9"/>
                  </a:cubicBezTo>
                  <a:lnTo>
                    <a:pt x="2" y="8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24" name="Freeform 1250"/>
            <p:cNvSpPr>
              <a:spLocks/>
            </p:cNvSpPr>
            <p:nvPr userDrawn="1"/>
          </p:nvSpPr>
          <p:spPr bwMode="auto">
            <a:xfrm>
              <a:off x="324" y="172"/>
              <a:ext cx="3" cy="14"/>
            </a:xfrm>
            <a:custGeom>
              <a:avLst/>
              <a:gdLst>
                <a:gd name="T0" fmla="*/ 4 w 8"/>
                <a:gd name="T1" fmla="*/ 0 h 32"/>
                <a:gd name="T2" fmla="*/ 4 w 8"/>
                <a:gd name="T3" fmla="*/ 0 h 32"/>
                <a:gd name="T4" fmla="*/ 8 w 8"/>
                <a:gd name="T5" fmla="*/ 32 h 32"/>
                <a:gd name="T6" fmla="*/ 7 w 8"/>
                <a:gd name="T7" fmla="*/ 32 h 32"/>
                <a:gd name="T8" fmla="*/ 6 w 8"/>
                <a:gd name="T9" fmla="*/ 31 h 32"/>
                <a:gd name="T10" fmla="*/ 6 w 8"/>
                <a:gd name="T11" fmla="*/ 32 h 32"/>
                <a:gd name="T12" fmla="*/ 0 w 8"/>
                <a:gd name="T13" fmla="*/ 1 h 32"/>
                <a:gd name="T14" fmla="*/ 4 w 8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32">
                  <a:moveTo>
                    <a:pt x="4" y="0"/>
                  </a:moveTo>
                  <a:lnTo>
                    <a:pt x="4" y="0"/>
                  </a:lnTo>
                  <a:lnTo>
                    <a:pt x="8" y="32"/>
                  </a:lnTo>
                  <a:cubicBezTo>
                    <a:pt x="7" y="32"/>
                    <a:pt x="7" y="32"/>
                    <a:pt x="7" y="32"/>
                  </a:cubicBezTo>
                  <a:lnTo>
                    <a:pt x="6" y="31"/>
                  </a:lnTo>
                  <a:cubicBezTo>
                    <a:pt x="6" y="32"/>
                    <a:pt x="6" y="32"/>
                    <a:pt x="6" y="32"/>
                  </a:cubicBezTo>
                  <a:lnTo>
                    <a:pt x="0" y="1"/>
                  </a:lnTo>
                  <a:cubicBezTo>
                    <a:pt x="1" y="0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25" name="Freeform 1251"/>
            <p:cNvSpPr>
              <a:spLocks/>
            </p:cNvSpPr>
            <p:nvPr userDrawn="1"/>
          </p:nvSpPr>
          <p:spPr bwMode="auto">
            <a:xfrm>
              <a:off x="319" y="176"/>
              <a:ext cx="4" cy="4"/>
            </a:xfrm>
            <a:custGeom>
              <a:avLst/>
              <a:gdLst>
                <a:gd name="T0" fmla="*/ 4 w 8"/>
                <a:gd name="T1" fmla="*/ 0 h 9"/>
                <a:gd name="T2" fmla="*/ 4 w 8"/>
                <a:gd name="T3" fmla="*/ 0 h 9"/>
                <a:gd name="T4" fmla="*/ 8 w 8"/>
                <a:gd name="T5" fmla="*/ 5 h 9"/>
                <a:gd name="T6" fmla="*/ 4 w 8"/>
                <a:gd name="T7" fmla="*/ 9 h 9"/>
                <a:gd name="T8" fmla="*/ 0 w 8"/>
                <a:gd name="T9" fmla="*/ 5 h 9"/>
                <a:gd name="T10" fmla="*/ 4 w 8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9">
                  <a:moveTo>
                    <a:pt x="4" y="0"/>
                  </a:moveTo>
                  <a:lnTo>
                    <a:pt x="4" y="0"/>
                  </a:lnTo>
                  <a:cubicBezTo>
                    <a:pt x="5" y="1"/>
                    <a:pt x="7" y="3"/>
                    <a:pt x="8" y="5"/>
                  </a:cubicBezTo>
                  <a:cubicBezTo>
                    <a:pt x="7" y="6"/>
                    <a:pt x="5" y="8"/>
                    <a:pt x="4" y="9"/>
                  </a:cubicBezTo>
                  <a:cubicBezTo>
                    <a:pt x="2" y="8"/>
                    <a:pt x="1" y="6"/>
                    <a:pt x="0" y="5"/>
                  </a:cubicBezTo>
                  <a:cubicBezTo>
                    <a:pt x="1" y="3"/>
                    <a:pt x="3" y="1"/>
                    <a:pt x="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26" name="Freeform 1252"/>
            <p:cNvSpPr>
              <a:spLocks/>
            </p:cNvSpPr>
            <p:nvPr userDrawn="1"/>
          </p:nvSpPr>
          <p:spPr bwMode="auto">
            <a:xfrm>
              <a:off x="315" y="176"/>
              <a:ext cx="4" cy="5"/>
            </a:xfrm>
            <a:custGeom>
              <a:avLst/>
              <a:gdLst>
                <a:gd name="T0" fmla="*/ 4 w 8"/>
                <a:gd name="T1" fmla="*/ 11 h 11"/>
                <a:gd name="T2" fmla="*/ 4 w 8"/>
                <a:gd name="T3" fmla="*/ 11 h 11"/>
                <a:gd name="T4" fmla="*/ 0 w 8"/>
                <a:gd name="T5" fmla="*/ 5 h 11"/>
                <a:gd name="T6" fmla="*/ 4 w 8"/>
                <a:gd name="T7" fmla="*/ 0 h 11"/>
                <a:gd name="T8" fmla="*/ 8 w 8"/>
                <a:gd name="T9" fmla="*/ 6 h 11"/>
                <a:gd name="T10" fmla="*/ 4 w 8"/>
                <a:gd name="T1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1">
                  <a:moveTo>
                    <a:pt x="4" y="11"/>
                  </a:moveTo>
                  <a:lnTo>
                    <a:pt x="4" y="11"/>
                  </a:lnTo>
                  <a:cubicBezTo>
                    <a:pt x="3" y="9"/>
                    <a:pt x="1" y="7"/>
                    <a:pt x="0" y="5"/>
                  </a:cubicBezTo>
                  <a:cubicBezTo>
                    <a:pt x="1" y="4"/>
                    <a:pt x="3" y="2"/>
                    <a:pt x="4" y="0"/>
                  </a:cubicBezTo>
                  <a:cubicBezTo>
                    <a:pt x="5" y="2"/>
                    <a:pt x="7" y="4"/>
                    <a:pt x="8" y="6"/>
                  </a:cubicBezTo>
                  <a:cubicBezTo>
                    <a:pt x="7" y="7"/>
                    <a:pt x="5" y="9"/>
                    <a:pt x="4" y="1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27" name="Freeform 1253"/>
            <p:cNvSpPr>
              <a:spLocks/>
            </p:cNvSpPr>
            <p:nvPr userDrawn="1"/>
          </p:nvSpPr>
          <p:spPr bwMode="auto">
            <a:xfrm>
              <a:off x="317" y="178"/>
              <a:ext cx="3" cy="5"/>
            </a:xfrm>
            <a:custGeom>
              <a:avLst/>
              <a:gdLst>
                <a:gd name="T0" fmla="*/ 4 w 8"/>
                <a:gd name="T1" fmla="*/ 10 h 10"/>
                <a:gd name="T2" fmla="*/ 4 w 8"/>
                <a:gd name="T3" fmla="*/ 10 h 10"/>
                <a:gd name="T4" fmla="*/ 0 w 8"/>
                <a:gd name="T5" fmla="*/ 5 h 10"/>
                <a:gd name="T6" fmla="*/ 4 w 8"/>
                <a:gd name="T7" fmla="*/ 0 h 10"/>
                <a:gd name="T8" fmla="*/ 8 w 8"/>
                <a:gd name="T9" fmla="*/ 5 h 10"/>
                <a:gd name="T10" fmla="*/ 4 w 8"/>
                <a:gd name="T1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lnTo>
                    <a:pt x="4" y="10"/>
                  </a:lnTo>
                  <a:cubicBezTo>
                    <a:pt x="3" y="8"/>
                    <a:pt x="2" y="7"/>
                    <a:pt x="0" y="5"/>
                  </a:cubicBezTo>
                  <a:cubicBezTo>
                    <a:pt x="2" y="4"/>
                    <a:pt x="3" y="2"/>
                    <a:pt x="4" y="0"/>
                  </a:cubicBezTo>
                  <a:cubicBezTo>
                    <a:pt x="6" y="2"/>
                    <a:pt x="7" y="3"/>
                    <a:pt x="8" y="5"/>
                  </a:cubicBezTo>
                  <a:cubicBezTo>
                    <a:pt x="7" y="7"/>
                    <a:pt x="6" y="8"/>
                    <a:pt x="4" y="1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28" name="Freeform 1254"/>
            <p:cNvSpPr>
              <a:spLocks/>
            </p:cNvSpPr>
            <p:nvPr userDrawn="1"/>
          </p:nvSpPr>
          <p:spPr bwMode="auto">
            <a:xfrm>
              <a:off x="319" y="181"/>
              <a:ext cx="4" cy="4"/>
            </a:xfrm>
            <a:custGeom>
              <a:avLst/>
              <a:gdLst>
                <a:gd name="T0" fmla="*/ 4 w 8"/>
                <a:gd name="T1" fmla="*/ 9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  <a:gd name="T10" fmla="*/ 4 w 8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9">
                  <a:moveTo>
                    <a:pt x="4" y="9"/>
                  </a:moveTo>
                  <a:lnTo>
                    <a:pt x="4" y="9"/>
                  </a:lnTo>
                  <a:cubicBezTo>
                    <a:pt x="2" y="7"/>
                    <a:pt x="1" y="6"/>
                    <a:pt x="0" y="4"/>
                  </a:cubicBezTo>
                  <a:cubicBezTo>
                    <a:pt x="1" y="3"/>
                    <a:pt x="2" y="1"/>
                    <a:pt x="4" y="0"/>
                  </a:cubicBezTo>
                  <a:cubicBezTo>
                    <a:pt x="5" y="1"/>
                    <a:pt x="6" y="3"/>
                    <a:pt x="8" y="4"/>
                  </a:cubicBezTo>
                  <a:cubicBezTo>
                    <a:pt x="6" y="6"/>
                    <a:pt x="5" y="7"/>
                    <a:pt x="4" y="9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29" name="Freeform 1255"/>
            <p:cNvSpPr>
              <a:spLocks/>
            </p:cNvSpPr>
            <p:nvPr userDrawn="1"/>
          </p:nvSpPr>
          <p:spPr bwMode="auto">
            <a:xfrm>
              <a:off x="321" y="183"/>
              <a:ext cx="3" cy="4"/>
            </a:xfrm>
            <a:custGeom>
              <a:avLst/>
              <a:gdLst>
                <a:gd name="T0" fmla="*/ 4 w 8"/>
                <a:gd name="T1" fmla="*/ 8 h 8"/>
                <a:gd name="T2" fmla="*/ 4 w 8"/>
                <a:gd name="T3" fmla="*/ 8 h 8"/>
                <a:gd name="T4" fmla="*/ 0 w 8"/>
                <a:gd name="T5" fmla="*/ 4 h 8"/>
                <a:gd name="T6" fmla="*/ 4 w 8"/>
                <a:gd name="T7" fmla="*/ 0 h 8"/>
                <a:gd name="T8" fmla="*/ 8 w 8"/>
                <a:gd name="T9" fmla="*/ 4 h 8"/>
                <a:gd name="T10" fmla="*/ 4 w 8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4" y="8"/>
                  </a:moveTo>
                  <a:lnTo>
                    <a:pt x="4" y="8"/>
                  </a:lnTo>
                  <a:cubicBezTo>
                    <a:pt x="3" y="7"/>
                    <a:pt x="2" y="6"/>
                    <a:pt x="0" y="4"/>
                  </a:cubicBezTo>
                  <a:cubicBezTo>
                    <a:pt x="2" y="3"/>
                    <a:pt x="3" y="1"/>
                    <a:pt x="4" y="0"/>
                  </a:cubicBezTo>
                  <a:cubicBezTo>
                    <a:pt x="5" y="1"/>
                    <a:pt x="7" y="2"/>
                    <a:pt x="8" y="4"/>
                  </a:cubicBezTo>
                  <a:cubicBezTo>
                    <a:pt x="7" y="5"/>
                    <a:pt x="6" y="7"/>
                    <a:pt x="4" y="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30" name="Freeform 1256"/>
            <p:cNvSpPr>
              <a:spLocks/>
            </p:cNvSpPr>
            <p:nvPr userDrawn="1"/>
          </p:nvSpPr>
          <p:spPr bwMode="auto">
            <a:xfrm>
              <a:off x="313" y="178"/>
              <a:ext cx="3" cy="5"/>
            </a:xfrm>
            <a:custGeom>
              <a:avLst/>
              <a:gdLst>
                <a:gd name="T0" fmla="*/ 3 w 7"/>
                <a:gd name="T1" fmla="*/ 11 h 11"/>
                <a:gd name="T2" fmla="*/ 3 w 7"/>
                <a:gd name="T3" fmla="*/ 11 h 11"/>
                <a:gd name="T4" fmla="*/ 0 w 7"/>
                <a:gd name="T5" fmla="*/ 6 h 11"/>
                <a:gd name="T6" fmla="*/ 4 w 7"/>
                <a:gd name="T7" fmla="*/ 0 h 11"/>
                <a:gd name="T8" fmla="*/ 7 w 7"/>
                <a:gd name="T9" fmla="*/ 5 h 11"/>
                <a:gd name="T10" fmla="*/ 3 w 7"/>
                <a:gd name="T1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1">
                  <a:moveTo>
                    <a:pt x="3" y="11"/>
                  </a:moveTo>
                  <a:lnTo>
                    <a:pt x="3" y="11"/>
                  </a:lnTo>
                  <a:cubicBezTo>
                    <a:pt x="2" y="10"/>
                    <a:pt x="1" y="8"/>
                    <a:pt x="0" y="6"/>
                  </a:cubicBezTo>
                  <a:cubicBezTo>
                    <a:pt x="1" y="4"/>
                    <a:pt x="2" y="2"/>
                    <a:pt x="4" y="0"/>
                  </a:cubicBezTo>
                  <a:cubicBezTo>
                    <a:pt x="5" y="2"/>
                    <a:pt x="6" y="4"/>
                    <a:pt x="7" y="5"/>
                  </a:cubicBezTo>
                  <a:cubicBezTo>
                    <a:pt x="6" y="7"/>
                    <a:pt x="5" y="9"/>
                    <a:pt x="3" y="1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31" name="Freeform 1257"/>
            <p:cNvSpPr>
              <a:spLocks/>
            </p:cNvSpPr>
            <p:nvPr userDrawn="1"/>
          </p:nvSpPr>
          <p:spPr bwMode="auto">
            <a:xfrm>
              <a:off x="315" y="181"/>
              <a:ext cx="4" cy="5"/>
            </a:xfrm>
            <a:custGeom>
              <a:avLst/>
              <a:gdLst>
                <a:gd name="T0" fmla="*/ 4 w 8"/>
                <a:gd name="T1" fmla="*/ 10 h 10"/>
                <a:gd name="T2" fmla="*/ 4 w 8"/>
                <a:gd name="T3" fmla="*/ 10 h 10"/>
                <a:gd name="T4" fmla="*/ 0 w 8"/>
                <a:gd name="T5" fmla="*/ 6 h 10"/>
                <a:gd name="T6" fmla="*/ 4 w 8"/>
                <a:gd name="T7" fmla="*/ 0 h 10"/>
                <a:gd name="T8" fmla="*/ 8 w 8"/>
                <a:gd name="T9" fmla="*/ 5 h 10"/>
                <a:gd name="T10" fmla="*/ 4 w 8"/>
                <a:gd name="T1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lnTo>
                    <a:pt x="4" y="10"/>
                  </a:lnTo>
                  <a:cubicBezTo>
                    <a:pt x="2" y="9"/>
                    <a:pt x="1" y="7"/>
                    <a:pt x="0" y="6"/>
                  </a:cubicBezTo>
                  <a:cubicBezTo>
                    <a:pt x="1" y="4"/>
                    <a:pt x="3" y="2"/>
                    <a:pt x="4" y="0"/>
                  </a:cubicBezTo>
                  <a:cubicBezTo>
                    <a:pt x="5" y="2"/>
                    <a:pt x="6" y="3"/>
                    <a:pt x="8" y="5"/>
                  </a:cubicBezTo>
                  <a:cubicBezTo>
                    <a:pt x="6" y="6"/>
                    <a:pt x="5" y="8"/>
                    <a:pt x="4" y="1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32" name="Freeform 1258"/>
            <p:cNvSpPr>
              <a:spLocks/>
            </p:cNvSpPr>
            <p:nvPr userDrawn="1"/>
          </p:nvSpPr>
          <p:spPr bwMode="auto">
            <a:xfrm>
              <a:off x="317" y="183"/>
              <a:ext cx="3" cy="5"/>
            </a:xfrm>
            <a:custGeom>
              <a:avLst/>
              <a:gdLst>
                <a:gd name="T0" fmla="*/ 4 w 8"/>
                <a:gd name="T1" fmla="*/ 10 h 10"/>
                <a:gd name="T2" fmla="*/ 4 w 8"/>
                <a:gd name="T3" fmla="*/ 10 h 10"/>
                <a:gd name="T4" fmla="*/ 0 w 8"/>
                <a:gd name="T5" fmla="*/ 6 h 10"/>
                <a:gd name="T6" fmla="*/ 4 w 8"/>
                <a:gd name="T7" fmla="*/ 0 h 10"/>
                <a:gd name="T8" fmla="*/ 8 w 8"/>
                <a:gd name="T9" fmla="*/ 4 h 10"/>
                <a:gd name="T10" fmla="*/ 5 w 8"/>
                <a:gd name="T11" fmla="*/ 9 h 10"/>
                <a:gd name="T12" fmla="*/ 5 w 8"/>
                <a:gd name="T13" fmla="*/ 9 h 10"/>
                <a:gd name="T14" fmla="*/ 4 w 8"/>
                <a:gd name="T15" fmla="*/ 9 h 10"/>
                <a:gd name="T16" fmla="*/ 4 w 8"/>
                <a:gd name="T17" fmla="*/ 10 h 10"/>
                <a:gd name="T18" fmla="*/ 4 w 8"/>
                <a:gd name="T1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lnTo>
                    <a:pt x="4" y="10"/>
                  </a:lnTo>
                  <a:cubicBezTo>
                    <a:pt x="3" y="9"/>
                    <a:pt x="1" y="7"/>
                    <a:pt x="0" y="6"/>
                  </a:cubicBezTo>
                  <a:cubicBezTo>
                    <a:pt x="1" y="4"/>
                    <a:pt x="3" y="2"/>
                    <a:pt x="4" y="0"/>
                  </a:cubicBezTo>
                  <a:cubicBezTo>
                    <a:pt x="6" y="2"/>
                    <a:pt x="7" y="3"/>
                    <a:pt x="8" y="4"/>
                  </a:cubicBezTo>
                  <a:cubicBezTo>
                    <a:pt x="7" y="6"/>
                    <a:pt x="6" y="7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lnTo>
                    <a:pt x="4" y="9"/>
                  </a:lnTo>
                  <a:cubicBezTo>
                    <a:pt x="4" y="9"/>
                    <a:pt x="4" y="9"/>
                    <a:pt x="4" y="10"/>
                  </a:cubicBezTo>
                  <a:lnTo>
                    <a:pt x="4" y="1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33" name="Freeform 1259"/>
            <p:cNvSpPr>
              <a:spLocks/>
            </p:cNvSpPr>
            <p:nvPr userDrawn="1"/>
          </p:nvSpPr>
          <p:spPr bwMode="auto">
            <a:xfrm>
              <a:off x="320" y="186"/>
              <a:ext cx="3" cy="2"/>
            </a:xfrm>
            <a:custGeom>
              <a:avLst/>
              <a:gdLst>
                <a:gd name="T0" fmla="*/ 0 w 7"/>
                <a:gd name="T1" fmla="*/ 4 h 5"/>
                <a:gd name="T2" fmla="*/ 0 w 7"/>
                <a:gd name="T3" fmla="*/ 4 h 5"/>
                <a:gd name="T4" fmla="*/ 3 w 7"/>
                <a:gd name="T5" fmla="*/ 0 h 5"/>
                <a:gd name="T6" fmla="*/ 7 w 7"/>
                <a:gd name="T7" fmla="*/ 4 h 5"/>
                <a:gd name="T8" fmla="*/ 6 w 7"/>
                <a:gd name="T9" fmla="*/ 5 h 5"/>
                <a:gd name="T10" fmla="*/ 0 w 7"/>
                <a:gd name="T11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5">
                  <a:moveTo>
                    <a:pt x="0" y="4"/>
                  </a:moveTo>
                  <a:lnTo>
                    <a:pt x="0" y="4"/>
                  </a:lnTo>
                  <a:cubicBezTo>
                    <a:pt x="1" y="2"/>
                    <a:pt x="2" y="1"/>
                    <a:pt x="3" y="0"/>
                  </a:cubicBezTo>
                  <a:cubicBezTo>
                    <a:pt x="4" y="1"/>
                    <a:pt x="6" y="2"/>
                    <a:pt x="7" y="4"/>
                  </a:cubicBezTo>
                  <a:cubicBezTo>
                    <a:pt x="6" y="4"/>
                    <a:pt x="6" y="5"/>
                    <a:pt x="6" y="5"/>
                  </a:cubicBezTo>
                  <a:cubicBezTo>
                    <a:pt x="3" y="4"/>
                    <a:pt x="1" y="4"/>
                    <a:pt x="0" y="4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34" name="Freeform 1260"/>
            <p:cNvSpPr>
              <a:spLocks/>
            </p:cNvSpPr>
            <p:nvPr userDrawn="1"/>
          </p:nvSpPr>
          <p:spPr bwMode="auto">
            <a:xfrm>
              <a:off x="319" y="1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35" name="Freeform 1261"/>
            <p:cNvSpPr>
              <a:spLocks/>
            </p:cNvSpPr>
            <p:nvPr userDrawn="1"/>
          </p:nvSpPr>
          <p:spPr bwMode="auto">
            <a:xfrm>
              <a:off x="323" y="187"/>
              <a:ext cx="2" cy="2"/>
            </a:xfrm>
            <a:custGeom>
              <a:avLst/>
              <a:gdLst>
                <a:gd name="T0" fmla="*/ 0 w 5"/>
                <a:gd name="T1" fmla="*/ 2 h 4"/>
                <a:gd name="T2" fmla="*/ 0 w 5"/>
                <a:gd name="T3" fmla="*/ 2 h 4"/>
                <a:gd name="T4" fmla="*/ 1 w 5"/>
                <a:gd name="T5" fmla="*/ 0 h 4"/>
                <a:gd name="T6" fmla="*/ 5 w 5"/>
                <a:gd name="T7" fmla="*/ 4 h 4"/>
                <a:gd name="T8" fmla="*/ 4 w 5"/>
                <a:gd name="T9" fmla="*/ 4 h 4"/>
                <a:gd name="T10" fmla="*/ 3 w 5"/>
                <a:gd name="T11" fmla="*/ 4 h 4"/>
                <a:gd name="T12" fmla="*/ 0 w 5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4">
                  <a:moveTo>
                    <a:pt x="0" y="2"/>
                  </a:moveTo>
                  <a:lnTo>
                    <a:pt x="0" y="2"/>
                  </a:lnTo>
                  <a:cubicBezTo>
                    <a:pt x="0" y="1"/>
                    <a:pt x="0" y="1"/>
                    <a:pt x="1" y="0"/>
                  </a:cubicBezTo>
                  <a:cubicBezTo>
                    <a:pt x="2" y="1"/>
                    <a:pt x="3" y="2"/>
                    <a:pt x="5" y="4"/>
                  </a:cubicBezTo>
                  <a:lnTo>
                    <a:pt x="4" y="4"/>
                  </a:lnTo>
                  <a:cubicBezTo>
                    <a:pt x="4" y="4"/>
                    <a:pt x="3" y="4"/>
                    <a:pt x="3" y="4"/>
                  </a:cubicBezTo>
                  <a:cubicBezTo>
                    <a:pt x="2" y="3"/>
                    <a:pt x="1" y="2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36" name="Rectangle 1262"/>
            <p:cNvSpPr>
              <a:spLocks noChangeArrowheads="1"/>
            </p:cNvSpPr>
            <p:nvPr userDrawn="1"/>
          </p:nvSpPr>
          <p:spPr bwMode="auto">
            <a:xfrm>
              <a:off x="321" y="191"/>
              <a:ext cx="1" cy="1"/>
            </a:xfrm>
            <a:prstGeom prst="rect">
              <a:avLst/>
            </a:prstGeom>
            <a:solidFill>
              <a:srgbClr val="D5A03C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37" name="Freeform 1263"/>
            <p:cNvSpPr>
              <a:spLocks/>
            </p:cNvSpPr>
            <p:nvPr userDrawn="1"/>
          </p:nvSpPr>
          <p:spPr bwMode="auto">
            <a:xfrm>
              <a:off x="320" y="192"/>
              <a:ext cx="2" cy="2"/>
            </a:xfrm>
            <a:custGeom>
              <a:avLst/>
              <a:gdLst>
                <a:gd name="T0" fmla="*/ 3 w 4"/>
                <a:gd name="T1" fmla="*/ 3 h 3"/>
                <a:gd name="T2" fmla="*/ 3 w 4"/>
                <a:gd name="T3" fmla="*/ 3 h 3"/>
                <a:gd name="T4" fmla="*/ 0 w 4"/>
                <a:gd name="T5" fmla="*/ 0 h 3"/>
                <a:gd name="T6" fmla="*/ 0 w 4"/>
                <a:gd name="T7" fmla="*/ 0 h 3"/>
                <a:gd name="T8" fmla="*/ 4 w 4"/>
                <a:gd name="T9" fmla="*/ 3 h 3"/>
                <a:gd name="T10" fmla="*/ 3 w 4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3">
                  <a:moveTo>
                    <a:pt x="3" y="3"/>
                  </a:moveTo>
                  <a:lnTo>
                    <a:pt x="3" y="3"/>
                  </a:lnTo>
                  <a:cubicBezTo>
                    <a:pt x="2" y="2"/>
                    <a:pt x="1" y="1"/>
                    <a:pt x="0" y="0"/>
                  </a:cubicBezTo>
                  <a:lnTo>
                    <a:pt x="0" y="0"/>
                  </a:lnTo>
                  <a:cubicBezTo>
                    <a:pt x="1" y="1"/>
                    <a:pt x="2" y="2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38" name="Freeform 1264"/>
            <p:cNvSpPr>
              <a:spLocks/>
            </p:cNvSpPr>
            <p:nvPr userDrawn="1"/>
          </p:nvSpPr>
          <p:spPr bwMode="auto">
            <a:xfrm>
              <a:off x="314" y="184"/>
              <a:ext cx="2" cy="4"/>
            </a:xfrm>
            <a:custGeom>
              <a:avLst/>
              <a:gdLst>
                <a:gd name="T0" fmla="*/ 3 w 6"/>
                <a:gd name="T1" fmla="*/ 9 h 9"/>
                <a:gd name="T2" fmla="*/ 3 w 6"/>
                <a:gd name="T3" fmla="*/ 9 h 9"/>
                <a:gd name="T4" fmla="*/ 0 w 6"/>
                <a:gd name="T5" fmla="*/ 4 h 9"/>
                <a:gd name="T6" fmla="*/ 2 w 6"/>
                <a:gd name="T7" fmla="*/ 0 h 9"/>
                <a:gd name="T8" fmla="*/ 6 w 6"/>
                <a:gd name="T9" fmla="*/ 4 h 9"/>
                <a:gd name="T10" fmla="*/ 3 w 6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9">
                  <a:moveTo>
                    <a:pt x="3" y="9"/>
                  </a:moveTo>
                  <a:lnTo>
                    <a:pt x="3" y="9"/>
                  </a:lnTo>
                  <a:cubicBezTo>
                    <a:pt x="2" y="7"/>
                    <a:pt x="1" y="6"/>
                    <a:pt x="0" y="4"/>
                  </a:cubicBezTo>
                  <a:cubicBezTo>
                    <a:pt x="0" y="3"/>
                    <a:pt x="1" y="1"/>
                    <a:pt x="2" y="0"/>
                  </a:cubicBezTo>
                  <a:cubicBezTo>
                    <a:pt x="4" y="1"/>
                    <a:pt x="5" y="3"/>
                    <a:pt x="6" y="4"/>
                  </a:cubicBezTo>
                  <a:cubicBezTo>
                    <a:pt x="5" y="6"/>
                    <a:pt x="4" y="7"/>
                    <a:pt x="3" y="9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39" name="Freeform 1265"/>
            <p:cNvSpPr>
              <a:spLocks/>
            </p:cNvSpPr>
            <p:nvPr userDrawn="1"/>
          </p:nvSpPr>
          <p:spPr bwMode="auto">
            <a:xfrm>
              <a:off x="315" y="186"/>
              <a:ext cx="4" cy="4"/>
            </a:xfrm>
            <a:custGeom>
              <a:avLst/>
              <a:gdLst>
                <a:gd name="T0" fmla="*/ 4 w 7"/>
                <a:gd name="T1" fmla="*/ 8 h 8"/>
                <a:gd name="T2" fmla="*/ 4 w 7"/>
                <a:gd name="T3" fmla="*/ 8 h 8"/>
                <a:gd name="T4" fmla="*/ 0 w 7"/>
                <a:gd name="T5" fmla="*/ 4 h 8"/>
                <a:gd name="T6" fmla="*/ 3 w 7"/>
                <a:gd name="T7" fmla="*/ 0 h 8"/>
                <a:gd name="T8" fmla="*/ 7 w 7"/>
                <a:gd name="T9" fmla="*/ 4 h 8"/>
                <a:gd name="T10" fmla="*/ 4 w 7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8">
                  <a:moveTo>
                    <a:pt x="4" y="8"/>
                  </a:moveTo>
                  <a:lnTo>
                    <a:pt x="4" y="8"/>
                  </a:lnTo>
                  <a:cubicBezTo>
                    <a:pt x="3" y="7"/>
                    <a:pt x="1" y="6"/>
                    <a:pt x="0" y="4"/>
                  </a:cubicBezTo>
                  <a:cubicBezTo>
                    <a:pt x="1" y="3"/>
                    <a:pt x="2" y="1"/>
                    <a:pt x="3" y="0"/>
                  </a:cubicBezTo>
                  <a:cubicBezTo>
                    <a:pt x="4" y="1"/>
                    <a:pt x="5" y="3"/>
                    <a:pt x="7" y="4"/>
                  </a:cubicBezTo>
                  <a:cubicBezTo>
                    <a:pt x="6" y="5"/>
                    <a:pt x="5" y="7"/>
                    <a:pt x="4" y="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40" name="Freeform 1266"/>
            <p:cNvSpPr>
              <a:spLocks/>
            </p:cNvSpPr>
            <p:nvPr userDrawn="1"/>
          </p:nvSpPr>
          <p:spPr bwMode="auto">
            <a:xfrm>
              <a:off x="318" y="189"/>
              <a:ext cx="2" cy="3"/>
            </a:xfrm>
            <a:custGeom>
              <a:avLst/>
              <a:gdLst>
                <a:gd name="T0" fmla="*/ 4 w 6"/>
                <a:gd name="T1" fmla="*/ 8 h 8"/>
                <a:gd name="T2" fmla="*/ 4 w 6"/>
                <a:gd name="T3" fmla="*/ 8 h 8"/>
                <a:gd name="T4" fmla="*/ 0 w 6"/>
                <a:gd name="T5" fmla="*/ 4 h 8"/>
                <a:gd name="T6" fmla="*/ 2 w 6"/>
                <a:gd name="T7" fmla="*/ 0 h 8"/>
                <a:gd name="T8" fmla="*/ 6 w 6"/>
                <a:gd name="T9" fmla="*/ 3 h 8"/>
                <a:gd name="T10" fmla="*/ 6 w 6"/>
                <a:gd name="T11" fmla="*/ 4 h 8"/>
                <a:gd name="T12" fmla="*/ 3 w 6"/>
                <a:gd name="T13" fmla="*/ 5 h 8"/>
                <a:gd name="T14" fmla="*/ 2 w 6"/>
                <a:gd name="T15" fmla="*/ 5 h 8"/>
                <a:gd name="T16" fmla="*/ 4 w 6"/>
                <a:gd name="T17" fmla="*/ 7 h 8"/>
                <a:gd name="T18" fmla="*/ 4 w 6"/>
                <a:gd name="T1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8">
                  <a:moveTo>
                    <a:pt x="4" y="8"/>
                  </a:moveTo>
                  <a:lnTo>
                    <a:pt x="4" y="8"/>
                  </a:lnTo>
                  <a:cubicBezTo>
                    <a:pt x="2" y="6"/>
                    <a:pt x="1" y="5"/>
                    <a:pt x="0" y="4"/>
                  </a:cubicBezTo>
                  <a:cubicBezTo>
                    <a:pt x="0" y="2"/>
                    <a:pt x="1" y="1"/>
                    <a:pt x="2" y="0"/>
                  </a:cubicBezTo>
                  <a:cubicBezTo>
                    <a:pt x="3" y="1"/>
                    <a:pt x="5" y="2"/>
                    <a:pt x="6" y="3"/>
                  </a:cubicBezTo>
                  <a:lnTo>
                    <a:pt x="6" y="4"/>
                  </a:lnTo>
                  <a:cubicBezTo>
                    <a:pt x="4" y="4"/>
                    <a:pt x="3" y="5"/>
                    <a:pt x="3" y="5"/>
                  </a:cubicBezTo>
                  <a:lnTo>
                    <a:pt x="2" y="5"/>
                  </a:lnTo>
                  <a:cubicBezTo>
                    <a:pt x="3" y="6"/>
                    <a:pt x="3" y="6"/>
                    <a:pt x="4" y="7"/>
                  </a:cubicBezTo>
                  <a:lnTo>
                    <a:pt x="4" y="8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41" name="Freeform 1267"/>
            <p:cNvSpPr>
              <a:spLocks/>
            </p:cNvSpPr>
            <p:nvPr userDrawn="1"/>
          </p:nvSpPr>
          <p:spPr bwMode="auto">
            <a:xfrm>
              <a:off x="319" y="193"/>
              <a:ext cx="2" cy="2"/>
            </a:xfrm>
            <a:custGeom>
              <a:avLst/>
              <a:gdLst>
                <a:gd name="T0" fmla="*/ 2 w 6"/>
                <a:gd name="T1" fmla="*/ 0 h 5"/>
                <a:gd name="T2" fmla="*/ 2 w 6"/>
                <a:gd name="T3" fmla="*/ 0 h 5"/>
                <a:gd name="T4" fmla="*/ 5 w 6"/>
                <a:gd name="T5" fmla="*/ 2 h 5"/>
                <a:gd name="T6" fmla="*/ 4 w 6"/>
                <a:gd name="T7" fmla="*/ 2 h 5"/>
                <a:gd name="T8" fmla="*/ 6 w 6"/>
                <a:gd name="T9" fmla="*/ 4 h 5"/>
                <a:gd name="T10" fmla="*/ 6 w 6"/>
                <a:gd name="T11" fmla="*/ 4 h 5"/>
                <a:gd name="T12" fmla="*/ 2 w 6"/>
                <a:gd name="T13" fmla="*/ 5 h 5"/>
                <a:gd name="T14" fmla="*/ 0 w 6"/>
                <a:gd name="T15" fmla="*/ 4 h 5"/>
                <a:gd name="T16" fmla="*/ 2 w 6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5">
                  <a:moveTo>
                    <a:pt x="2" y="0"/>
                  </a:moveTo>
                  <a:lnTo>
                    <a:pt x="2" y="0"/>
                  </a:lnTo>
                  <a:lnTo>
                    <a:pt x="5" y="2"/>
                  </a:lnTo>
                  <a:lnTo>
                    <a:pt x="4" y="2"/>
                  </a:lnTo>
                  <a:cubicBezTo>
                    <a:pt x="5" y="3"/>
                    <a:pt x="5" y="4"/>
                    <a:pt x="6" y="4"/>
                  </a:cubicBezTo>
                  <a:lnTo>
                    <a:pt x="6" y="4"/>
                  </a:lnTo>
                  <a:cubicBezTo>
                    <a:pt x="4" y="4"/>
                    <a:pt x="3" y="5"/>
                    <a:pt x="2" y="5"/>
                  </a:cubicBezTo>
                  <a:lnTo>
                    <a:pt x="0" y="4"/>
                  </a:lnTo>
                  <a:cubicBezTo>
                    <a:pt x="1" y="3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42" name="Freeform 1268"/>
            <p:cNvSpPr>
              <a:spLocks/>
            </p:cNvSpPr>
            <p:nvPr userDrawn="1"/>
          </p:nvSpPr>
          <p:spPr bwMode="auto">
            <a:xfrm>
              <a:off x="316" y="191"/>
              <a:ext cx="3" cy="3"/>
            </a:xfrm>
            <a:custGeom>
              <a:avLst/>
              <a:gdLst>
                <a:gd name="T0" fmla="*/ 3 w 7"/>
                <a:gd name="T1" fmla="*/ 0 h 8"/>
                <a:gd name="T2" fmla="*/ 3 w 7"/>
                <a:gd name="T3" fmla="*/ 0 h 8"/>
                <a:gd name="T4" fmla="*/ 7 w 7"/>
                <a:gd name="T5" fmla="*/ 4 h 8"/>
                <a:gd name="T6" fmla="*/ 5 w 7"/>
                <a:gd name="T7" fmla="*/ 8 h 8"/>
                <a:gd name="T8" fmla="*/ 0 w 7"/>
                <a:gd name="T9" fmla="*/ 5 h 8"/>
                <a:gd name="T10" fmla="*/ 3 w 7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8">
                  <a:moveTo>
                    <a:pt x="3" y="0"/>
                  </a:moveTo>
                  <a:lnTo>
                    <a:pt x="3" y="0"/>
                  </a:lnTo>
                  <a:cubicBezTo>
                    <a:pt x="4" y="2"/>
                    <a:pt x="6" y="3"/>
                    <a:pt x="7" y="4"/>
                  </a:cubicBezTo>
                  <a:cubicBezTo>
                    <a:pt x="7" y="6"/>
                    <a:pt x="6" y="7"/>
                    <a:pt x="5" y="8"/>
                  </a:cubicBezTo>
                  <a:cubicBezTo>
                    <a:pt x="3" y="7"/>
                    <a:pt x="2" y="6"/>
                    <a:pt x="0" y="5"/>
                  </a:cubicBezTo>
                  <a:cubicBezTo>
                    <a:pt x="1" y="4"/>
                    <a:pt x="2" y="2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43" name="Freeform 1269"/>
            <p:cNvSpPr>
              <a:spLocks/>
            </p:cNvSpPr>
            <p:nvPr userDrawn="1"/>
          </p:nvSpPr>
          <p:spPr bwMode="auto">
            <a:xfrm>
              <a:off x="328" y="184"/>
              <a:ext cx="1" cy="2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2 w 2"/>
                <a:gd name="T5" fmla="*/ 3 h 3"/>
                <a:gd name="T6" fmla="*/ 0 w 2"/>
                <a:gd name="T7" fmla="*/ 3 h 3"/>
                <a:gd name="T8" fmla="*/ 0 w 2"/>
                <a:gd name="T9" fmla="*/ 1 h 3"/>
                <a:gd name="T10" fmla="*/ 1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lnTo>
                    <a:pt x="1" y="0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44" name="Freeform 1270"/>
            <p:cNvSpPr>
              <a:spLocks/>
            </p:cNvSpPr>
            <p:nvPr userDrawn="1"/>
          </p:nvSpPr>
          <p:spPr bwMode="auto">
            <a:xfrm>
              <a:off x="328" y="182"/>
              <a:ext cx="0" cy="2"/>
            </a:xfrm>
            <a:custGeom>
              <a:avLst/>
              <a:gdLst>
                <a:gd name="T0" fmla="*/ 2 w 2"/>
                <a:gd name="T1" fmla="*/ 0 h 3"/>
                <a:gd name="T2" fmla="*/ 2 w 2"/>
                <a:gd name="T3" fmla="*/ 0 h 3"/>
                <a:gd name="T4" fmla="*/ 2 w 2"/>
                <a:gd name="T5" fmla="*/ 3 h 3"/>
                <a:gd name="T6" fmla="*/ 1 w 2"/>
                <a:gd name="T7" fmla="*/ 3 h 3"/>
                <a:gd name="T8" fmla="*/ 0 w 2"/>
                <a:gd name="T9" fmla="*/ 1 h 3"/>
                <a:gd name="T10" fmla="*/ 2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2" y="0"/>
                  </a:lnTo>
                  <a:lnTo>
                    <a:pt x="2" y="3"/>
                  </a:lnTo>
                  <a:lnTo>
                    <a:pt x="1" y="3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45" name="Freeform 1271"/>
            <p:cNvSpPr>
              <a:spLocks/>
            </p:cNvSpPr>
            <p:nvPr userDrawn="1"/>
          </p:nvSpPr>
          <p:spPr bwMode="auto">
            <a:xfrm>
              <a:off x="328" y="181"/>
              <a:ext cx="0" cy="1"/>
            </a:xfrm>
            <a:custGeom>
              <a:avLst/>
              <a:gdLst>
                <a:gd name="T0" fmla="*/ 2 w 2"/>
                <a:gd name="T1" fmla="*/ 0 h 3"/>
                <a:gd name="T2" fmla="*/ 2 w 2"/>
                <a:gd name="T3" fmla="*/ 0 h 3"/>
                <a:gd name="T4" fmla="*/ 2 w 2"/>
                <a:gd name="T5" fmla="*/ 3 h 3"/>
                <a:gd name="T6" fmla="*/ 0 w 2"/>
                <a:gd name="T7" fmla="*/ 3 h 3"/>
                <a:gd name="T8" fmla="*/ 0 w 2"/>
                <a:gd name="T9" fmla="*/ 1 h 3"/>
                <a:gd name="T10" fmla="*/ 2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2" y="0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46" name="Freeform 1272"/>
            <p:cNvSpPr>
              <a:spLocks/>
            </p:cNvSpPr>
            <p:nvPr userDrawn="1"/>
          </p:nvSpPr>
          <p:spPr bwMode="auto">
            <a:xfrm>
              <a:off x="327" y="179"/>
              <a:ext cx="1" cy="1"/>
            </a:xfrm>
            <a:custGeom>
              <a:avLst/>
              <a:gdLst>
                <a:gd name="T0" fmla="*/ 3 w 3"/>
                <a:gd name="T1" fmla="*/ 0 h 3"/>
                <a:gd name="T2" fmla="*/ 3 w 3"/>
                <a:gd name="T3" fmla="*/ 0 h 3"/>
                <a:gd name="T4" fmla="*/ 3 w 3"/>
                <a:gd name="T5" fmla="*/ 2 h 3"/>
                <a:gd name="T6" fmla="*/ 0 w 3"/>
                <a:gd name="T7" fmla="*/ 3 h 3"/>
                <a:gd name="T8" fmla="*/ 0 w 3"/>
                <a:gd name="T9" fmla="*/ 1 h 3"/>
                <a:gd name="T10" fmla="*/ 3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0" y="3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47" name="Freeform 1273"/>
            <p:cNvSpPr>
              <a:spLocks/>
            </p:cNvSpPr>
            <p:nvPr userDrawn="1"/>
          </p:nvSpPr>
          <p:spPr bwMode="auto">
            <a:xfrm>
              <a:off x="327" y="177"/>
              <a:ext cx="1" cy="1"/>
            </a:xfrm>
            <a:custGeom>
              <a:avLst/>
              <a:gdLst>
                <a:gd name="T0" fmla="*/ 3 w 3"/>
                <a:gd name="T1" fmla="*/ 0 h 3"/>
                <a:gd name="T2" fmla="*/ 3 w 3"/>
                <a:gd name="T3" fmla="*/ 0 h 3"/>
                <a:gd name="T4" fmla="*/ 3 w 3"/>
                <a:gd name="T5" fmla="*/ 2 h 3"/>
                <a:gd name="T6" fmla="*/ 0 w 3"/>
                <a:gd name="T7" fmla="*/ 3 h 3"/>
                <a:gd name="T8" fmla="*/ 0 w 3"/>
                <a:gd name="T9" fmla="*/ 1 h 3"/>
                <a:gd name="T10" fmla="*/ 3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0" y="3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48" name="Freeform 1274"/>
            <p:cNvSpPr>
              <a:spLocks/>
            </p:cNvSpPr>
            <p:nvPr userDrawn="1"/>
          </p:nvSpPr>
          <p:spPr bwMode="auto">
            <a:xfrm>
              <a:off x="327" y="176"/>
              <a:ext cx="1" cy="0"/>
            </a:xfrm>
            <a:custGeom>
              <a:avLst/>
              <a:gdLst>
                <a:gd name="T0" fmla="*/ 3 w 4"/>
                <a:gd name="T1" fmla="*/ 0 h 2"/>
                <a:gd name="T2" fmla="*/ 3 w 4"/>
                <a:gd name="T3" fmla="*/ 0 h 2"/>
                <a:gd name="T4" fmla="*/ 4 w 4"/>
                <a:gd name="T5" fmla="*/ 1 h 2"/>
                <a:gd name="T6" fmla="*/ 0 w 4"/>
                <a:gd name="T7" fmla="*/ 2 h 2"/>
                <a:gd name="T8" fmla="*/ 0 w 4"/>
                <a:gd name="T9" fmla="*/ 0 h 2"/>
                <a:gd name="T10" fmla="*/ 3 w 4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2">
                  <a:moveTo>
                    <a:pt x="3" y="0"/>
                  </a:moveTo>
                  <a:lnTo>
                    <a:pt x="3" y="0"/>
                  </a:lnTo>
                  <a:lnTo>
                    <a:pt x="4" y="1"/>
                  </a:lnTo>
                  <a:lnTo>
                    <a:pt x="0" y="2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49" name="Freeform 1275"/>
            <p:cNvSpPr>
              <a:spLocks/>
            </p:cNvSpPr>
            <p:nvPr userDrawn="1"/>
          </p:nvSpPr>
          <p:spPr bwMode="auto">
            <a:xfrm>
              <a:off x="327" y="174"/>
              <a:ext cx="1" cy="1"/>
            </a:xfrm>
            <a:custGeom>
              <a:avLst/>
              <a:gdLst>
                <a:gd name="T0" fmla="*/ 3 w 3"/>
                <a:gd name="T1" fmla="*/ 0 h 2"/>
                <a:gd name="T2" fmla="*/ 3 w 3"/>
                <a:gd name="T3" fmla="*/ 0 h 2"/>
                <a:gd name="T4" fmla="*/ 3 w 3"/>
                <a:gd name="T5" fmla="*/ 1 h 2"/>
                <a:gd name="T6" fmla="*/ 0 w 3"/>
                <a:gd name="T7" fmla="*/ 2 h 2"/>
                <a:gd name="T8" fmla="*/ 0 w 3"/>
                <a:gd name="T9" fmla="*/ 0 h 2"/>
                <a:gd name="T10" fmla="*/ 3 w 3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lnTo>
                    <a:pt x="3" y="0"/>
                  </a:lnTo>
                  <a:lnTo>
                    <a:pt x="3" y="1"/>
                  </a:lnTo>
                  <a:lnTo>
                    <a:pt x="0" y="2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50" name="Freeform 1276"/>
            <p:cNvSpPr>
              <a:spLocks/>
            </p:cNvSpPr>
            <p:nvPr userDrawn="1"/>
          </p:nvSpPr>
          <p:spPr bwMode="auto">
            <a:xfrm>
              <a:off x="329" y="198"/>
              <a:ext cx="1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cubicBezTo>
                    <a:pt x="1" y="0"/>
                    <a:pt x="0" y="0"/>
                    <a:pt x="0" y="0"/>
                  </a:cubicBezTo>
                  <a:lnTo>
                    <a:pt x="1" y="0"/>
                  </a:lnTo>
                  <a:cubicBezTo>
                    <a:pt x="1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51" name="Freeform 1277"/>
            <p:cNvSpPr>
              <a:spLocks/>
            </p:cNvSpPr>
            <p:nvPr userDrawn="1"/>
          </p:nvSpPr>
          <p:spPr bwMode="auto">
            <a:xfrm>
              <a:off x="329" y="199"/>
              <a:ext cx="1" cy="1"/>
            </a:xfrm>
            <a:custGeom>
              <a:avLst/>
              <a:gdLst>
                <a:gd name="T0" fmla="*/ 0 w 2"/>
                <a:gd name="T1" fmla="*/ 2 h 2"/>
                <a:gd name="T2" fmla="*/ 0 w 2"/>
                <a:gd name="T3" fmla="*/ 2 h 2"/>
                <a:gd name="T4" fmla="*/ 1 w 2"/>
                <a:gd name="T5" fmla="*/ 0 h 2"/>
                <a:gd name="T6" fmla="*/ 2 w 2"/>
                <a:gd name="T7" fmla="*/ 2 h 2"/>
                <a:gd name="T8" fmla="*/ 0 w 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lnTo>
                    <a:pt x="0" y="2"/>
                  </a:ln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1" y="1"/>
                    <a:pt x="2" y="2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52" name="Freeform 1278"/>
            <p:cNvSpPr>
              <a:spLocks/>
            </p:cNvSpPr>
            <p:nvPr userDrawn="1"/>
          </p:nvSpPr>
          <p:spPr bwMode="auto">
            <a:xfrm>
              <a:off x="327" y="198"/>
              <a:ext cx="1" cy="1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1 h 1"/>
                <a:gd name="T4" fmla="*/ 0 w 2"/>
                <a:gd name="T5" fmla="*/ 0 h 1"/>
                <a:gd name="T6" fmla="*/ 2 w 2"/>
                <a:gd name="T7" fmla="*/ 0 h 1"/>
                <a:gd name="T8" fmla="*/ 1 w 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0"/>
                    <a:pt x="0" y="0"/>
                  </a:cubicBezTo>
                  <a:lnTo>
                    <a:pt x="2" y="0"/>
                  </a:ln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53" name="Freeform 1279"/>
            <p:cNvSpPr>
              <a:spLocks/>
            </p:cNvSpPr>
            <p:nvPr userDrawn="1"/>
          </p:nvSpPr>
          <p:spPr bwMode="auto">
            <a:xfrm>
              <a:off x="327" y="200"/>
              <a:ext cx="1" cy="0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54" name="Freeform 1280"/>
            <p:cNvSpPr>
              <a:spLocks/>
            </p:cNvSpPr>
            <p:nvPr userDrawn="1"/>
          </p:nvSpPr>
          <p:spPr bwMode="auto">
            <a:xfrm>
              <a:off x="324" y="198"/>
              <a:ext cx="1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0" y="0"/>
                  </a:cubicBezTo>
                  <a:lnTo>
                    <a:pt x="1" y="0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55" name="Freeform 1281"/>
            <p:cNvSpPr>
              <a:spLocks/>
            </p:cNvSpPr>
            <p:nvPr userDrawn="1"/>
          </p:nvSpPr>
          <p:spPr bwMode="auto">
            <a:xfrm>
              <a:off x="325" y="200"/>
              <a:ext cx="0" cy="0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56" name="Freeform 1282"/>
            <p:cNvSpPr>
              <a:spLocks/>
            </p:cNvSpPr>
            <p:nvPr userDrawn="1"/>
          </p:nvSpPr>
          <p:spPr bwMode="auto">
            <a:xfrm>
              <a:off x="322" y="199"/>
              <a:ext cx="1" cy="0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1 h 1"/>
                <a:gd name="T4" fmla="*/ 0 w 2"/>
                <a:gd name="T5" fmla="*/ 0 h 1"/>
                <a:gd name="T6" fmla="*/ 2 w 2"/>
                <a:gd name="T7" fmla="*/ 0 h 1"/>
                <a:gd name="T8" fmla="*/ 1 w 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0"/>
                    <a:pt x="0" y="0"/>
                  </a:cubicBezTo>
                  <a:lnTo>
                    <a:pt x="2" y="0"/>
                  </a:ln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57" name="Freeform 1283"/>
            <p:cNvSpPr>
              <a:spLocks/>
            </p:cNvSpPr>
            <p:nvPr userDrawn="1"/>
          </p:nvSpPr>
          <p:spPr bwMode="auto">
            <a:xfrm>
              <a:off x="323" y="200"/>
              <a:ext cx="0" cy="0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1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0"/>
                    <a:pt x="1" y="0"/>
                  </a:cubicBezTo>
                  <a:cubicBezTo>
                    <a:pt x="1" y="0"/>
                    <a:pt x="1" y="0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58" name="Freeform 1284"/>
            <p:cNvSpPr>
              <a:spLocks/>
            </p:cNvSpPr>
            <p:nvPr userDrawn="1"/>
          </p:nvSpPr>
          <p:spPr bwMode="auto">
            <a:xfrm>
              <a:off x="320" y="199"/>
              <a:ext cx="1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cubicBezTo>
                    <a:pt x="0" y="1"/>
                    <a:pt x="0" y="1"/>
                    <a:pt x="0" y="0"/>
                  </a:cubicBezTo>
                  <a:lnTo>
                    <a:pt x="1" y="0"/>
                  </a:ln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59" name="Freeform 1285"/>
            <p:cNvSpPr>
              <a:spLocks/>
            </p:cNvSpPr>
            <p:nvPr userDrawn="1"/>
          </p:nvSpPr>
          <p:spPr bwMode="auto">
            <a:xfrm>
              <a:off x="321" y="200"/>
              <a:ext cx="0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1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60" name="Freeform 1286"/>
            <p:cNvSpPr>
              <a:spLocks/>
            </p:cNvSpPr>
            <p:nvPr userDrawn="1"/>
          </p:nvSpPr>
          <p:spPr bwMode="auto">
            <a:xfrm>
              <a:off x="328" y="198"/>
              <a:ext cx="1" cy="2"/>
            </a:xfrm>
            <a:custGeom>
              <a:avLst/>
              <a:gdLst>
                <a:gd name="T0" fmla="*/ 2 w 4"/>
                <a:gd name="T1" fmla="*/ 0 h 3"/>
                <a:gd name="T2" fmla="*/ 2 w 4"/>
                <a:gd name="T3" fmla="*/ 0 h 3"/>
                <a:gd name="T4" fmla="*/ 4 w 4"/>
                <a:gd name="T5" fmla="*/ 2 h 3"/>
                <a:gd name="T6" fmla="*/ 2 w 4"/>
                <a:gd name="T7" fmla="*/ 3 h 3"/>
                <a:gd name="T8" fmla="*/ 0 w 4"/>
                <a:gd name="T9" fmla="*/ 2 h 3"/>
                <a:gd name="T10" fmla="*/ 2 w 4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3">
                  <a:moveTo>
                    <a:pt x="2" y="0"/>
                  </a:moveTo>
                  <a:lnTo>
                    <a:pt x="2" y="0"/>
                  </a:lnTo>
                  <a:cubicBezTo>
                    <a:pt x="3" y="0"/>
                    <a:pt x="4" y="1"/>
                    <a:pt x="4" y="2"/>
                  </a:cubicBezTo>
                  <a:cubicBezTo>
                    <a:pt x="4" y="3"/>
                    <a:pt x="3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61" name="Freeform 1287"/>
            <p:cNvSpPr>
              <a:spLocks/>
            </p:cNvSpPr>
            <p:nvPr userDrawn="1"/>
          </p:nvSpPr>
          <p:spPr bwMode="auto">
            <a:xfrm>
              <a:off x="325" y="199"/>
              <a:ext cx="2" cy="1"/>
            </a:xfrm>
            <a:custGeom>
              <a:avLst/>
              <a:gdLst>
                <a:gd name="T0" fmla="*/ 2 w 3"/>
                <a:gd name="T1" fmla="*/ 0 h 3"/>
                <a:gd name="T2" fmla="*/ 2 w 3"/>
                <a:gd name="T3" fmla="*/ 0 h 3"/>
                <a:gd name="T4" fmla="*/ 3 w 3"/>
                <a:gd name="T5" fmla="*/ 1 h 3"/>
                <a:gd name="T6" fmla="*/ 2 w 3"/>
                <a:gd name="T7" fmla="*/ 3 h 3"/>
                <a:gd name="T8" fmla="*/ 0 w 3"/>
                <a:gd name="T9" fmla="*/ 1 h 3"/>
                <a:gd name="T10" fmla="*/ 2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0"/>
                    <a:pt x="3" y="1"/>
                  </a:cubicBezTo>
                  <a:cubicBezTo>
                    <a:pt x="3" y="2"/>
                    <a:pt x="2" y="3"/>
                    <a:pt x="2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62" name="Freeform 1288"/>
            <p:cNvSpPr>
              <a:spLocks/>
            </p:cNvSpPr>
            <p:nvPr userDrawn="1"/>
          </p:nvSpPr>
          <p:spPr bwMode="auto">
            <a:xfrm>
              <a:off x="323" y="199"/>
              <a:ext cx="1" cy="1"/>
            </a:xfrm>
            <a:custGeom>
              <a:avLst/>
              <a:gdLst>
                <a:gd name="T0" fmla="*/ 2 w 3"/>
                <a:gd name="T1" fmla="*/ 0 h 3"/>
                <a:gd name="T2" fmla="*/ 2 w 3"/>
                <a:gd name="T3" fmla="*/ 0 h 3"/>
                <a:gd name="T4" fmla="*/ 3 w 3"/>
                <a:gd name="T5" fmla="*/ 1 h 3"/>
                <a:gd name="T6" fmla="*/ 2 w 3"/>
                <a:gd name="T7" fmla="*/ 3 h 3"/>
                <a:gd name="T8" fmla="*/ 0 w 3"/>
                <a:gd name="T9" fmla="*/ 1 h 3"/>
                <a:gd name="T10" fmla="*/ 2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3" y="0"/>
                    <a:pt x="3" y="1"/>
                    <a:pt x="3" y="1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63" name="Freeform 1289"/>
            <p:cNvSpPr>
              <a:spLocks/>
            </p:cNvSpPr>
            <p:nvPr userDrawn="1"/>
          </p:nvSpPr>
          <p:spPr bwMode="auto">
            <a:xfrm>
              <a:off x="321" y="199"/>
              <a:ext cx="1" cy="1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2 w 2"/>
                <a:gd name="T5" fmla="*/ 1 h 3"/>
                <a:gd name="T6" fmla="*/ 1 w 2"/>
                <a:gd name="T7" fmla="*/ 3 h 3"/>
                <a:gd name="T8" fmla="*/ 0 w 2"/>
                <a:gd name="T9" fmla="*/ 1 h 3"/>
                <a:gd name="T10" fmla="*/ 1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2" y="1"/>
                    <a:pt x="2" y="1"/>
                  </a:cubicBezTo>
                  <a:cubicBezTo>
                    <a:pt x="2" y="2"/>
                    <a:pt x="2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64" name="Freeform 1290"/>
            <p:cNvSpPr>
              <a:spLocks/>
            </p:cNvSpPr>
            <p:nvPr userDrawn="1"/>
          </p:nvSpPr>
          <p:spPr bwMode="auto">
            <a:xfrm>
              <a:off x="320" y="200"/>
              <a:ext cx="0" cy="1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2 w 2"/>
                <a:gd name="T5" fmla="*/ 2 h 3"/>
                <a:gd name="T6" fmla="*/ 1 w 2"/>
                <a:gd name="T7" fmla="*/ 3 h 3"/>
                <a:gd name="T8" fmla="*/ 0 w 2"/>
                <a:gd name="T9" fmla="*/ 2 h 3"/>
                <a:gd name="T10" fmla="*/ 1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2" y="1"/>
                    <a:pt x="2" y="2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65" name="Freeform 1291"/>
            <p:cNvSpPr>
              <a:spLocks/>
            </p:cNvSpPr>
            <p:nvPr userDrawn="1"/>
          </p:nvSpPr>
          <p:spPr bwMode="auto">
            <a:xfrm>
              <a:off x="320" y="177"/>
              <a:ext cx="0" cy="2"/>
            </a:xfrm>
            <a:custGeom>
              <a:avLst/>
              <a:gdLst>
                <a:gd name="T0" fmla="*/ 2 w 2"/>
                <a:gd name="T1" fmla="*/ 0 h 5"/>
                <a:gd name="T2" fmla="*/ 2 w 2"/>
                <a:gd name="T3" fmla="*/ 0 h 5"/>
                <a:gd name="T4" fmla="*/ 2 w 2"/>
                <a:gd name="T5" fmla="*/ 5 h 5"/>
                <a:gd name="T6" fmla="*/ 0 w 2"/>
                <a:gd name="T7" fmla="*/ 3 h 5"/>
                <a:gd name="T8" fmla="*/ 2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0"/>
                  </a:moveTo>
                  <a:lnTo>
                    <a:pt x="2" y="0"/>
                  </a:lnTo>
                  <a:cubicBezTo>
                    <a:pt x="1" y="2"/>
                    <a:pt x="1" y="3"/>
                    <a:pt x="2" y="5"/>
                  </a:cubicBez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66" name="Freeform 1292"/>
            <p:cNvSpPr>
              <a:spLocks/>
            </p:cNvSpPr>
            <p:nvPr userDrawn="1"/>
          </p:nvSpPr>
          <p:spPr bwMode="auto">
            <a:xfrm>
              <a:off x="317" y="180"/>
              <a:ext cx="2" cy="1"/>
            </a:xfrm>
            <a:custGeom>
              <a:avLst/>
              <a:gdLst>
                <a:gd name="T0" fmla="*/ 3 w 3"/>
                <a:gd name="T1" fmla="*/ 0 h 4"/>
                <a:gd name="T2" fmla="*/ 3 w 3"/>
                <a:gd name="T3" fmla="*/ 0 h 4"/>
                <a:gd name="T4" fmla="*/ 2 w 3"/>
                <a:gd name="T5" fmla="*/ 4 h 4"/>
                <a:gd name="T6" fmla="*/ 0 w 3"/>
                <a:gd name="T7" fmla="*/ 2 h 4"/>
                <a:gd name="T8" fmla="*/ 3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lnTo>
                    <a:pt x="3" y="0"/>
                  </a:lnTo>
                  <a:cubicBezTo>
                    <a:pt x="1" y="1"/>
                    <a:pt x="1" y="2"/>
                    <a:pt x="2" y="4"/>
                  </a:cubicBez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67" name="Freeform 1293"/>
            <p:cNvSpPr>
              <a:spLocks/>
            </p:cNvSpPr>
            <p:nvPr userDrawn="1"/>
          </p:nvSpPr>
          <p:spPr bwMode="auto">
            <a:xfrm>
              <a:off x="315" y="182"/>
              <a:ext cx="1" cy="3"/>
            </a:xfrm>
            <a:custGeom>
              <a:avLst/>
              <a:gdLst>
                <a:gd name="T0" fmla="*/ 2 w 2"/>
                <a:gd name="T1" fmla="*/ 0 h 5"/>
                <a:gd name="T2" fmla="*/ 2 w 2"/>
                <a:gd name="T3" fmla="*/ 0 h 5"/>
                <a:gd name="T4" fmla="*/ 2 w 2"/>
                <a:gd name="T5" fmla="*/ 5 h 5"/>
                <a:gd name="T6" fmla="*/ 0 w 2"/>
                <a:gd name="T7" fmla="*/ 3 h 5"/>
                <a:gd name="T8" fmla="*/ 2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0"/>
                  </a:moveTo>
                  <a:lnTo>
                    <a:pt x="2" y="0"/>
                  </a:lnTo>
                  <a:cubicBezTo>
                    <a:pt x="1" y="1"/>
                    <a:pt x="1" y="3"/>
                    <a:pt x="2" y="5"/>
                  </a:cubicBez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68" name="Freeform 1294"/>
            <p:cNvSpPr>
              <a:spLocks/>
            </p:cNvSpPr>
            <p:nvPr userDrawn="1"/>
          </p:nvSpPr>
          <p:spPr bwMode="auto">
            <a:xfrm>
              <a:off x="314" y="185"/>
              <a:ext cx="1" cy="2"/>
            </a:xfrm>
            <a:custGeom>
              <a:avLst/>
              <a:gdLst>
                <a:gd name="T0" fmla="*/ 2 w 2"/>
                <a:gd name="T1" fmla="*/ 0 h 4"/>
                <a:gd name="T2" fmla="*/ 2 w 2"/>
                <a:gd name="T3" fmla="*/ 0 h 4"/>
                <a:gd name="T4" fmla="*/ 2 w 2"/>
                <a:gd name="T5" fmla="*/ 4 h 4"/>
                <a:gd name="T6" fmla="*/ 0 w 2"/>
                <a:gd name="T7" fmla="*/ 2 h 4"/>
                <a:gd name="T8" fmla="*/ 2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0"/>
                  </a:moveTo>
                  <a:lnTo>
                    <a:pt x="2" y="0"/>
                  </a:lnTo>
                  <a:cubicBezTo>
                    <a:pt x="1" y="1"/>
                    <a:pt x="1" y="2"/>
                    <a:pt x="2" y="4"/>
                  </a:cubicBez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69" name="Freeform 1295"/>
            <p:cNvSpPr>
              <a:spLocks/>
            </p:cNvSpPr>
            <p:nvPr userDrawn="1"/>
          </p:nvSpPr>
          <p:spPr bwMode="auto">
            <a:xfrm>
              <a:off x="317" y="185"/>
              <a:ext cx="1" cy="2"/>
            </a:xfrm>
            <a:custGeom>
              <a:avLst/>
              <a:gdLst>
                <a:gd name="T0" fmla="*/ 2 w 2"/>
                <a:gd name="T1" fmla="*/ 0 h 5"/>
                <a:gd name="T2" fmla="*/ 2 w 2"/>
                <a:gd name="T3" fmla="*/ 0 h 5"/>
                <a:gd name="T4" fmla="*/ 2 w 2"/>
                <a:gd name="T5" fmla="*/ 5 h 5"/>
                <a:gd name="T6" fmla="*/ 0 w 2"/>
                <a:gd name="T7" fmla="*/ 3 h 5"/>
                <a:gd name="T8" fmla="*/ 2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0"/>
                  </a:moveTo>
                  <a:lnTo>
                    <a:pt x="2" y="0"/>
                  </a:lnTo>
                  <a:cubicBezTo>
                    <a:pt x="1" y="2"/>
                    <a:pt x="1" y="3"/>
                    <a:pt x="2" y="5"/>
                  </a:cubicBez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70" name="Freeform 1296"/>
            <p:cNvSpPr>
              <a:spLocks/>
            </p:cNvSpPr>
            <p:nvPr userDrawn="1"/>
          </p:nvSpPr>
          <p:spPr bwMode="auto">
            <a:xfrm>
              <a:off x="321" y="184"/>
              <a:ext cx="2" cy="2"/>
            </a:xfrm>
            <a:custGeom>
              <a:avLst/>
              <a:gdLst>
                <a:gd name="T0" fmla="*/ 2 w 3"/>
                <a:gd name="T1" fmla="*/ 0 h 4"/>
                <a:gd name="T2" fmla="*/ 2 w 3"/>
                <a:gd name="T3" fmla="*/ 0 h 4"/>
                <a:gd name="T4" fmla="*/ 3 w 3"/>
                <a:gd name="T5" fmla="*/ 4 h 4"/>
                <a:gd name="T6" fmla="*/ 0 w 3"/>
                <a:gd name="T7" fmla="*/ 2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lnTo>
                    <a:pt x="2" y="0"/>
                  </a:lnTo>
                  <a:cubicBezTo>
                    <a:pt x="1" y="1"/>
                    <a:pt x="1" y="3"/>
                    <a:pt x="3" y="4"/>
                  </a:cubicBez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71" name="Freeform 1297"/>
            <p:cNvSpPr>
              <a:spLocks/>
            </p:cNvSpPr>
            <p:nvPr userDrawn="1"/>
          </p:nvSpPr>
          <p:spPr bwMode="auto">
            <a:xfrm>
              <a:off x="320" y="182"/>
              <a:ext cx="0" cy="2"/>
            </a:xfrm>
            <a:custGeom>
              <a:avLst/>
              <a:gdLst>
                <a:gd name="T0" fmla="*/ 2 w 2"/>
                <a:gd name="T1" fmla="*/ 0 h 5"/>
                <a:gd name="T2" fmla="*/ 2 w 2"/>
                <a:gd name="T3" fmla="*/ 0 h 5"/>
                <a:gd name="T4" fmla="*/ 2 w 2"/>
                <a:gd name="T5" fmla="*/ 5 h 5"/>
                <a:gd name="T6" fmla="*/ 0 w 2"/>
                <a:gd name="T7" fmla="*/ 3 h 5"/>
                <a:gd name="T8" fmla="*/ 2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0"/>
                  </a:moveTo>
                  <a:lnTo>
                    <a:pt x="2" y="0"/>
                  </a:lnTo>
                  <a:cubicBezTo>
                    <a:pt x="1" y="1"/>
                    <a:pt x="1" y="3"/>
                    <a:pt x="2" y="5"/>
                  </a:cubicBez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72" name="Freeform 1298"/>
            <p:cNvSpPr>
              <a:spLocks/>
            </p:cNvSpPr>
            <p:nvPr userDrawn="1"/>
          </p:nvSpPr>
          <p:spPr bwMode="auto">
            <a:xfrm>
              <a:off x="321" y="180"/>
              <a:ext cx="1" cy="1"/>
            </a:xfrm>
            <a:custGeom>
              <a:avLst/>
              <a:gdLst>
                <a:gd name="T0" fmla="*/ 2 w 2"/>
                <a:gd name="T1" fmla="*/ 0 h 4"/>
                <a:gd name="T2" fmla="*/ 2 w 2"/>
                <a:gd name="T3" fmla="*/ 0 h 4"/>
                <a:gd name="T4" fmla="*/ 2 w 2"/>
                <a:gd name="T5" fmla="*/ 4 h 4"/>
                <a:gd name="T6" fmla="*/ 0 w 2"/>
                <a:gd name="T7" fmla="*/ 2 h 4"/>
                <a:gd name="T8" fmla="*/ 2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0"/>
                  </a:moveTo>
                  <a:lnTo>
                    <a:pt x="2" y="0"/>
                  </a:lnTo>
                  <a:cubicBezTo>
                    <a:pt x="1" y="1"/>
                    <a:pt x="1" y="2"/>
                    <a:pt x="2" y="4"/>
                  </a:cubicBez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73" name="Freeform 1299"/>
            <p:cNvSpPr>
              <a:spLocks/>
            </p:cNvSpPr>
            <p:nvPr userDrawn="1"/>
          </p:nvSpPr>
          <p:spPr bwMode="auto">
            <a:xfrm>
              <a:off x="318" y="174"/>
              <a:ext cx="1" cy="2"/>
            </a:xfrm>
            <a:custGeom>
              <a:avLst/>
              <a:gdLst>
                <a:gd name="T0" fmla="*/ 2 w 2"/>
                <a:gd name="T1" fmla="*/ 0 h 5"/>
                <a:gd name="T2" fmla="*/ 2 w 2"/>
                <a:gd name="T3" fmla="*/ 0 h 5"/>
                <a:gd name="T4" fmla="*/ 1 w 2"/>
                <a:gd name="T5" fmla="*/ 5 h 5"/>
                <a:gd name="T6" fmla="*/ 0 w 2"/>
                <a:gd name="T7" fmla="*/ 2 h 5"/>
                <a:gd name="T8" fmla="*/ 2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0"/>
                  </a:moveTo>
                  <a:lnTo>
                    <a:pt x="2" y="0"/>
                  </a:lnTo>
                  <a:cubicBezTo>
                    <a:pt x="1" y="1"/>
                    <a:pt x="1" y="3"/>
                    <a:pt x="1" y="5"/>
                  </a:cubicBez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74" name="Freeform 1300"/>
            <p:cNvSpPr>
              <a:spLocks/>
            </p:cNvSpPr>
            <p:nvPr userDrawn="1"/>
          </p:nvSpPr>
          <p:spPr bwMode="auto">
            <a:xfrm>
              <a:off x="315" y="177"/>
              <a:ext cx="1" cy="2"/>
            </a:xfrm>
            <a:custGeom>
              <a:avLst/>
              <a:gdLst>
                <a:gd name="T0" fmla="*/ 2 w 2"/>
                <a:gd name="T1" fmla="*/ 0 h 4"/>
                <a:gd name="T2" fmla="*/ 2 w 2"/>
                <a:gd name="T3" fmla="*/ 0 h 4"/>
                <a:gd name="T4" fmla="*/ 2 w 2"/>
                <a:gd name="T5" fmla="*/ 4 h 4"/>
                <a:gd name="T6" fmla="*/ 0 w 2"/>
                <a:gd name="T7" fmla="*/ 2 h 4"/>
                <a:gd name="T8" fmla="*/ 2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0"/>
                  </a:moveTo>
                  <a:lnTo>
                    <a:pt x="2" y="0"/>
                  </a:lnTo>
                  <a:cubicBezTo>
                    <a:pt x="1" y="1"/>
                    <a:pt x="1" y="3"/>
                    <a:pt x="2" y="4"/>
                  </a:cubicBez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75" name="Freeform 1301"/>
            <p:cNvSpPr>
              <a:spLocks/>
            </p:cNvSpPr>
            <p:nvPr userDrawn="1"/>
          </p:nvSpPr>
          <p:spPr bwMode="auto">
            <a:xfrm>
              <a:off x="314" y="180"/>
              <a:ext cx="0" cy="2"/>
            </a:xfrm>
            <a:custGeom>
              <a:avLst/>
              <a:gdLst>
                <a:gd name="T0" fmla="*/ 1 w 1"/>
                <a:gd name="T1" fmla="*/ 0 h 5"/>
                <a:gd name="T2" fmla="*/ 1 w 1"/>
                <a:gd name="T3" fmla="*/ 0 h 5"/>
                <a:gd name="T4" fmla="*/ 1 w 1"/>
                <a:gd name="T5" fmla="*/ 5 h 5"/>
                <a:gd name="T6" fmla="*/ 0 w 1"/>
                <a:gd name="T7" fmla="*/ 2 h 5"/>
                <a:gd name="T8" fmla="*/ 1 w 1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5">
                  <a:moveTo>
                    <a:pt x="1" y="0"/>
                  </a:moveTo>
                  <a:lnTo>
                    <a:pt x="1" y="0"/>
                  </a:lnTo>
                  <a:cubicBezTo>
                    <a:pt x="0" y="1"/>
                    <a:pt x="0" y="3"/>
                    <a:pt x="1" y="5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76" name="Freeform 1302"/>
            <p:cNvSpPr>
              <a:spLocks/>
            </p:cNvSpPr>
            <p:nvPr userDrawn="1"/>
          </p:nvSpPr>
          <p:spPr bwMode="auto">
            <a:xfrm>
              <a:off x="316" y="187"/>
              <a:ext cx="1" cy="2"/>
            </a:xfrm>
            <a:custGeom>
              <a:avLst/>
              <a:gdLst>
                <a:gd name="T0" fmla="*/ 1 w 2"/>
                <a:gd name="T1" fmla="*/ 0 h 4"/>
                <a:gd name="T2" fmla="*/ 1 w 2"/>
                <a:gd name="T3" fmla="*/ 0 h 4"/>
                <a:gd name="T4" fmla="*/ 2 w 2"/>
                <a:gd name="T5" fmla="*/ 4 h 4"/>
                <a:gd name="T6" fmla="*/ 0 w 2"/>
                <a:gd name="T7" fmla="*/ 2 h 4"/>
                <a:gd name="T8" fmla="*/ 1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" y="2"/>
                    <a:pt x="2" y="4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77" name="Freeform 1303"/>
            <p:cNvSpPr>
              <a:spLocks/>
            </p:cNvSpPr>
            <p:nvPr userDrawn="1"/>
          </p:nvSpPr>
          <p:spPr bwMode="auto">
            <a:xfrm>
              <a:off x="316" y="191"/>
              <a:ext cx="2" cy="3"/>
            </a:xfrm>
            <a:custGeom>
              <a:avLst/>
              <a:gdLst>
                <a:gd name="T0" fmla="*/ 2 w 3"/>
                <a:gd name="T1" fmla="*/ 0 h 5"/>
                <a:gd name="T2" fmla="*/ 2 w 3"/>
                <a:gd name="T3" fmla="*/ 0 h 5"/>
                <a:gd name="T4" fmla="*/ 3 w 3"/>
                <a:gd name="T5" fmla="*/ 5 h 5"/>
                <a:gd name="T6" fmla="*/ 0 w 3"/>
                <a:gd name="T7" fmla="*/ 3 h 5"/>
                <a:gd name="T8" fmla="*/ 2 w 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lnTo>
                    <a:pt x="2" y="0"/>
                  </a:lnTo>
                  <a:cubicBezTo>
                    <a:pt x="1" y="2"/>
                    <a:pt x="1" y="3"/>
                    <a:pt x="3" y="5"/>
                  </a:cubicBez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78" name="Freeform 1304"/>
            <p:cNvSpPr>
              <a:spLocks/>
            </p:cNvSpPr>
            <p:nvPr userDrawn="1"/>
          </p:nvSpPr>
          <p:spPr bwMode="auto">
            <a:xfrm>
              <a:off x="324" y="186"/>
              <a:ext cx="0" cy="2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2 w 2"/>
                <a:gd name="T5" fmla="*/ 3 h 3"/>
                <a:gd name="T6" fmla="*/ 0 w 2"/>
                <a:gd name="T7" fmla="*/ 2 h 3"/>
                <a:gd name="T8" fmla="*/ 1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" y="2"/>
                    <a:pt x="2" y="3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79" name="Freeform 1305"/>
            <p:cNvSpPr>
              <a:spLocks/>
            </p:cNvSpPr>
            <p:nvPr userDrawn="1"/>
          </p:nvSpPr>
          <p:spPr bwMode="auto">
            <a:xfrm>
              <a:off x="318" y="189"/>
              <a:ext cx="1" cy="2"/>
            </a:xfrm>
            <a:custGeom>
              <a:avLst/>
              <a:gdLst>
                <a:gd name="T0" fmla="*/ 2 w 3"/>
                <a:gd name="T1" fmla="*/ 0 h 5"/>
                <a:gd name="T2" fmla="*/ 2 w 3"/>
                <a:gd name="T3" fmla="*/ 0 h 5"/>
                <a:gd name="T4" fmla="*/ 3 w 3"/>
                <a:gd name="T5" fmla="*/ 5 h 5"/>
                <a:gd name="T6" fmla="*/ 0 w 3"/>
                <a:gd name="T7" fmla="*/ 3 h 5"/>
                <a:gd name="T8" fmla="*/ 2 w 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lnTo>
                    <a:pt x="2" y="0"/>
                  </a:lnTo>
                  <a:cubicBezTo>
                    <a:pt x="1" y="2"/>
                    <a:pt x="2" y="3"/>
                    <a:pt x="3" y="5"/>
                  </a:cubicBez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80" name="Freeform 1306"/>
            <p:cNvSpPr>
              <a:spLocks/>
            </p:cNvSpPr>
            <p:nvPr userDrawn="1"/>
          </p:nvSpPr>
          <p:spPr bwMode="auto">
            <a:xfrm>
              <a:off x="318" y="195"/>
              <a:ext cx="6" cy="2"/>
            </a:xfrm>
            <a:custGeom>
              <a:avLst/>
              <a:gdLst>
                <a:gd name="T0" fmla="*/ 0 w 12"/>
                <a:gd name="T1" fmla="*/ 2 h 4"/>
                <a:gd name="T2" fmla="*/ 0 w 12"/>
                <a:gd name="T3" fmla="*/ 2 h 4"/>
                <a:gd name="T4" fmla="*/ 8 w 12"/>
                <a:gd name="T5" fmla="*/ 0 h 4"/>
                <a:gd name="T6" fmla="*/ 12 w 12"/>
                <a:gd name="T7" fmla="*/ 2 h 4"/>
                <a:gd name="T8" fmla="*/ 5 w 12"/>
                <a:gd name="T9" fmla="*/ 4 h 4"/>
                <a:gd name="T10" fmla="*/ 0 w 12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">
                  <a:moveTo>
                    <a:pt x="0" y="2"/>
                  </a:moveTo>
                  <a:lnTo>
                    <a:pt x="0" y="2"/>
                  </a:lnTo>
                  <a:cubicBezTo>
                    <a:pt x="3" y="1"/>
                    <a:pt x="6" y="0"/>
                    <a:pt x="8" y="0"/>
                  </a:cubicBezTo>
                  <a:cubicBezTo>
                    <a:pt x="9" y="1"/>
                    <a:pt x="11" y="2"/>
                    <a:pt x="12" y="2"/>
                  </a:cubicBezTo>
                  <a:cubicBezTo>
                    <a:pt x="9" y="3"/>
                    <a:pt x="7" y="3"/>
                    <a:pt x="5" y="4"/>
                  </a:cubicBezTo>
                  <a:cubicBezTo>
                    <a:pt x="3" y="3"/>
                    <a:pt x="2" y="3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81" name="Freeform 1307"/>
            <p:cNvSpPr>
              <a:spLocks/>
            </p:cNvSpPr>
            <p:nvPr userDrawn="1"/>
          </p:nvSpPr>
          <p:spPr bwMode="auto">
            <a:xfrm>
              <a:off x="320" y="188"/>
              <a:ext cx="5" cy="3"/>
            </a:xfrm>
            <a:custGeom>
              <a:avLst/>
              <a:gdLst>
                <a:gd name="T0" fmla="*/ 12 w 12"/>
                <a:gd name="T1" fmla="*/ 6 h 7"/>
                <a:gd name="T2" fmla="*/ 12 w 12"/>
                <a:gd name="T3" fmla="*/ 6 h 7"/>
                <a:gd name="T4" fmla="*/ 8 w 12"/>
                <a:gd name="T5" fmla="*/ 5 h 7"/>
                <a:gd name="T6" fmla="*/ 8 w 12"/>
                <a:gd name="T7" fmla="*/ 5 h 7"/>
                <a:gd name="T8" fmla="*/ 9 w 12"/>
                <a:gd name="T9" fmla="*/ 7 h 7"/>
                <a:gd name="T10" fmla="*/ 5 w 12"/>
                <a:gd name="T11" fmla="*/ 7 h 7"/>
                <a:gd name="T12" fmla="*/ 0 w 12"/>
                <a:gd name="T13" fmla="*/ 0 h 7"/>
                <a:gd name="T14" fmla="*/ 12 w 12"/>
                <a:gd name="T1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7">
                  <a:moveTo>
                    <a:pt x="12" y="6"/>
                  </a:moveTo>
                  <a:lnTo>
                    <a:pt x="12" y="6"/>
                  </a:lnTo>
                  <a:cubicBezTo>
                    <a:pt x="10" y="5"/>
                    <a:pt x="9" y="5"/>
                    <a:pt x="8" y="5"/>
                  </a:cubicBezTo>
                  <a:lnTo>
                    <a:pt x="8" y="5"/>
                  </a:lnTo>
                  <a:cubicBezTo>
                    <a:pt x="8" y="6"/>
                    <a:pt x="8" y="7"/>
                    <a:pt x="9" y="7"/>
                  </a:cubicBezTo>
                  <a:cubicBezTo>
                    <a:pt x="7" y="7"/>
                    <a:pt x="6" y="7"/>
                    <a:pt x="5" y="7"/>
                  </a:cubicBezTo>
                  <a:cubicBezTo>
                    <a:pt x="3" y="5"/>
                    <a:pt x="1" y="2"/>
                    <a:pt x="0" y="0"/>
                  </a:cubicBezTo>
                  <a:cubicBezTo>
                    <a:pt x="4" y="0"/>
                    <a:pt x="9" y="3"/>
                    <a:pt x="12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82" name="Freeform 1308"/>
            <p:cNvSpPr>
              <a:spLocks/>
            </p:cNvSpPr>
            <p:nvPr userDrawn="1"/>
          </p:nvSpPr>
          <p:spPr bwMode="auto">
            <a:xfrm>
              <a:off x="329" y="187"/>
              <a:ext cx="1" cy="2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0 h 5"/>
                <a:gd name="T4" fmla="*/ 2 w 2"/>
                <a:gd name="T5" fmla="*/ 2 h 5"/>
                <a:gd name="T6" fmla="*/ 1 w 2"/>
                <a:gd name="T7" fmla="*/ 5 h 5"/>
                <a:gd name="T8" fmla="*/ 0 w 2"/>
                <a:gd name="T9" fmla="*/ 3 h 5"/>
                <a:gd name="T10" fmla="*/ 0 w 2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0" y="0"/>
                  </a:lnTo>
                  <a:cubicBezTo>
                    <a:pt x="1" y="1"/>
                    <a:pt x="1" y="2"/>
                    <a:pt x="2" y="2"/>
                  </a:cubicBezTo>
                  <a:cubicBezTo>
                    <a:pt x="2" y="3"/>
                    <a:pt x="1" y="4"/>
                    <a:pt x="1" y="5"/>
                  </a:cubicBezTo>
                  <a:cubicBezTo>
                    <a:pt x="1" y="4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83" name="Freeform 1309"/>
            <p:cNvSpPr>
              <a:spLocks/>
            </p:cNvSpPr>
            <p:nvPr userDrawn="1"/>
          </p:nvSpPr>
          <p:spPr bwMode="auto">
            <a:xfrm>
              <a:off x="325" y="189"/>
              <a:ext cx="2" cy="2"/>
            </a:xfrm>
            <a:custGeom>
              <a:avLst/>
              <a:gdLst>
                <a:gd name="T0" fmla="*/ 0 w 4"/>
                <a:gd name="T1" fmla="*/ 0 h 5"/>
                <a:gd name="T2" fmla="*/ 0 w 4"/>
                <a:gd name="T3" fmla="*/ 0 h 5"/>
                <a:gd name="T4" fmla="*/ 3 w 4"/>
                <a:gd name="T5" fmla="*/ 1 h 5"/>
                <a:gd name="T6" fmla="*/ 4 w 4"/>
                <a:gd name="T7" fmla="*/ 5 h 5"/>
                <a:gd name="T8" fmla="*/ 2 w 4"/>
                <a:gd name="T9" fmla="*/ 4 h 5"/>
                <a:gd name="T10" fmla="*/ 0 w 4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lnTo>
                    <a:pt x="0" y="0"/>
                  </a:lnTo>
                  <a:cubicBezTo>
                    <a:pt x="1" y="0"/>
                    <a:pt x="2" y="0"/>
                    <a:pt x="3" y="1"/>
                  </a:cubicBezTo>
                  <a:cubicBezTo>
                    <a:pt x="3" y="2"/>
                    <a:pt x="3" y="4"/>
                    <a:pt x="4" y="5"/>
                  </a:cubicBezTo>
                  <a:cubicBezTo>
                    <a:pt x="3" y="5"/>
                    <a:pt x="3" y="4"/>
                    <a:pt x="2" y="4"/>
                  </a:cubicBezTo>
                  <a:cubicBezTo>
                    <a:pt x="1" y="3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84" name="Freeform 1310"/>
            <p:cNvSpPr>
              <a:spLocks/>
            </p:cNvSpPr>
            <p:nvPr userDrawn="1"/>
          </p:nvSpPr>
          <p:spPr bwMode="auto">
            <a:xfrm>
              <a:off x="320" y="191"/>
              <a:ext cx="5" cy="3"/>
            </a:xfrm>
            <a:custGeom>
              <a:avLst/>
              <a:gdLst>
                <a:gd name="T0" fmla="*/ 9 w 13"/>
                <a:gd name="T1" fmla="*/ 2 h 6"/>
                <a:gd name="T2" fmla="*/ 9 w 13"/>
                <a:gd name="T3" fmla="*/ 2 h 6"/>
                <a:gd name="T4" fmla="*/ 13 w 13"/>
                <a:gd name="T5" fmla="*/ 6 h 6"/>
                <a:gd name="T6" fmla="*/ 7 w 13"/>
                <a:gd name="T7" fmla="*/ 5 h 6"/>
                <a:gd name="T8" fmla="*/ 0 w 13"/>
                <a:gd name="T9" fmla="*/ 1 h 6"/>
                <a:gd name="T10" fmla="*/ 9 w 13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6">
                  <a:moveTo>
                    <a:pt x="9" y="2"/>
                  </a:moveTo>
                  <a:lnTo>
                    <a:pt x="9" y="2"/>
                  </a:lnTo>
                  <a:cubicBezTo>
                    <a:pt x="10" y="3"/>
                    <a:pt x="12" y="5"/>
                    <a:pt x="13" y="6"/>
                  </a:cubicBezTo>
                  <a:cubicBezTo>
                    <a:pt x="11" y="6"/>
                    <a:pt x="9" y="5"/>
                    <a:pt x="7" y="5"/>
                  </a:cubicBezTo>
                  <a:cubicBezTo>
                    <a:pt x="4" y="4"/>
                    <a:pt x="2" y="3"/>
                    <a:pt x="0" y="1"/>
                  </a:cubicBezTo>
                  <a:cubicBezTo>
                    <a:pt x="3" y="0"/>
                    <a:pt x="6" y="1"/>
                    <a:pt x="9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85" name="Freeform 1311"/>
            <p:cNvSpPr>
              <a:spLocks/>
            </p:cNvSpPr>
            <p:nvPr userDrawn="1"/>
          </p:nvSpPr>
          <p:spPr bwMode="auto">
            <a:xfrm>
              <a:off x="327" y="187"/>
              <a:ext cx="3" cy="7"/>
            </a:xfrm>
            <a:custGeom>
              <a:avLst/>
              <a:gdLst>
                <a:gd name="T0" fmla="*/ 6 w 7"/>
                <a:gd name="T1" fmla="*/ 7 h 16"/>
                <a:gd name="T2" fmla="*/ 6 w 7"/>
                <a:gd name="T3" fmla="*/ 7 h 16"/>
                <a:gd name="T4" fmla="*/ 6 w 7"/>
                <a:gd name="T5" fmla="*/ 8 h 16"/>
                <a:gd name="T6" fmla="*/ 7 w 7"/>
                <a:gd name="T7" fmla="*/ 16 h 16"/>
                <a:gd name="T8" fmla="*/ 3 w 7"/>
                <a:gd name="T9" fmla="*/ 11 h 16"/>
                <a:gd name="T10" fmla="*/ 0 w 7"/>
                <a:gd name="T11" fmla="*/ 0 h 16"/>
                <a:gd name="T12" fmla="*/ 6 w 7"/>
                <a:gd name="T13" fmla="*/ 7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6">
                  <a:moveTo>
                    <a:pt x="6" y="7"/>
                  </a:moveTo>
                  <a:lnTo>
                    <a:pt x="6" y="7"/>
                  </a:lnTo>
                  <a:cubicBezTo>
                    <a:pt x="6" y="7"/>
                    <a:pt x="6" y="8"/>
                    <a:pt x="6" y="8"/>
                  </a:cubicBezTo>
                  <a:cubicBezTo>
                    <a:pt x="6" y="11"/>
                    <a:pt x="7" y="14"/>
                    <a:pt x="7" y="16"/>
                  </a:cubicBezTo>
                  <a:cubicBezTo>
                    <a:pt x="6" y="14"/>
                    <a:pt x="5" y="13"/>
                    <a:pt x="3" y="11"/>
                  </a:cubicBezTo>
                  <a:cubicBezTo>
                    <a:pt x="1" y="8"/>
                    <a:pt x="0" y="4"/>
                    <a:pt x="0" y="0"/>
                  </a:cubicBezTo>
                  <a:cubicBezTo>
                    <a:pt x="3" y="2"/>
                    <a:pt x="5" y="4"/>
                    <a:pt x="6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86" name="Freeform 1312"/>
            <p:cNvSpPr>
              <a:spLocks/>
            </p:cNvSpPr>
            <p:nvPr userDrawn="1"/>
          </p:nvSpPr>
          <p:spPr bwMode="auto">
            <a:xfrm>
              <a:off x="321" y="194"/>
              <a:ext cx="7" cy="2"/>
            </a:xfrm>
            <a:custGeom>
              <a:avLst/>
              <a:gdLst>
                <a:gd name="T0" fmla="*/ 0 w 16"/>
                <a:gd name="T1" fmla="*/ 1 h 5"/>
                <a:gd name="T2" fmla="*/ 0 w 16"/>
                <a:gd name="T3" fmla="*/ 1 h 5"/>
                <a:gd name="T4" fmla="*/ 16 w 16"/>
                <a:gd name="T5" fmla="*/ 5 h 5"/>
                <a:gd name="T6" fmla="*/ 7 w 16"/>
                <a:gd name="T7" fmla="*/ 5 h 5"/>
                <a:gd name="T8" fmla="*/ 0 w 16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5">
                  <a:moveTo>
                    <a:pt x="0" y="1"/>
                  </a:moveTo>
                  <a:lnTo>
                    <a:pt x="0" y="1"/>
                  </a:lnTo>
                  <a:cubicBezTo>
                    <a:pt x="5" y="0"/>
                    <a:pt x="12" y="1"/>
                    <a:pt x="16" y="5"/>
                  </a:cubicBezTo>
                  <a:cubicBezTo>
                    <a:pt x="13" y="5"/>
                    <a:pt x="10" y="5"/>
                    <a:pt x="7" y="5"/>
                  </a:cubicBezTo>
                  <a:cubicBezTo>
                    <a:pt x="5" y="4"/>
                    <a:pt x="2" y="3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87" name="Freeform 1313"/>
            <p:cNvSpPr>
              <a:spLocks/>
            </p:cNvSpPr>
            <p:nvPr userDrawn="1"/>
          </p:nvSpPr>
          <p:spPr bwMode="auto">
            <a:xfrm>
              <a:off x="324" y="191"/>
              <a:ext cx="6" cy="4"/>
            </a:xfrm>
            <a:custGeom>
              <a:avLst/>
              <a:gdLst>
                <a:gd name="T0" fmla="*/ 0 w 15"/>
                <a:gd name="T1" fmla="*/ 0 h 11"/>
                <a:gd name="T2" fmla="*/ 0 w 15"/>
                <a:gd name="T3" fmla="*/ 0 h 11"/>
                <a:gd name="T4" fmla="*/ 15 w 15"/>
                <a:gd name="T5" fmla="*/ 11 h 11"/>
                <a:gd name="T6" fmla="*/ 0 w 15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1">
                  <a:moveTo>
                    <a:pt x="0" y="0"/>
                  </a:moveTo>
                  <a:lnTo>
                    <a:pt x="0" y="0"/>
                  </a:lnTo>
                  <a:cubicBezTo>
                    <a:pt x="6" y="1"/>
                    <a:pt x="12" y="6"/>
                    <a:pt x="15" y="11"/>
                  </a:cubicBezTo>
                  <a:cubicBezTo>
                    <a:pt x="9" y="10"/>
                    <a:pt x="3" y="6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88" name="Freeform 1314"/>
            <p:cNvSpPr>
              <a:spLocks/>
            </p:cNvSpPr>
            <p:nvPr userDrawn="1"/>
          </p:nvSpPr>
          <p:spPr bwMode="auto">
            <a:xfrm>
              <a:off x="330" y="198"/>
              <a:ext cx="2" cy="2"/>
            </a:xfrm>
            <a:custGeom>
              <a:avLst/>
              <a:gdLst>
                <a:gd name="T0" fmla="*/ 3 w 3"/>
                <a:gd name="T1" fmla="*/ 2 h 3"/>
                <a:gd name="T2" fmla="*/ 3 w 3"/>
                <a:gd name="T3" fmla="*/ 2 h 3"/>
                <a:gd name="T4" fmla="*/ 2 w 3"/>
                <a:gd name="T5" fmla="*/ 3 h 3"/>
                <a:gd name="T6" fmla="*/ 0 w 3"/>
                <a:gd name="T7" fmla="*/ 2 h 3"/>
                <a:gd name="T8" fmla="*/ 2 w 3"/>
                <a:gd name="T9" fmla="*/ 0 h 3"/>
                <a:gd name="T10" fmla="*/ 3 w 3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3" y="2"/>
                  </a:moveTo>
                  <a:lnTo>
                    <a:pt x="3" y="2"/>
                  </a:lnTo>
                  <a:cubicBezTo>
                    <a:pt x="3" y="3"/>
                    <a:pt x="3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89" name="Freeform 1315"/>
            <p:cNvSpPr>
              <a:spLocks/>
            </p:cNvSpPr>
            <p:nvPr userDrawn="1"/>
          </p:nvSpPr>
          <p:spPr bwMode="auto">
            <a:xfrm>
              <a:off x="319" y="197"/>
              <a:ext cx="24" cy="3"/>
            </a:xfrm>
            <a:custGeom>
              <a:avLst/>
              <a:gdLst>
                <a:gd name="T0" fmla="*/ 27 w 54"/>
                <a:gd name="T1" fmla="*/ 1 h 6"/>
                <a:gd name="T2" fmla="*/ 27 w 54"/>
                <a:gd name="T3" fmla="*/ 1 h 6"/>
                <a:gd name="T4" fmla="*/ 0 w 54"/>
                <a:gd name="T5" fmla="*/ 6 h 6"/>
                <a:gd name="T6" fmla="*/ 0 w 54"/>
                <a:gd name="T7" fmla="*/ 4 h 6"/>
                <a:gd name="T8" fmla="*/ 27 w 54"/>
                <a:gd name="T9" fmla="*/ 0 h 6"/>
                <a:gd name="T10" fmla="*/ 54 w 54"/>
                <a:gd name="T11" fmla="*/ 4 h 6"/>
                <a:gd name="T12" fmla="*/ 54 w 54"/>
                <a:gd name="T13" fmla="*/ 6 h 6"/>
                <a:gd name="T14" fmla="*/ 27 w 54"/>
                <a:gd name="T15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6">
                  <a:moveTo>
                    <a:pt x="27" y="1"/>
                  </a:moveTo>
                  <a:lnTo>
                    <a:pt x="27" y="1"/>
                  </a:lnTo>
                  <a:cubicBezTo>
                    <a:pt x="15" y="1"/>
                    <a:pt x="4" y="3"/>
                    <a:pt x="0" y="6"/>
                  </a:cubicBezTo>
                  <a:lnTo>
                    <a:pt x="0" y="4"/>
                  </a:lnTo>
                  <a:cubicBezTo>
                    <a:pt x="4" y="1"/>
                    <a:pt x="15" y="0"/>
                    <a:pt x="27" y="0"/>
                  </a:cubicBezTo>
                  <a:cubicBezTo>
                    <a:pt x="39" y="0"/>
                    <a:pt x="49" y="1"/>
                    <a:pt x="54" y="4"/>
                  </a:cubicBezTo>
                  <a:lnTo>
                    <a:pt x="54" y="6"/>
                  </a:lnTo>
                  <a:cubicBezTo>
                    <a:pt x="49" y="3"/>
                    <a:pt x="39" y="1"/>
                    <a:pt x="27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90" name="Freeform 1316"/>
            <p:cNvSpPr>
              <a:spLocks/>
            </p:cNvSpPr>
            <p:nvPr userDrawn="1"/>
          </p:nvSpPr>
          <p:spPr bwMode="auto">
            <a:xfrm>
              <a:off x="329" y="171"/>
              <a:ext cx="2" cy="16"/>
            </a:xfrm>
            <a:custGeom>
              <a:avLst/>
              <a:gdLst>
                <a:gd name="T0" fmla="*/ 4 w 4"/>
                <a:gd name="T1" fmla="*/ 31 h 35"/>
                <a:gd name="T2" fmla="*/ 4 w 4"/>
                <a:gd name="T3" fmla="*/ 31 h 35"/>
                <a:gd name="T4" fmla="*/ 2 w 4"/>
                <a:gd name="T5" fmla="*/ 35 h 35"/>
                <a:gd name="T6" fmla="*/ 0 w 4"/>
                <a:gd name="T7" fmla="*/ 0 h 35"/>
                <a:gd name="T8" fmla="*/ 2 w 4"/>
                <a:gd name="T9" fmla="*/ 1 h 35"/>
                <a:gd name="T10" fmla="*/ 1 w 4"/>
                <a:gd name="T11" fmla="*/ 3 h 35"/>
                <a:gd name="T12" fmla="*/ 2 w 4"/>
                <a:gd name="T13" fmla="*/ 6 h 35"/>
                <a:gd name="T14" fmla="*/ 1 w 4"/>
                <a:gd name="T15" fmla="*/ 9 h 35"/>
                <a:gd name="T16" fmla="*/ 3 w 4"/>
                <a:gd name="T17" fmla="*/ 12 h 35"/>
                <a:gd name="T18" fmla="*/ 1 w 4"/>
                <a:gd name="T19" fmla="*/ 14 h 35"/>
                <a:gd name="T20" fmla="*/ 3 w 4"/>
                <a:gd name="T21" fmla="*/ 17 h 35"/>
                <a:gd name="T22" fmla="*/ 2 w 4"/>
                <a:gd name="T23" fmla="*/ 19 h 35"/>
                <a:gd name="T24" fmla="*/ 3 w 4"/>
                <a:gd name="T25" fmla="*/ 22 h 35"/>
                <a:gd name="T26" fmla="*/ 2 w 4"/>
                <a:gd name="T27" fmla="*/ 24 h 35"/>
                <a:gd name="T28" fmla="*/ 3 w 4"/>
                <a:gd name="T29" fmla="*/ 26 h 35"/>
                <a:gd name="T30" fmla="*/ 2 w 4"/>
                <a:gd name="T31" fmla="*/ 28 h 35"/>
                <a:gd name="T32" fmla="*/ 4 w 4"/>
                <a:gd name="T33" fmla="*/ 3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" h="35">
                  <a:moveTo>
                    <a:pt x="4" y="31"/>
                  </a:moveTo>
                  <a:lnTo>
                    <a:pt x="4" y="31"/>
                  </a:lnTo>
                  <a:cubicBezTo>
                    <a:pt x="3" y="32"/>
                    <a:pt x="3" y="33"/>
                    <a:pt x="2" y="35"/>
                  </a:cubicBezTo>
                  <a:lnTo>
                    <a:pt x="0" y="0"/>
                  </a:lnTo>
                  <a:cubicBezTo>
                    <a:pt x="1" y="1"/>
                    <a:pt x="1" y="1"/>
                    <a:pt x="2" y="1"/>
                  </a:cubicBezTo>
                  <a:cubicBezTo>
                    <a:pt x="1" y="1"/>
                    <a:pt x="1" y="2"/>
                    <a:pt x="1" y="3"/>
                  </a:cubicBezTo>
                  <a:cubicBezTo>
                    <a:pt x="1" y="4"/>
                    <a:pt x="2" y="5"/>
                    <a:pt x="2" y="6"/>
                  </a:cubicBezTo>
                  <a:cubicBezTo>
                    <a:pt x="2" y="7"/>
                    <a:pt x="1" y="8"/>
                    <a:pt x="1" y="9"/>
                  </a:cubicBezTo>
                  <a:cubicBezTo>
                    <a:pt x="1" y="10"/>
                    <a:pt x="2" y="11"/>
                    <a:pt x="3" y="12"/>
                  </a:cubicBezTo>
                  <a:cubicBezTo>
                    <a:pt x="2" y="12"/>
                    <a:pt x="1" y="13"/>
                    <a:pt x="1" y="14"/>
                  </a:cubicBezTo>
                  <a:cubicBezTo>
                    <a:pt x="1" y="15"/>
                    <a:pt x="2" y="16"/>
                    <a:pt x="3" y="17"/>
                  </a:cubicBezTo>
                  <a:cubicBezTo>
                    <a:pt x="2" y="17"/>
                    <a:pt x="2" y="18"/>
                    <a:pt x="2" y="19"/>
                  </a:cubicBezTo>
                  <a:cubicBezTo>
                    <a:pt x="2" y="20"/>
                    <a:pt x="2" y="21"/>
                    <a:pt x="3" y="22"/>
                  </a:cubicBezTo>
                  <a:cubicBezTo>
                    <a:pt x="2" y="22"/>
                    <a:pt x="2" y="23"/>
                    <a:pt x="2" y="24"/>
                  </a:cubicBezTo>
                  <a:cubicBezTo>
                    <a:pt x="2" y="25"/>
                    <a:pt x="2" y="25"/>
                    <a:pt x="3" y="26"/>
                  </a:cubicBezTo>
                  <a:cubicBezTo>
                    <a:pt x="2" y="26"/>
                    <a:pt x="2" y="27"/>
                    <a:pt x="2" y="28"/>
                  </a:cubicBezTo>
                  <a:cubicBezTo>
                    <a:pt x="2" y="29"/>
                    <a:pt x="3" y="30"/>
                    <a:pt x="4" y="3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91" name="Freeform 1317"/>
            <p:cNvSpPr>
              <a:spLocks/>
            </p:cNvSpPr>
            <p:nvPr userDrawn="1"/>
          </p:nvSpPr>
          <p:spPr bwMode="auto">
            <a:xfrm>
              <a:off x="331" y="171"/>
              <a:ext cx="2" cy="16"/>
            </a:xfrm>
            <a:custGeom>
              <a:avLst/>
              <a:gdLst>
                <a:gd name="T0" fmla="*/ 2 w 4"/>
                <a:gd name="T1" fmla="*/ 1 h 35"/>
                <a:gd name="T2" fmla="*/ 2 w 4"/>
                <a:gd name="T3" fmla="*/ 1 h 35"/>
                <a:gd name="T4" fmla="*/ 4 w 4"/>
                <a:gd name="T5" fmla="*/ 0 h 35"/>
                <a:gd name="T6" fmla="*/ 2 w 4"/>
                <a:gd name="T7" fmla="*/ 35 h 35"/>
                <a:gd name="T8" fmla="*/ 0 w 4"/>
                <a:gd name="T9" fmla="*/ 31 h 35"/>
                <a:gd name="T10" fmla="*/ 2 w 4"/>
                <a:gd name="T11" fmla="*/ 28 h 35"/>
                <a:gd name="T12" fmla="*/ 1 w 4"/>
                <a:gd name="T13" fmla="*/ 26 h 35"/>
                <a:gd name="T14" fmla="*/ 2 w 4"/>
                <a:gd name="T15" fmla="*/ 24 h 35"/>
                <a:gd name="T16" fmla="*/ 1 w 4"/>
                <a:gd name="T17" fmla="*/ 22 h 35"/>
                <a:gd name="T18" fmla="*/ 3 w 4"/>
                <a:gd name="T19" fmla="*/ 19 h 35"/>
                <a:gd name="T20" fmla="*/ 2 w 4"/>
                <a:gd name="T21" fmla="*/ 17 h 35"/>
                <a:gd name="T22" fmla="*/ 3 w 4"/>
                <a:gd name="T23" fmla="*/ 14 h 35"/>
                <a:gd name="T24" fmla="*/ 2 w 4"/>
                <a:gd name="T25" fmla="*/ 12 h 35"/>
                <a:gd name="T26" fmla="*/ 3 w 4"/>
                <a:gd name="T27" fmla="*/ 9 h 35"/>
                <a:gd name="T28" fmla="*/ 2 w 4"/>
                <a:gd name="T29" fmla="*/ 6 h 35"/>
                <a:gd name="T30" fmla="*/ 3 w 4"/>
                <a:gd name="T31" fmla="*/ 3 h 35"/>
                <a:gd name="T32" fmla="*/ 2 w 4"/>
                <a:gd name="T33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" h="35">
                  <a:moveTo>
                    <a:pt x="2" y="1"/>
                  </a:moveTo>
                  <a:lnTo>
                    <a:pt x="2" y="1"/>
                  </a:lnTo>
                  <a:cubicBezTo>
                    <a:pt x="3" y="1"/>
                    <a:pt x="3" y="1"/>
                    <a:pt x="4" y="0"/>
                  </a:cubicBezTo>
                  <a:lnTo>
                    <a:pt x="2" y="35"/>
                  </a:lnTo>
                  <a:cubicBezTo>
                    <a:pt x="2" y="33"/>
                    <a:pt x="1" y="32"/>
                    <a:pt x="0" y="31"/>
                  </a:cubicBezTo>
                  <a:cubicBezTo>
                    <a:pt x="1" y="30"/>
                    <a:pt x="2" y="29"/>
                    <a:pt x="2" y="28"/>
                  </a:cubicBezTo>
                  <a:cubicBezTo>
                    <a:pt x="2" y="27"/>
                    <a:pt x="2" y="26"/>
                    <a:pt x="1" y="26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23"/>
                    <a:pt x="2" y="22"/>
                    <a:pt x="1" y="22"/>
                  </a:cubicBezTo>
                  <a:cubicBezTo>
                    <a:pt x="2" y="21"/>
                    <a:pt x="3" y="20"/>
                    <a:pt x="3" y="19"/>
                  </a:cubicBezTo>
                  <a:cubicBezTo>
                    <a:pt x="3" y="18"/>
                    <a:pt x="2" y="17"/>
                    <a:pt x="2" y="17"/>
                  </a:cubicBezTo>
                  <a:cubicBezTo>
                    <a:pt x="2" y="16"/>
                    <a:pt x="3" y="15"/>
                    <a:pt x="3" y="14"/>
                  </a:cubicBezTo>
                  <a:cubicBezTo>
                    <a:pt x="3" y="13"/>
                    <a:pt x="2" y="12"/>
                    <a:pt x="2" y="12"/>
                  </a:cubicBezTo>
                  <a:cubicBezTo>
                    <a:pt x="3" y="11"/>
                    <a:pt x="3" y="10"/>
                    <a:pt x="3" y="9"/>
                  </a:cubicBezTo>
                  <a:cubicBezTo>
                    <a:pt x="3" y="8"/>
                    <a:pt x="3" y="7"/>
                    <a:pt x="2" y="6"/>
                  </a:cubicBezTo>
                  <a:cubicBezTo>
                    <a:pt x="3" y="5"/>
                    <a:pt x="3" y="4"/>
                    <a:pt x="3" y="3"/>
                  </a:cubicBezTo>
                  <a:cubicBezTo>
                    <a:pt x="3" y="2"/>
                    <a:pt x="3" y="1"/>
                    <a:pt x="2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92" name="Freeform 1318"/>
            <p:cNvSpPr>
              <a:spLocks/>
            </p:cNvSpPr>
            <p:nvPr userDrawn="1"/>
          </p:nvSpPr>
          <p:spPr bwMode="auto">
            <a:xfrm>
              <a:off x="319" y="200"/>
              <a:ext cx="24" cy="2"/>
            </a:xfrm>
            <a:custGeom>
              <a:avLst/>
              <a:gdLst>
                <a:gd name="T0" fmla="*/ 27 w 54"/>
                <a:gd name="T1" fmla="*/ 1 h 4"/>
                <a:gd name="T2" fmla="*/ 27 w 54"/>
                <a:gd name="T3" fmla="*/ 1 h 4"/>
                <a:gd name="T4" fmla="*/ 0 w 54"/>
                <a:gd name="T5" fmla="*/ 4 h 4"/>
                <a:gd name="T6" fmla="*/ 0 w 54"/>
                <a:gd name="T7" fmla="*/ 3 h 4"/>
                <a:gd name="T8" fmla="*/ 27 w 54"/>
                <a:gd name="T9" fmla="*/ 0 h 4"/>
                <a:gd name="T10" fmla="*/ 54 w 54"/>
                <a:gd name="T11" fmla="*/ 3 h 4"/>
                <a:gd name="T12" fmla="*/ 54 w 54"/>
                <a:gd name="T13" fmla="*/ 4 h 4"/>
                <a:gd name="T14" fmla="*/ 27 w 54"/>
                <a:gd name="T1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4">
                  <a:moveTo>
                    <a:pt x="27" y="1"/>
                  </a:moveTo>
                  <a:lnTo>
                    <a:pt x="27" y="1"/>
                  </a:lnTo>
                  <a:cubicBezTo>
                    <a:pt x="15" y="1"/>
                    <a:pt x="4" y="3"/>
                    <a:pt x="0" y="4"/>
                  </a:cubicBezTo>
                  <a:lnTo>
                    <a:pt x="0" y="3"/>
                  </a:lnTo>
                  <a:cubicBezTo>
                    <a:pt x="4" y="1"/>
                    <a:pt x="15" y="0"/>
                    <a:pt x="27" y="0"/>
                  </a:cubicBezTo>
                  <a:cubicBezTo>
                    <a:pt x="39" y="0"/>
                    <a:pt x="49" y="1"/>
                    <a:pt x="54" y="3"/>
                  </a:cubicBezTo>
                  <a:lnTo>
                    <a:pt x="54" y="4"/>
                  </a:lnTo>
                  <a:cubicBezTo>
                    <a:pt x="49" y="3"/>
                    <a:pt x="39" y="1"/>
                    <a:pt x="27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93" name="Freeform 1319"/>
            <p:cNvSpPr>
              <a:spLocks/>
            </p:cNvSpPr>
            <p:nvPr userDrawn="1"/>
          </p:nvSpPr>
          <p:spPr bwMode="auto">
            <a:xfrm>
              <a:off x="330" y="186"/>
              <a:ext cx="2" cy="9"/>
            </a:xfrm>
            <a:custGeom>
              <a:avLst/>
              <a:gdLst>
                <a:gd name="T0" fmla="*/ 5 w 5"/>
                <a:gd name="T1" fmla="*/ 10 h 20"/>
                <a:gd name="T2" fmla="*/ 5 w 5"/>
                <a:gd name="T3" fmla="*/ 10 h 20"/>
                <a:gd name="T4" fmla="*/ 3 w 5"/>
                <a:gd name="T5" fmla="*/ 20 h 20"/>
                <a:gd name="T6" fmla="*/ 0 w 5"/>
                <a:gd name="T7" fmla="*/ 10 h 20"/>
                <a:gd name="T8" fmla="*/ 3 w 5"/>
                <a:gd name="T9" fmla="*/ 0 h 20"/>
                <a:gd name="T10" fmla="*/ 5 w 5"/>
                <a:gd name="T11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20">
                  <a:moveTo>
                    <a:pt x="5" y="10"/>
                  </a:moveTo>
                  <a:lnTo>
                    <a:pt x="5" y="10"/>
                  </a:lnTo>
                  <a:cubicBezTo>
                    <a:pt x="5" y="14"/>
                    <a:pt x="4" y="17"/>
                    <a:pt x="3" y="20"/>
                  </a:cubicBezTo>
                  <a:cubicBezTo>
                    <a:pt x="1" y="17"/>
                    <a:pt x="0" y="14"/>
                    <a:pt x="0" y="10"/>
                  </a:cubicBezTo>
                  <a:cubicBezTo>
                    <a:pt x="0" y="7"/>
                    <a:pt x="1" y="3"/>
                    <a:pt x="3" y="0"/>
                  </a:cubicBezTo>
                  <a:cubicBezTo>
                    <a:pt x="4" y="3"/>
                    <a:pt x="5" y="7"/>
                    <a:pt x="5" y="1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94" name="Freeform 1320"/>
            <p:cNvSpPr>
              <a:spLocks/>
            </p:cNvSpPr>
            <p:nvPr userDrawn="1"/>
          </p:nvSpPr>
          <p:spPr bwMode="auto">
            <a:xfrm>
              <a:off x="327" y="155"/>
              <a:ext cx="8" cy="8"/>
            </a:xfrm>
            <a:custGeom>
              <a:avLst/>
              <a:gdLst>
                <a:gd name="T0" fmla="*/ 11 w 18"/>
                <a:gd name="T1" fmla="*/ 2 h 17"/>
                <a:gd name="T2" fmla="*/ 11 w 18"/>
                <a:gd name="T3" fmla="*/ 2 h 17"/>
                <a:gd name="T4" fmla="*/ 10 w 18"/>
                <a:gd name="T5" fmla="*/ 5 h 17"/>
                <a:gd name="T6" fmla="*/ 18 w 18"/>
                <a:gd name="T7" fmla="*/ 4 h 17"/>
                <a:gd name="T8" fmla="*/ 18 w 18"/>
                <a:gd name="T9" fmla="*/ 12 h 17"/>
                <a:gd name="T10" fmla="*/ 12 w 18"/>
                <a:gd name="T11" fmla="*/ 10 h 17"/>
                <a:gd name="T12" fmla="*/ 13 w 18"/>
                <a:gd name="T13" fmla="*/ 17 h 17"/>
                <a:gd name="T14" fmla="*/ 4 w 18"/>
                <a:gd name="T15" fmla="*/ 17 h 17"/>
                <a:gd name="T16" fmla="*/ 7 w 18"/>
                <a:gd name="T17" fmla="*/ 11 h 17"/>
                <a:gd name="T18" fmla="*/ 0 w 18"/>
                <a:gd name="T19" fmla="*/ 12 h 17"/>
                <a:gd name="T20" fmla="*/ 0 w 18"/>
                <a:gd name="T21" fmla="*/ 4 h 17"/>
                <a:gd name="T22" fmla="*/ 6 w 18"/>
                <a:gd name="T23" fmla="*/ 6 h 17"/>
                <a:gd name="T24" fmla="*/ 4 w 18"/>
                <a:gd name="T25" fmla="*/ 0 h 17"/>
                <a:gd name="T26" fmla="*/ 13 w 18"/>
                <a:gd name="T27" fmla="*/ 0 h 17"/>
                <a:gd name="T28" fmla="*/ 11 w 18"/>
                <a:gd name="T29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" h="17">
                  <a:moveTo>
                    <a:pt x="11" y="2"/>
                  </a:moveTo>
                  <a:lnTo>
                    <a:pt x="11" y="2"/>
                  </a:lnTo>
                  <a:cubicBezTo>
                    <a:pt x="11" y="3"/>
                    <a:pt x="10" y="4"/>
                    <a:pt x="10" y="5"/>
                  </a:cubicBezTo>
                  <a:cubicBezTo>
                    <a:pt x="11" y="9"/>
                    <a:pt x="17" y="4"/>
                    <a:pt x="18" y="4"/>
                  </a:cubicBezTo>
                  <a:lnTo>
                    <a:pt x="18" y="12"/>
                  </a:lnTo>
                  <a:cubicBezTo>
                    <a:pt x="16" y="11"/>
                    <a:pt x="14" y="9"/>
                    <a:pt x="12" y="10"/>
                  </a:cubicBezTo>
                  <a:cubicBezTo>
                    <a:pt x="8" y="10"/>
                    <a:pt x="12" y="16"/>
                    <a:pt x="13" y="17"/>
                  </a:cubicBezTo>
                  <a:lnTo>
                    <a:pt x="4" y="17"/>
                  </a:lnTo>
                  <a:cubicBezTo>
                    <a:pt x="5" y="16"/>
                    <a:pt x="7" y="13"/>
                    <a:pt x="7" y="11"/>
                  </a:cubicBezTo>
                  <a:cubicBezTo>
                    <a:pt x="7" y="7"/>
                    <a:pt x="1" y="12"/>
                    <a:pt x="0" y="12"/>
                  </a:cubicBezTo>
                  <a:lnTo>
                    <a:pt x="0" y="4"/>
                  </a:lnTo>
                  <a:cubicBezTo>
                    <a:pt x="1" y="5"/>
                    <a:pt x="4" y="7"/>
                    <a:pt x="6" y="6"/>
                  </a:cubicBezTo>
                  <a:cubicBezTo>
                    <a:pt x="10" y="6"/>
                    <a:pt x="5" y="1"/>
                    <a:pt x="4" y="0"/>
                  </a:cubicBezTo>
                  <a:lnTo>
                    <a:pt x="13" y="0"/>
                  </a:lnTo>
                  <a:cubicBezTo>
                    <a:pt x="12" y="1"/>
                    <a:pt x="12" y="2"/>
                    <a:pt x="11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95" name="Freeform 1321"/>
            <p:cNvSpPr>
              <a:spLocks/>
            </p:cNvSpPr>
            <p:nvPr userDrawn="1"/>
          </p:nvSpPr>
          <p:spPr bwMode="auto">
            <a:xfrm>
              <a:off x="328" y="164"/>
              <a:ext cx="6" cy="6"/>
            </a:xfrm>
            <a:custGeom>
              <a:avLst/>
              <a:gdLst>
                <a:gd name="T0" fmla="*/ 7 w 13"/>
                <a:gd name="T1" fmla="*/ 0 h 14"/>
                <a:gd name="T2" fmla="*/ 7 w 13"/>
                <a:gd name="T3" fmla="*/ 0 h 14"/>
                <a:gd name="T4" fmla="*/ 13 w 13"/>
                <a:gd name="T5" fmla="*/ 7 h 14"/>
                <a:gd name="T6" fmla="*/ 7 w 13"/>
                <a:gd name="T7" fmla="*/ 14 h 14"/>
                <a:gd name="T8" fmla="*/ 0 w 13"/>
                <a:gd name="T9" fmla="*/ 7 h 14"/>
                <a:gd name="T10" fmla="*/ 7 w 1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4">
                  <a:moveTo>
                    <a:pt x="7" y="0"/>
                  </a:moveTo>
                  <a:lnTo>
                    <a:pt x="7" y="0"/>
                  </a:lnTo>
                  <a:cubicBezTo>
                    <a:pt x="10" y="0"/>
                    <a:pt x="13" y="3"/>
                    <a:pt x="13" y="7"/>
                  </a:cubicBezTo>
                  <a:cubicBezTo>
                    <a:pt x="13" y="11"/>
                    <a:pt x="10" y="14"/>
                    <a:pt x="7" y="14"/>
                  </a:cubicBezTo>
                  <a:cubicBezTo>
                    <a:pt x="3" y="14"/>
                    <a:pt x="0" y="11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96" name="Freeform 1322"/>
            <p:cNvSpPr>
              <a:spLocks/>
            </p:cNvSpPr>
            <p:nvPr userDrawn="1"/>
          </p:nvSpPr>
          <p:spPr bwMode="auto">
            <a:xfrm>
              <a:off x="330" y="181"/>
              <a:ext cx="2" cy="2"/>
            </a:xfrm>
            <a:custGeom>
              <a:avLst/>
              <a:gdLst>
                <a:gd name="T0" fmla="*/ 1 w 3"/>
                <a:gd name="T1" fmla="*/ 0 h 3"/>
                <a:gd name="T2" fmla="*/ 1 w 3"/>
                <a:gd name="T3" fmla="*/ 0 h 3"/>
                <a:gd name="T4" fmla="*/ 2 w 3"/>
                <a:gd name="T5" fmla="*/ 0 h 3"/>
                <a:gd name="T6" fmla="*/ 2 w 3"/>
                <a:gd name="T7" fmla="*/ 0 h 3"/>
                <a:gd name="T8" fmla="*/ 3 w 3"/>
                <a:gd name="T9" fmla="*/ 2 h 3"/>
                <a:gd name="T10" fmla="*/ 2 w 3"/>
                <a:gd name="T11" fmla="*/ 3 h 3"/>
                <a:gd name="T12" fmla="*/ 0 w 3"/>
                <a:gd name="T13" fmla="*/ 2 h 3"/>
                <a:gd name="T14" fmla="*/ 1 w 3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97" name="Freeform 1323"/>
            <p:cNvSpPr>
              <a:spLocks/>
            </p:cNvSpPr>
            <p:nvPr userDrawn="1"/>
          </p:nvSpPr>
          <p:spPr bwMode="auto">
            <a:xfrm>
              <a:off x="330" y="183"/>
              <a:ext cx="2" cy="2"/>
            </a:xfrm>
            <a:custGeom>
              <a:avLst/>
              <a:gdLst>
                <a:gd name="T0" fmla="*/ 2 w 3"/>
                <a:gd name="T1" fmla="*/ 0 h 4"/>
                <a:gd name="T2" fmla="*/ 2 w 3"/>
                <a:gd name="T3" fmla="*/ 0 h 4"/>
                <a:gd name="T4" fmla="*/ 3 w 3"/>
                <a:gd name="T5" fmla="*/ 2 h 4"/>
                <a:gd name="T6" fmla="*/ 2 w 3"/>
                <a:gd name="T7" fmla="*/ 4 h 4"/>
                <a:gd name="T8" fmla="*/ 0 w 3"/>
                <a:gd name="T9" fmla="*/ 2 h 4"/>
                <a:gd name="T10" fmla="*/ 1 w 3"/>
                <a:gd name="T11" fmla="*/ 0 h 4"/>
                <a:gd name="T12" fmla="*/ 2 w 3"/>
                <a:gd name="T13" fmla="*/ 1 h 4"/>
                <a:gd name="T14" fmla="*/ 2 w 3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lnTo>
                    <a:pt x="2" y="0"/>
                  </a:lnTo>
                  <a:cubicBezTo>
                    <a:pt x="3" y="1"/>
                    <a:pt x="3" y="1"/>
                    <a:pt x="3" y="2"/>
                  </a:cubicBezTo>
                  <a:cubicBezTo>
                    <a:pt x="3" y="3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98" name="Freeform 1324"/>
            <p:cNvSpPr>
              <a:spLocks/>
            </p:cNvSpPr>
            <p:nvPr userDrawn="1"/>
          </p:nvSpPr>
          <p:spPr bwMode="auto">
            <a:xfrm>
              <a:off x="330" y="179"/>
              <a:ext cx="2" cy="2"/>
            </a:xfrm>
            <a:custGeom>
              <a:avLst/>
              <a:gdLst>
                <a:gd name="T0" fmla="*/ 1 w 3"/>
                <a:gd name="T1" fmla="*/ 0 h 4"/>
                <a:gd name="T2" fmla="*/ 1 w 3"/>
                <a:gd name="T3" fmla="*/ 0 h 4"/>
                <a:gd name="T4" fmla="*/ 2 w 3"/>
                <a:gd name="T5" fmla="*/ 0 h 4"/>
                <a:gd name="T6" fmla="*/ 2 w 3"/>
                <a:gd name="T7" fmla="*/ 0 h 4"/>
                <a:gd name="T8" fmla="*/ 3 w 3"/>
                <a:gd name="T9" fmla="*/ 2 h 4"/>
                <a:gd name="T10" fmla="*/ 2 w 3"/>
                <a:gd name="T11" fmla="*/ 4 h 4"/>
                <a:gd name="T12" fmla="*/ 0 w 3"/>
                <a:gd name="T13" fmla="*/ 2 h 4"/>
                <a:gd name="T14" fmla="*/ 1 w 3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699" name="Freeform 1325"/>
            <p:cNvSpPr>
              <a:spLocks/>
            </p:cNvSpPr>
            <p:nvPr userDrawn="1"/>
          </p:nvSpPr>
          <p:spPr bwMode="auto">
            <a:xfrm>
              <a:off x="330" y="177"/>
              <a:ext cx="2" cy="2"/>
            </a:xfrm>
            <a:custGeom>
              <a:avLst/>
              <a:gdLst>
                <a:gd name="T0" fmla="*/ 1 w 4"/>
                <a:gd name="T1" fmla="*/ 0 h 4"/>
                <a:gd name="T2" fmla="*/ 1 w 4"/>
                <a:gd name="T3" fmla="*/ 0 h 4"/>
                <a:gd name="T4" fmla="*/ 2 w 4"/>
                <a:gd name="T5" fmla="*/ 0 h 4"/>
                <a:gd name="T6" fmla="*/ 2 w 4"/>
                <a:gd name="T7" fmla="*/ 0 h 4"/>
                <a:gd name="T8" fmla="*/ 4 w 4"/>
                <a:gd name="T9" fmla="*/ 2 h 4"/>
                <a:gd name="T10" fmla="*/ 2 w 4"/>
                <a:gd name="T11" fmla="*/ 4 h 4"/>
                <a:gd name="T12" fmla="*/ 0 w 4"/>
                <a:gd name="T13" fmla="*/ 2 h 4"/>
                <a:gd name="T14" fmla="*/ 1 w 4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00" name="Freeform 1326"/>
            <p:cNvSpPr>
              <a:spLocks/>
            </p:cNvSpPr>
            <p:nvPr userDrawn="1"/>
          </p:nvSpPr>
          <p:spPr bwMode="auto">
            <a:xfrm>
              <a:off x="330" y="175"/>
              <a:ext cx="2" cy="1"/>
            </a:xfrm>
            <a:custGeom>
              <a:avLst/>
              <a:gdLst>
                <a:gd name="T0" fmla="*/ 2 w 4"/>
                <a:gd name="T1" fmla="*/ 4 h 4"/>
                <a:gd name="T2" fmla="*/ 2 w 4"/>
                <a:gd name="T3" fmla="*/ 4 h 4"/>
                <a:gd name="T4" fmla="*/ 0 w 4"/>
                <a:gd name="T5" fmla="*/ 2 h 4"/>
                <a:gd name="T6" fmla="*/ 1 w 4"/>
                <a:gd name="T7" fmla="*/ 0 h 4"/>
                <a:gd name="T8" fmla="*/ 2 w 4"/>
                <a:gd name="T9" fmla="*/ 0 h 4"/>
                <a:gd name="T10" fmla="*/ 2 w 4"/>
                <a:gd name="T11" fmla="*/ 0 h 4"/>
                <a:gd name="T12" fmla="*/ 4 w 4"/>
                <a:gd name="T13" fmla="*/ 2 h 4"/>
                <a:gd name="T14" fmla="*/ 2 w 4"/>
                <a:gd name="T15" fmla="*/ 4 h 4"/>
                <a:gd name="T16" fmla="*/ 2 w 4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lnTo>
                    <a:pt x="2" y="4"/>
                  </a:ln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3"/>
                    <a:pt x="3" y="4"/>
                    <a:pt x="2" y="4"/>
                  </a:cubicBezTo>
                  <a:lnTo>
                    <a:pt x="2" y="4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01" name="Freeform 1327"/>
            <p:cNvSpPr>
              <a:spLocks/>
            </p:cNvSpPr>
            <p:nvPr userDrawn="1"/>
          </p:nvSpPr>
          <p:spPr bwMode="auto">
            <a:xfrm>
              <a:off x="330" y="172"/>
              <a:ext cx="2" cy="2"/>
            </a:xfrm>
            <a:custGeom>
              <a:avLst/>
              <a:gdLst>
                <a:gd name="T0" fmla="*/ 3 w 5"/>
                <a:gd name="T1" fmla="*/ 0 h 4"/>
                <a:gd name="T2" fmla="*/ 3 w 5"/>
                <a:gd name="T3" fmla="*/ 0 h 4"/>
                <a:gd name="T4" fmla="*/ 5 w 5"/>
                <a:gd name="T5" fmla="*/ 2 h 4"/>
                <a:gd name="T6" fmla="*/ 3 w 5"/>
                <a:gd name="T7" fmla="*/ 4 h 4"/>
                <a:gd name="T8" fmla="*/ 0 w 5"/>
                <a:gd name="T9" fmla="*/ 2 h 4"/>
                <a:gd name="T10" fmla="*/ 3 w 5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4">
                  <a:moveTo>
                    <a:pt x="3" y="0"/>
                  </a:moveTo>
                  <a:lnTo>
                    <a:pt x="3" y="0"/>
                  </a:lnTo>
                  <a:cubicBezTo>
                    <a:pt x="4" y="0"/>
                    <a:pt x="5" y="1"/>
                    <a:pt x="5" y="2"/>
                  </a:cubicBezTo>
                  <a:cubicBezTo>
                    <a:pt x="5" y="3"/>
                    <a:pt x="4" y="4"/>
                    <a:pt x="3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02" name="Freeform 1328"/>
            <p:cNvSpPr>
              <a:spLocks/>
            </p:cNvSpPr>
            <p:nvPr userDrawn="1"/>
          </p:nvSpPr>
          <p:spPr bwMode="auto">
            <a:xfrm>
              <a:off x="233" y="181"/>
              <a:ext cx="98" cy="48"/>
            </a:xfrm>
            <a:custGeom>
              <a:avLst/>
              <a:gdLst>
                <a:gd name="T0" fmla="*/ 208 w 220"/>
                <a:gd name="T1" fmla="*/ 57 h 105"/>
                <a:gd name="T2" fmla="*/ 208 w 220"/>
                <a:gd name="T3" fmla="*/ 57 h 105"/>
                <a:gd name="T4" fmla="*/ 159 w 220"/>
                <a:gd name="T5" fmla="*/ 81 h 105"/>
                <a:gd name="T6" fmla="*/ 99 w 220"/>
                <a:gd name="T7" fmla="*/ 81 h 105"/>
                <a:gd name="T8" fmla="*/ 63 w 220"/>
                <a:gd name="T9" fmla="*/ 68 h 105"/>
                <a:gd name="T10" fmla="*/ 63 w 220"/>
                <a:gd name="T11" fmla="*/ 22 h 105"/>
                <a:gd name="T12" fmla="*/ 41 w 220"/>
                <a:gd name="T13" fmla="*/ 31 h 105"/>
                <a:gd name="T14" fmla="*/ 39 w 220"/>
                <a:gd name="T15" fmla="*/ 39 h 105"/>
                <a:gd name="T16" fmla="*/ 47 w 220"/>
                <a:gd name="T17" fmla="*/ 74 h 105"/>
                <a:gd name="T18" fmla="*/ 38 w 220"/>
                <a:gd name="T19" fmla="*/ 93 h 105"/>
                <a:gd name="T20" fmla="*/ 42 w 220"/>
                <a:gd name="T21" fmla="*/ 105 h 105"/>
                <a:gd name="T22" fmla="*/ 27 w 220"/>
                <a:gd name="T23" fmla="*/ 85 h 105"/>
                <a:gd name="T24" fmla="*/ 33 w 220"/>
                <a:gd name="T25" fmla="*/ 72 h 105"/>
                <a:gd name="T26" fmla="*/ 11 w 220"/>
                <a:gd name="T27" fmla="*/ 77 h 105"/>
                <a:gd name="T28" fmla="*/ 9 w 220"/>
                <a:gd name="T29" fmla="*/ 87 h 105"/>
                <a:gd name="T30" fmla="*/ 0 w 220"/>
                <a:gd name="T31" fmla="*/ 74 h 105"/>
                <a:gd name="T32" fmla="*/ 11 w 220"/>
                <a:gd name="T33" fmla="*/ 65 h 105"/>
                <a:gd name="T34" fmla="*/ 20 w 220"/>
                <a:gd name="T35" fmla="*/ 63 h 105"/>
                <a:gd name="T36" fmla="*/ 9 w 220"/>
                <a:gd name="T37" fmla="*/ 38 h 105"/>
                <a:gd name="T38" fmla="*/ 33 w 220"/>
                <a:gd name="T39" fmla="*/ 23 h 105"/>
                <a:gd name="T40" fmla="*/ 40 w 220"/>
                <a:gd name="T41" fmla="*/ 16 h 105"/>
                <a:gd name="T42" fmla="*/ 61 w 220"/>
                <a:gd name="T43" fmla="*/ 2 h 105"/>
                <a:gd name="T44" fmla="*/ 74 w 220"/>
                <a:gd name="T45" fmla="*/ 10 h 105"/>
                <a:gd name="T46" fmla="*/ 84 w 220"/>
                <a:gd name="T47" fmla="*/ 16 h 105"/>
                <a:gd name="T48" fmla="*/ 81 w 220"/>
                <a:gd name="T49" fmla="*/ 42 h 105"/>
                <a:gd name="T50" fmla="*/ 76 w 220"/>
                <a:gd name="T51" fmla="*/ 63 h 105"/>
                <a:gd name="T52" fmla="*/ 101 w 220"/>
                <a:gd name="T53" fmla="*/ 79 h 105"/>
                <a:gd name="T54" fmla="*/ 143 w 220"/>
                <a:gd name="T55" fmla="*/ 79 h 105"/>
                <a:gd name="T56" fmla="*/ 188 w 220"/>
                <a:gd name="T57" fmla="*/ 51 h 105"/>
                <a:gd name="T58" fmla="*/ 191 w 220"/>
                <a:gd name="T59" fmla="*/ 48 h 105"/>
                <a:gd name="T60" fmla="*/ 220 w 220"/>
                <a:gd name="T61" fmla="*/ 45 h 105"/>
                <a:gd name="T62" fmla="*/ 208 w 220"/>
                <a:gd name="T63" fmla="*/ 5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0" h="105">
                  <a:moveTo>
                    <a:pt x="208" y="57"/>
                  </a:moveTo>
                  <a:lnTo>
                    <a:pt x="208" y="57"/>
                  </a:lnTo>
                  <a:cubicBezTo>
                    <a:pt x="199" y="66"/>
                    <a:pt x="179" y="77"/>
                    <a:pt x="159" y="81"/>
                  </a:cubicBezTo>
                  <a:cubicBezTo>
                    <a:pt x="143" y="84"/>
                    <a:pt x="111" y="82"/>
                    <a:pt x="99" y="81"/>
                  </a:cubicBezTo>
                  <a:cubicBezTo>
                    <a:pt x="84" y="80"/>
                    <a:pt x="70" y="76"/>
                    <a:pt x="63" y="68"/>
                  </a:cubicBezTo>
                  <a:cubicBezTo>
                    <a:pt x="50" y="54"/>
                    <a:pt x="71" y="36"/>
                    <a:pt x="63" y="22"/>
                  </a:cubicBezTo>
                  <a:cubicBezTo>
                    <a:pt x="56" y="26"/>
                    <a:pt x="51" y="30"/>
                    <a:pt x="41" y="31"/>
                  </a:cubicBezTo>
                  <a:cubicBezTo>
                    <a:pt x="40" y="33"/>
                    <a:pt x="39" y="37"/>
                    <a:pt x="39" y="39"/>
                  </a:cubicBezTo>
                  <a:cubicBezTo>
                    <a:pt x="35" y="55"/>
                    <a:pt x="51" y="58"/>
                    <a:pt x="47" y="74"/>
                  </a:cubicBezTo>
                  <a:cubicBezTo>
                    <a:pt x="45" y="82"/>
                    <a:pt x="40" y="84"/>
                    <a:pt x="38" y="93"/>
                  </a:cubicBezTo>
                  <a:cubicBezTo>
                    <a:pt x="38" y="93"/>
                    <a:pt x="37" y="100"/>
                    <a:pt x="42" y="105"/>
                  </a:cubicBezTo>
                  <a:cubicBezTo>
                    <a:pt x="30" y="105"/>
                    <a:pt x="23" y="95"/>
                    <a:pt x="27" y="85"/>
                  </a:cubicBezTo>
                  <a:cubicBezTo>
                    <a:pt x="29" y="81"/>
                    <a:pt x="33" y="77"/>
                    <a:pt x="33" y="72"/>
                  </a:cubicBezTo>
                  <a:cubicBezTo>
                    <a:pt x="27" y="81"/>
                    <a:pt x="21" y="80"/>
                    <a:pt x="11" y="77"/>
                  </a:cubicBezTo>
                  <a:cubicBezTo>
                    <a:pt x="7" y="76"/>
                    <a:pt x="6" y="82"/>
                    <a:pt x="9" y="87"/>
                  </a:cubicBezTo>
                  <a:cubicBezTo>
                    <a:pt x="2" y="83"/>
                    <a:pt x="0" y="77"/>
                    <a:pt x="0" y="74"/>
                  </a:cubicBezTo>
                  <a:cubicBezTo>
                    <a:pt x="0" y="67"/>
                    <a:pt x="6" y="63"/>
                    <a:pt x="11" y="65"/>
                  </a:cubicBezTo>
                  <a:cubicBezTo>
                    <a:pt x="14" y="65"/>
                    <a:pt x="20" y="69"/>
                    <a:pt x="20" y="63"/>
                  </a:cubicBezTo>
                  <a:cubicBezTo>
                    <a:pt x="21" y="53"/>
                    <a:pt x="6" y="54"/>
                    <a:pt x="9" y="38"/>
                  </a:cubicBezTo>
                  <a:cubicBezTo>
                    <a:pt x="11" y="29"/>
                    <a:pt x="20" y="25"/>
                    <a:pt x="33" y="23"/>
                  </a:cubicBezTo>
                  <a:cubicBezTo>
                    <a:pt x="35" y="22"/>
                    <a:pt x="38" y="19"/>
                    <a:pt x="40" y="16"/>
                  </a:cubicBezTo>
                  <a:cubicBezTo>
                    <a:pt x="48" y="3"/>
                    <a:pt x="56" y="0"/>
                    <a:pt x="61" y="2"/>
                  </a:cubicBezTo>
                  <a:cubicBezTo>
                    <a:pt x="66" y="5"/>
                    <a:pt x="69" y="8"/>
                    <a:pt x="74" y="10"/>
                  </a:cubicBezTo>
                  <a:cubicBezTo>
                    <a:pt x="77" y="12"/>
                    <a:pt x="81" y="13"/>
                    <a:pt x="84" y="16"/>
                  </a:cubicBezTo>
                  <a:cubicBezTo>
                    <a:pt x="89" y="24"/>
                    <a:pt x="84" y="35"/>
                    <a:pt x="81" y="42"/>
                  </a:cubicBezTo>
                  <a:cubicBezTo>
                    <a:pt x="79" y="47"/>
                    <a:pt x="74" y="56"/>
                    <a:pt x="76" y="63"/>
                  </a:cubicBezTo>
                  <a:cubicBezTo>
                    <a:pt x="78" y="72"/>
                    <a:pt x="92" y="77"/>
                    <a:pt x="101" y="79"/>
                  </a:cubicBezTo>
                  <a:cubicBezTo>
                    <a:pt x="108" y="81"/>
                    <a:pt x="130" y="82"/>
                    <a:pt x="143" y="79"/>
                  </a:cubicBezTo>
                  <a:cubicBezTo>
                    <a:pt x="155" y="76"/>
                    <a:pt x="182" y="61"/>
                    <a:pt x="188" y="51"/>
                  </a:cubicBezTo>
                  <a:cubicBezTo>
                    <a:pt x="191" y="48"/>
                    <a:pt x="191" y="48"/>
                    <a:pt x="191" y="48"/>
                  </a:cubicBezTo>
                  <a:cubicBezTo>
                    <a:pt x="200" y="44"/>
                    <a:pt x="220" y="45"/>
                    <a:pt x="220" y="45"/>
                  </a:cubicBezTo>
                  <a:cubicBezTo>
                    <a:pt x="220" y="45"/>
                    <a:pt x="216" y="49"/>
                    <a:pt x="208" y="57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03" name="Freeform 1329"/>
            <p:cNvSpPr>
              <a:spLocks/>
            </p:cNvSpPr>
            <p:nvPr userDrawn="1"/>
          </p:nvSpPr>
          <p:spPr bwMode="auto">
            <a:xfrm>
              <a:off x="298" y="203"/>
              <a:ext cx="25" cy="14"/>
            </a:xfrm>
            <a:custGeom>
              <a:avLst/>
              <a:gdLst>
                <a:gd name="T0" fmla="*/ 45 w 55"/>
                <a:gd name="T1" fmla="*/ 3 h 32"/>
                <a:gd name="T2" fmla="*/ 45 w 55"/>
                <a:gd name="T3" fmla="*/ 3 h 32"/>
                <a:gd name="T4" fmla="*/ 55 w 55"/>
                <a:gd name="T5" fmla="*/ 0 h 32"/>
                <a:gd name="T6" fmla="*/ 0 w 55"/>
                <a:gd name="T7" fmla="*/ 32 h 32"/>
                <a:gd name="T8" fmla="*/ 45 w 55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32">
                  <a:moveTo>
                    <a:pt x="45" y="3"/>
                  </a:moveTo>
                  <a:lnTo>
                    <a:pt x="45" y="3"/>
                  </a:lnTo>
                  <a:cubicBezTo>
                    <a:pt x="48" y="1"/>
                    <a:pt x="55" y="0"/>
                    <a:pt x="55" y="0"/>
                  </a:cubicBezTo>
                  <a:cubicBezTo>
                    <a:pt x="49" y="10"/>
                    <a:pt x="21" y="28"/>
                    <a:pt x="0" y="32"/>
                  </a:cubicBezTo>
                  <a:cubicBezTo>
                    <a:pt x="11" y="29"/>
                    <a:pt x="38" y="15"/>
                    <a:pt x="45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04" name="Freeform 1330"/>
            <p:cNvSpPr>
              <a:spLocks/>
            </p:cNvSpPr>
            <p:nvPr userDrawn="1"/>
          </p:nvSpPr>
          <p:spPr bwMode="auto">
            <a:xfrm>
              <a:off x="302" y="202"/>
              <a:ext cx="26" cy="15"/>
            </a:xfrm>
            <a:custGeom>
              <a:avLst/>
              <a:gdLst>
                <a:gd name="T0" fmla="*/ 59 w 59"/>
                <a:gd name="T1" fmla="*/ 0 h 33"/>
                <a:gd name="T2" fmla="*/ 59 w 59"/>
                <a:gd name="T3" fmla="*/ 0 h 33"/>
                <a:gd name="T4" fmla="*/ 0 w 59"/>
                <a:gd name="T5" fmla="*/ 33 h 33"/>
                <a:gd name="T6" fmla="*/ 50 w 59"/>
                <a:gd name="T7" fmla="*/ 1 h 33"/>
                <a:gd name="T8" fmla="*/ 59 w 59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33">
                  <a:moveTo>
                    <a:pt x="59" y="0"/>
                  </a:moveTo>
                  <a:lnTo>
                    <a:pt x="59" y="0"/>
                  </a:lnTo>
                  <a:cubicBezTo>
                    <a:pt x="52" y="13"/>
                    <a:pt x="25" y="29"/>
                    <a:pt x="0" y="33"/>
                  </a:cubicBezTo>
                  <a:cubicBezTo>
                    <a:pt x="24" y="25"/>
                    <a:pt x="45" y="11"/>
                    <a:pt x="50" y="1"/>
                  </a:cubicBezTo>
                  <a:cubicBezTo>
                    <a:pt x="54" y="0"/>
                    <a:pt x="56" y="0"/>
                    <a:pt x="5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05" name="Freeform 1331"/>
            <p:cNvSpPr>
              <a:spLocks/>
            </p:cNvSpPr>
            <p:nvPr userDrawn="1"/>
          </p:nvSpPr>
          <p:spPr bwMode="auto">
            <a:xfrm>
              <a:off x="235" y="195"/>
              <a:ext cx="18" cy="32"/>
            </a:xfrm>
            <a:custGeom>
              <a:avLst/>
              <a:gdLst>
                <a:gd name="T0" fmla="*/ 26 w 41"/>
                <a:gd name="T1" fmla="*/ 1 h 70"/>
                <a:gd name="T2" fmla="*/ 26 w 41"/>
                <a:gd name="T3" fmla="*/ 1 h 70"/>
                <a:gd name="T4" fmla="*/ 28 w 41"/>
                <a:gd name="T5" fmla="*/ 0 h 70"/>
                <a:gd name="T6" fmla="*/ 27 w 41"/>
                <a:gd name="T7" fmla="*/ 13 h 70"/>
                <a:gd name="T8" fmla="*/ 30 w 41"/>
                <a:gd name="T9" fmla="*/ 0 h 70"/>
                <a:gd name="T10" fmla="*/ 33 w 41"/>
                <a:gd name="T11" fmla="*/ 0 h 70"/>
                <a:gd name="T12" fmla="*/ 34 w 41"/>
                <a:gd name="T13" fmla="*/ 24 h 70"/>
                <a:gd name="T14" fmla="*/ 36 w 41"/>
                <a:gd name="T15" fmla="*/ 49 h 70"/>
                <a:gd name="T16" fmla="*/ 32 w 41"/>
                <a:gd name="T17" fmla="*/ 70 h 70"/>
                <a:gd name="T18" fmla="*/ 28 w 41"/>
                <a:gd name="T19" fmla="*/ 47 h 70"/>
                <a:gd name="T20" fmla="*/ 28 w 41"/>
                <a:gd name="T21" fmla="*/ 33 h 70"/>
                <a:gd name="T22" fmla="*/ 17 w 41"/>
                <a:gd name="T23" fmla="*/ 45 h 70"/>
                <a:gd name="T24" fmla="*/ 0 w 41"/>
                <a:gd name="T25" fmla="*/ 46 h 70"/>
                <a:gd name="T26" fmla="*/ 11 w 41"/>
                <a:gd name="T27" fmla="*/ 41 h 70"/>
                <a:gd name="T28" fmla="*/ 20 w 41"/>
                <a:gd name="T29" fmla="*/ 21 h 70"/>
                <a:gd name="T30" fmla="*/ 15 w 41"/>
                <a:gd name="T31" fmla="*/ 3 h 70"/>
                <a:gd name="T32" fmla="*/ 16 w 41"/>
                <a:gd name="T33" fmla="*/ 13 h 70"/>
                <a:gd name="T34" fmla="*/ 18 w 41"/>
                <a:gd name="T35" fmla="*/ 2 h 70"/>
                <a:gd name="T36" fmla="*/ 20 w 41"/>
                <a:gd name="T37" fmla="*/ 2 h 70"/>
                <a:gd name="T38" fmla="*/ 20 w 41"/>
                <a:gd name="T39" fmla="*/ 13 h 70"/>
                <a:gd name="T40" fmla="*/ 21 w 41"/>
                <a:gd name="T41" fmla="*/ 1 h 70"/>
                <a:gd name="T42" fmla="*/ 23 w 41"/>
                <a:gd name="T43" fmla="*/ 1 h 70"/>
                <a:gd name="T44" fmla="*/ 24 w 41"/>
                <a:gd name="T45" fmla="*/ 13 h 70"/>
                <a:gd name="T46" fmla="*/ 26 w 41"/>
                <a:gd name="T47" fmla="*/ 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1" h="70">
                  <a:moveTo>
                    <a:pt x="26" y="1"/>
                  </a:moveTo>
                  <a:lnTo>
                    <a:pt x="26" y="1"/>
                  </a:lnTo>
                  <a:lnTo>
                    <a:pt x="28" y="0"/>
                  </a:lnTo>
                  <a:cubicBezTo>
                    <a:pt x="26" y="4"/>
                    <a:pt x="26" y="8"/>
                    <a:pt x="27" y="13"/>
                  </a:cubicBezTo>
                  <a:cubicBezTo>
                    <a:pt x="27" y="7"/>
                    <a:pt x="29" y="2"/>
                    <a:pt x="30" y="0"/>
                  </a:cubicBezTo>
                  <a:cubicBezTo>
                    <a:pt x="31" y="0"/>
                    <a:pt x="33" y="0"/>
                    <a:pt x="33" y="0"/>
                  </a:cubicBezTo>
                  <a:cubicBezTo>
                    <a:pt x="28" y="11"/>
                    <a:pt x="30" y="19"/>
                    <a:pt x="34" y="24"/>
                  </a:cubicBezTo>
                  <a:cubicBezTo>
                    <a:pt x="41" y="32"/>
                    <a:pt x="41" y="40"/>
                    <a:pt x="36" y="49"/>
                  </a:cubicBezTo>
                  <a:cubicBezTo>
                    <a:pt x="34" y="53"/>
                    <a:pt x="26" y="63"/>
                    <a:pt x="32" y="70"/>
                  </a:cubicBezTo>
                  <a:cubicBezTo>
                    <a:pt x="18" y="63"/>
                    <a:pt x="24" y="51"/>
                    <a:pt x="28" y="47"/>
                  </a:cubicBezTo>
                  <a:cubicBezTo>
                    <a:pt x="31" y="43"/>
                    <a:pt x="31" y="36"/>
                    <a:pt x="28" y="33"/>
                  </a:cubicBezTo>
                  <a:cubicBezTo>
                    <a:pt x="28" y="40"/>
                    <a:pt x="22" y="45"/>
                    <a:pt x="17" y="45"/>
                  </a:cubicBezTo>
                  <a:cubicBezTo>
                    <a:pt x="12" y="45"/>
                    <a:pt x="3" y="38"/>
                    <a:pt x="0" y="46"/>
                  </a:cubicBezTo>
                  <a:cubicBezTo>
                    <a:pt x="0" y="38"/>
                    <a:pt x="6" y="40"/>
                    <a:pt x="11" y="41"/>
                  </a:cubicBezTo>
                  <a:cubicBezTo>
                    <a:pt x="26" y="44"/>
                    <a:pt x="26" y="26"/>
                    <a:pt x="20" y="21"/>
                  </a:cubicBezTo>
                  <a:cubicBezTo>
                    <a:pt x="14" y="16"/>
                    <a:pt x="6" y="9"/>
                    <a:pt x="15" y="3"/>
                  </a:cubicBezTo>
                  <a:cubicBezTo>
                    <a:pt x="14" y="6"/>
                    <a:pt x="14" y="10"/>
                    <a:pt x="16" y="13"/>
                  </a:cubicBezTo>
                  <a:cubicBezTo>
                    <a:pt x="15" y="9"/>
                    <a:pt x="17" y="3"/>
                    <a:pt x="18" y="2"/>
                  </a:cubicBezTo>
                  <a:lnTo>
                    <a:pt x="20" y="2"/>
                  </a:lnTo>
                  <a:cubicBezTo>
                    <a:pt x="18" y="5"/>
                    <a:pt x="18" y="9"/>
                    <a:pt x="20" y="13"/>
                  </a:cubicBezTo>
                  <a:cubicBezTo>
                    <a:pt x="19" y="10"/>
                    <a:pt x="20" y="4"/>
                    <a:pt x="21" y="1"/>
                  </a:cubicBezTo>
                  <a:lnTo>
                    <a:pt x="23" y="1"/>
                  </a:lnTo>
                  <a:cubicBezTo>
                    <a:pt x="22" y="4"/>
                    <a:pt x="22" y="8"/>
                    <a:pt x="24" y="13"/>
                  </a:cubicBezTo>
                  <a:cubicBezTo>
                    <a:pt x="23" y="7"/>
                    <a:pt x="25" y="3"/>
                    <a:pt x="26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06" name="Freeform 1332"/>
            <p:cNvSpPr>
              <a:spLocks/>
            </p:cNvSpPr>
            <p:nvPr userDrawn="1"/>
          </p:nvSpPr>
          <p:spPr bwMode="auto">
            <a:xfrm>
              <a:off x="260" y="190"/>
              <a:ext cx="9" cy="23"/>
            </a:xfrm>
            <a:custGeom>
              <a:avLst/>
              <a:gdLst>
                <a:gd name="T0" fmla="*/ 8 w 21"/>
                <a:gd name="T1" fmla="*/ 0 h 51"/>
                <a:gd name="T2" fmla="*/ 8 w 21"/>
                <a:gd name="T3" fmla="*/ 0 h 51"/>
                <a:gd name="T4" fmla="*/ 10 w 21"/>
                <a:gd name="T5" fmla="*/ 0 h 51"/>
                <a:gd name="T6" fmla="*/ 12 w 21"/>
                <a:gd name="T7" fmla="*/ 11 h 51"/>
                <a:gd name="T8" fmla="*/ 13 w 21"/>
                <a:gd name="T9" fmla="*/ 0 h 51"/>
                <a:gd name="T10" fmla="*/ 8 w 21"/>
                <a:gd name="T11" fmla="*/ 27 h 51"/>
                <a:gd name="T12" fmla="*/ 10 w 21"/>
                <a:gd name="T13" fmla="*/ 51 h 51"/>
                <a:gd name="T14" fmla="*/ 0 w 21"/>
                <a:gd name="T15" fmla="*/ 38 h 51"/>
                <a:gd name="T16" fmla="*/ 3 w 21"/>
                <a:gd name="T17" fmla="*/ 22 h 51"/>
                <a:gd name="T18" fmla="*/ 4 w 21"/>
                <a:gd name="T19" fmla="*/ 1 h 51"/>
                <a:gd name="T20" fmla="*/ 7 w 21"/>
                <a:gd name="T21" fmla="*/ 1 h 51"/>
                <a:gd name="T22" fmla="*/ 9 w 21"/>
                <a:gd name="T23" fmla="*/ 12 h 51"/>
                <a:gd name="T24" fmla="*/ 8 w 21"/>
                <a:gd name="T25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51">
                  <a:moveTo>
                    <a:pt x="8" y="0"/>
                  </a:moveTo>
                  <a:lnTo>
                    <a:pt x="8" y="0"/>
                  </a:lnTo>
                  <a:cubicBezTo>
                    <a:pt x="9" y="0"/>
                    <a:pt x="10" y="0"/>
                    <a:pt x="10" y="0"/>
                  </a:cubicBezTo>
                  <a:cubicBezTo>
                    <a:pt x="12" y="3"/>
                    <a:pt x="12" y="7"/>
                    <a:pt x="12" y="11"/>
                  </a:cubicBezTo>
                  <a:cubicBezTo>
                    <a:pt x="13" y="7"/>
                    <a:pt x="14" y="4"/>
                    <a:pt x="13" y="0"/>
                  </a:cubicBezTo>
                  <a:cubicBezTo>
                    <a:pt x="21" y="0"/>
                    <a:pt x="12" y="19"/>
                    <a:pt x="8" y="27"/>
                  </a:cubicBezTo>
                  <a:cubicBezTo>
                    <a:pt x="6" y="31"/>
                    <a:pt x="3" y="42"/>
                    <a:pt x="10" y="51"/>
                  </a:cubicBezTo>
                  <a:cubicBezTo>
                    <a:pt x="7" y="49"/>
                    <a:pt x="0" y="42"/>
                    <a:pt x="0" y="38"/>
                  </a:cubicBezTo>
                  <a:cubicBezTo>
                    <a:pt x="0" y="29"/>
                    <a:pt x="2" y="25"/>
                    <a:pt x="3" y="22"/>
                  </a:cubicBezTo>
                  <a:cubicBezTo>
                    <a:pt x="6" y="15"/>
                    <a:pt x="7" y="7"/>
                    <a:pt x="4" y="1"/>
                  </a:cubicBezTo>
                  <a:cubicBezTo>
                    <a:pt x="5" y="1"/>
                    <a:pt x="6" y="1"/>
                    <a:pt x="7" y="1"/>
                  </a:cubicBezTo>
                  <a:cubicBezTo>
                    <a:pt x="8" y="2"/>
                    <a:pt x="9" y="7"/>
                    <a:pt x="9" y="12"/>
                  </a:cubicBezTo>
                  <a:cubicBezTo>
                    <a:pt x="11" y="7"/>
                    <a:pt x="10" y="2"/>
                    <a:pt x="8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07" name="Freeform 1333"/>
            <p:cNvSpPr>
              <a:spLocks/>
            </p:cNvSpPr>
            <p:nvPr userDrawn="1"/>
          </p:nvSpPr>
          <p:spPr bwMode="auto">
            <a:xfrm>
              <a:off x="234" y="187"/>
              <a:ext cx="40" cy="30"/>
            </a:xfrm>
            <a:custGeom>
              <a:avLst/>
              <a:gdLst>
                <a:gd name="T0" fmla="*/ 66 w 90"/>
                <a:gd name="T1" fmla="*/ 1 h 65"/>
                <a:gd name="T2" fmla="*/ 66 w 90"/>
                <a:gd name="T3" fmla="*/ 1 h 65"/>
                <a:gd name="T4" fmla="*/ 75 w 90"/>
                <a:gd name="T5" fmla="*/ 1 h 65"/>
                <a:gd name="T6" fmla="*/ 69 w 90"/>
                <a:gd name="T7" fmla="*/ 48 h 65"/>
                <a:gd name="T8" fmla="*/ 89 w 90"/>
                <a:gd name="T9" fmla="*/ 65 h 65"/>
                <a:gd name="T10" fmla="*/ 67 w 90"/>
                <a:gd name="T11" fmla="*/ 41 h 65"/>
                <a:gd name="T12" fmla="*/ 72 w 90"/>
                <a:gd name="T13" fmla="*/ 4 h 65"/>
                <a:gd name="T14" fmla="*/ 40 w 90"/>
                <a:gd name="T15" fmla="*/ 14 h 65"/>
                <a:gd name="T16" fmla="*/ 11 w 90"/>
                <a:gd name="T17" fmla="*/ 31 h 65"/>
                <a:gd name="T18" fmla="*/ 21 w 90"/>
                <a:gd name="T19" fmla="*/ 42 h 65"/>
                <a:gd name="T20" fmla="*/ 14 w 90"/>
                <a:gd name="T21" fmla="*/ 57 h 65"/>
                <a:gd name="T22" fmla="*/ 0 w 90"/>
                <a:gd name="T23" fmla="*/ 60 h 65"/>
                <a:gd name="T24" fmla="*/ 19 w 90"/>
                <a:gd name="T25" fmla="*/ 52 h 65"/>
                <a:gd name="T26" fmla="*/ 13 w 90"/>
                <a:gd name="T27" fmla="*/ 38 h 65"/>
                <a:gd name="T28" fmla="*/ 8 w 90"/>
                <a:gd name="T29" fmla="*/ 27 h 65"/>
                <a:gd name="T30" fmla="*/ 42 w 90"/>
                <a:gd name="T31" fmla="*/ 10 h 65"/>
                <a:gd name="T32" fmla="*/ 66 w 90"/>
                <a:gd name="T33" fmla="*/ 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0" h="65">
                  <a:moveTo>
                    <a:pt x="66" y="1"/>
                  </a:moveTo>
                  <a:lnTo>
                    <a:pt x="66" y="1"/>
                  </a:lnTo>
                  <a:cubicBezTo>
                    <a:pt x="70" y="0"/>
                    <a:pt x="73" y="0"/>
                    <a:pt x="75" y="1"/>
                  </a:cubicBezTo>
                  <a:cubicBezTo>
                    <a:pt x="90" y="10"/>
                    <a:pt x="68" y="32"/>
                    <a:pt x="69" y="48"/>
                  </a:cubicBezTo>
                  <a:cubicBezTo>
                    <a:pt x="70" y="58"/>
                    <a:pt x="83" y="62"/>
                    <a:pt x="89" y="65"/>
                  </a:cubicBezTo>
                  <a:cubicBezTo>
                    <a:pt x="74" y="63"/>
                    <a:pt x="64" y="55"/>
                    <a:pt x="67" y="41"/>
                  </a:cubicBezTo>
                  <a:cubicBezTo>
                    <a:pt x="68" y="30"/>
                    <a:pt x="85" y="8"/>
                    <a:pt x="72" y="4"/>
                  </a:cubicBezTo>
                  <a:cubicBezTo>
                    <a:pt x="63" y="1"/>
                    <a:pt x="53" y="12"/>
                    <a:pt x="40" y="14"/>
                  </a:cubicBezTo>
                  <a:cubicBezTo>
                    <a:pt x="29" y="16"/>
                    <a:pt x="8" y="16"/>
                    <a:pt x="11" y="31"/>
                  </a:cubicBezTo>
                  <a:cubicBezTo>
                    <a:pt x="12" y="35"/>
                    <a:pt x="18" y="38"/>
                    <a:pt x="21" y="42"/>
                  </a:cubicBezTo>
                  <a:cubicBezTo>
                    <a:pt x="26" y="49"/>
                    <a:pt x="22" y="59"/>
                    <a:pt x="14" y="57"/>
                  </a:cubicBezTo>
                  <a:cubicBezTo>
                    <a:pt x="4" y="54"/>
                    <a:pt x="2" y="55"/>
                    <a:pt x="0" y="60"/>
                  </a:cubicBezTo>
                  <a:cubicBezTo>
                    <a:pt x="1" y="44"/>
                    <a:pt x="16" y="61"/>
                    <a:pt x="19" y="52"/>
                  </a:cubicBezTo>
                  <a:cubicBezTo>
                    <a:pt x="22" y="45"/>
                    <a:pt x="17" y="42"/>
                    <a:pt x="13" y="38"/>
                  </a:cubicBezTo>
                  <a:cubicBezTo>
                    <a:pt x="11" y="36"/>
                    <a:pt x="7" y="32"/>
                    <a:pt x="8" y="27"/>
                  </a:cubicBezTo>
                  <a:cubicBezTo>
                    <a:pt x="10" y="12"/>
                    <a:pt x="30" y="13"/>
                    <a:pt x="42" y="10"/>
                  </a:cubicBezTo>
                  <a:cubicBezTo>
                    <a:pt x="49" y="9"/>
                    <a:pt x="59" y="2"/>
                    <a:pt x="66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08" name="Freeform 1334"/>
            <p:cNvSpPr>
              <a:spLocks/>
            </p:cNvSpPr>
            <p:nvPr userDrawn="1"/>
          </p:nvSpPr>
          <p:spPr bwMode="auto">
            <a:xfrm>
              <a:off x="249" y="182"/>
              <a:ext cx="16" cy="9"/>
            </a:xfrm>
            <a:custGeom>
              <a:avLst/>
              <a:gdLst>
                <a:gd name="T0" fmla="*/ 21 w 36"/>
                <a:gd name="T1" fmla="*/ 1 h 20"/>
                <a:gd name="T2" fmla="*/ 21 w 36"/>
                <a:gd name="T3" fmla="*/ 1 h 20"/>
                <a:gd name="T4" fmla="*/ 25 w 36"/>
                <a:gd name="T5" fmla="*/ 3 h 20"/>
                <a:gd name="T6" fmla="*/ 15 w 36"/>
                <a:gd name="T7" fmla="*/ 8 h 20"/>
                <a:gd name="T8" fmla="*/ 27 w 36"/>
                <a:gd name="T9" fmla="*/ 4 h 20"/>
                <a:gd name="T10" fmla="*/ 29 w 36"/>
                <a:gd name="T11" fmla="*/ 5 h 20"/>
                <a:gd name="T12" fmla="*/ 19 w 36"/>
                <a:gd name="T13" fmla="*/ 10 h 20"/>
                <a:gd name="T14" fmla="*/ 32 w 36"/>
                <a:gd name="T15" fmla="*/ 7 h 20"/>
                <a:gd name="T16" fmla="*/ 36 w 36"/>
                <a:gd name="T17" fmla="*/ 9 h 20"/>
                <a:gd name="T18" fmla="*/ 17 w 36"/>
                <a:gd name="T19" fmla="*/ 16 h 20"/>
                <a:gd name="T20" fmla="*/ 0 w 36"/>
                <a:gd name="T21" fmla="*/ 20 h 20"/>
                <a:gd name="T22" fmla="*/ 7 w 36"/>
                <a:gd name="T23" fmla="*/ 12 h 20"/>
                <a:gd name="T24" fmla="*/ 21 w 36"/>
                <a:gd name="T25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20">
                  <a:moveTo>
                    <a:pt x="21" y="1"/>
                  </a:moveTo>
                  <a:lnTo>
                    <a:pt x="21" y="1"/>
                  </a:lnTo>
                  <a:cubicBezTo>
                    <a:pt x="23" y="1"/>
                    <a:pt x="24" y="2"/>
                    <a:pt x="25" y="3"/>
                  </a:cubicBezTo>
                  <a:cubicBezTo>
                    <a:pt x="21" y="3"/>
                    <a:pt x="18" y="5"/>
                    <a:pt x="15" y="8"/>
                  </a:cubicBezTo>
                  <a:cubicBezTo>
                    <a:pt x="17" y="7"/>
                    <a:pt x="24" y="4"/>
                    <a:pt x="27" y="4"/>
                  </a:cubicBezTo>
                  <a:cubicBezTo>
                    <a:pt x="28" y="5"/>
                    <a:pt x="29" y="5"/>
                    <a:pt x="29" y="5"/>
                  </a:cubicBezTo>
                  <a:cubicBezTo>
                    <a:pt x="28" y="6"/>
                    <a:pt x="22" y="6"/>
                    <a:pt x="19" y="10"/>
                  </a:cubicBezTo>
                  <a:cubicBezTo>
                    <a:pt x="24" y="7"/>
                    <a:pt x="29" y="7"/>
                    <a:pt x="32" y="7"/>
                  </a:cubicBezTo>
                  <a:cubicBezTo>
                    <a:pt x="33" y="8"/>
                    <a:pt x="34" y="9"/>
                    <a:pt x="36" y="9"/>
                  </a:cubicBezTo>
                  <a:cubicBezTo>
                    <a:pt x="30" y="9"/>
                    <a:pt x="26" y="10"/>
                    <a:pt x="17" y="16"/>
                  </a:cubicBezTo>
                  <a:cubicBezTo>
                    <a:pt x="11" y="19"/>
                    <a:pt x="0" y="20"/>
                    <a:pt x="0" y="20"/>
                  </a:cubicBezTo>
                  <a:cubicBezTo>
                    <a:pt x="3" y="18"/>
                    <a:pt x="6" y="13"/>
                    <a:pt x="7" y="12"/>
                  </a:cubicBezTo>
                  <a:cubicBezTo>
                    <a:pt x="10" y="7"/>
                    <a:pt x="16" y="0"/>
                    <a:pt x="2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09" name="Freeform 1335"/>
            <p:cNvSpPr>
              <a:spLocks/>
            </p:cNvSpPr>
            <p:nvPr userDrawn="1"/>
          </p:nvSpPr>
          <p:spPr bwMode="auto">
            <a:xfrm>
              <a:off x="247" y="208"/>
              <a:ext cx="5" cy="8"/>
            </a:xfrm>
            <a:custGeom>
              <a:avLst/>
              <a:gdLst>
                <a:gd name="T0" fmla="*/ 1 w 12"/>
                <a:gd name="T1" fmla="*/ 0 h 19"/>
                <a:gd name="T2" fmla="*/ 1 w 12"/>
                <a:gd name="T3" fmla="*/ 0 h 19"/>
                <a:gd name="T4" fmla="*/ 5 w 12"/>
                <a:gd name="T5" fmla="*/ 19 h 19"/>
                <a:gd name="T6" fmla="*/ 1 w 12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9">
                  <a:moveTo>
                    <a:pt x="1" y="0"/>
                  </a:moveTo>
                  <a:lnTo>
                    <a:pt x="1" y="0"/>
                  </a:lnTo>
                  <a:cubicBezTo>
                    <a:pt x="2" y="4"/>
                    <a:pt x="12" y="8"/>
                    <a:pt x="5" y="19"/>
                  </a:cubicBezTo>
                  <a:cubicBezTo>
                    <a:pt x="9" y="9"/>
                    <a:pt x="0" y="5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10" name="Freeform 1336"/>
            <p:cNvSpPr>
              <a:spLocks/>
            </p:cNvSpPr>
            <p:nvPr userDrawn="1"/>
          </p:nvSpPr>
          <p:spPr bwMode="auto">
            <a:xfrm>
              <a:off x="273" y="186"/>
              <a:ext cx="30" cy="33"/>
            </a:xfrm>
            <a:custGeom>
              <a:avLst/>
              <a:gdLst>
                <a:gd name="T0" fmla="*/ 30 w 68"/>
                <a:gd name="T1" fmla="*/ 25 h 73"/>
                <a:gd name="T2" fmla="*/ 30 w 68"/>
                <a:gd name="T3" fmla="*/ 25 h 73"/>
                <a:gd name="T4" fmla="*/ 28 w 68"/>
                <a:gd name="T5" fmla="*/ 21 h 73"/>
                <a:gd name="T6" fmla="*/ 29 w 68"/>
                <a:gd name="T7" fmla="*/ 16 h 73"/>
                <a:gd name="T8" fmla="*/ 27 w 68"/>
                <a:gd name="T9" fmla="*/ 16 h 73"/>
                <a:gd name="T10" fmla="*/ 28 w 68"/>
                <a:gd name="T11" fmla="*/ 16 h 73"/>
                <a:gd name="T12" fmla="*/ 30 w 68"/>
                <a:gd name="T13" fmla="*/ 13 h 73"/>
                <a:gd name="T14" fmla="*/ 31 w 68"/>
                <a:gd name="T15" fmla="*/ 12 h 73"/>
                <a:gd name="T16" fmla="*/ 30 w 68"/>
                <a:gd name="T17" fmla="*/ 13 h 73"/>
                <a:gd name="T18" fmla="*/ 27 w 68"/>
                <a:gd name="T19" fmla="*/ 15 h 73"/>
                <a:gd name="T20" fmla="*/ 26 w 68"/>
                <a:gd name="T21" fmla="*/ 15 h 73"/>
                <a:gd name="T22" fmla="*/ 26 w 68"/>
                <a:gd name="T23" fmla="*/ 1 h 73"/>
                <a:gd name="T24" fmla="*/ 27 w 68"/>
                <a:gd name="T25" fmla="*/ 2 h 73"/>
                <a:gd name="T26" fmla="*/ 30 w 68"/>
                <a:gd name="T27" fmla="*/ 4 h 73"/>
                <a:gd name="T28" fmla="*/ 31 w 68"/>
                <a:gd name="T29" fmla="*/ 5 h 73"/>
                <a:gd name="T30" fmla="*/ 30 w 68"/>
                <a:gd name="T31" fmla="*/ 4 h 73"/>
                <a:gd name="T32" fmla="*/ 28 w 68"/>
                <a:gd name="T33" fmla="*/ 1 h 73"/>
                <a:gd name="T34" fmla="*/ 27 w 68"/>
                <a:gd name="T35" fmla="*/ 0 h 73"/>
                <a:gd name="T36" fmla="*/ 42 w 68"/>
                <a:gd name="T37" fmla="*/ 0 h 73"/>
                <a:gd name="T38" fmla="*/ 41 w 68"/>
                <a:gd name="T39" fmla="*/ 1 h 73"/>
                <a:gd name="T40" fmla="*/ 39 w 68"/>
                <a:gd name="T41" fmla="*/ 4 h 73"/>
                <a:gd name="T42" fmla="*/ 38 w 68"/>
                <a:gd name="T43" fmla="*/ 5 h 73"/>
                <a:gd name="T44" fmla="*/ 39 w 68"/>
                <a:gd name="T45" fmla="*/ 4 h 73"/>
                <a:gd name="T46" fmla="*/ 42 w 68"/>
                <a:gd name="T47" fmla="*/ 2 h 73"/>
                <a:gd name="T48" fmla="*/ 42 w 68"/>
                <a:gd name="T49" fmla="*/ 1 h 73"/>
                <a:gd name="T50" fmla="*/ 42 w 68"/>
                <a:gd name="T51" fmla="*/ 15 h 73"/>
                <a:gd name="T52" fmla="*/ 42 w 68"/>
                <a:gd name="T53" fmla="*/ 15 h 73"/>
                <a:gd name="T54" fmla="*/ 39 w 68"/>
                <a:gd name="T55" fmla="*/ 13 h 73"/>
                <a:gd name="T56" fmla="*/ 38 w 68"/>
                <a:gd name="T57" fmla="*/ 12 h 73"/>
                <a:gd name="T58" fmla="*/ 39 w 68"/>
                <a:gd name="T59" fmla="*/ 13 h 73"/>
                <a:gd name="T60" fmla="*/ 41 w 68"/>
                <a:gd name="T61" fmla="*/ 16 h 73"/>
                <a:gd name="T62" fmla="*/ 42 w 68"/>
                <a:gd name="T63" fmla="*/ 16 h 73"/>
                <a:gd name="T64" fmla="*/ 40 w 68"/>
                <a:gd name="T65" fmla="*/ 16 h 73"/>
                <a:gd name="T66" fmla="*/ 41 w 68"/>
                <a:gd name="T67" fmla="*/ 21 h 73"/>
                <a:gd name="T68" fmla="*/ 39 w 68"/>
                <a:gd name="T69" fmla="*/ 25 h 73"/>
                <a:gd name="T70" fmla="*/ 39 w 68"/>
                <a:gd name="T71" fmla="*/ 25 h 73"/>
                <a:gd name="T72" fmla="*/ 39 w 68"/>
                <a:gd name="T73" fmla="*/ 28 h 73"/>
                <a:gd name="T74" fmla="*/ 41 w 68"/>
                <a:gd name="T75" fmla="*/ 29 h 73"/>
                <a:gd name="T76" fmla="*/ 41 w 68"/>
                <a:gd name="T77" fmla="*/ 26 h 73"/>
                <a:gd name="T78" fmla="*/ 42 w 68"/>
                <a:gd name="T79" fmla="*/ 26 h 73"/>
                <a:gd name="T80" fmla="*/ 47 w 68"/>
                <a:gd name="T81" fmla="*/ 27 h 73"/>
                <a:gd name="T82" fmla="*/ 63 w 68"/>
                <a:gd name="T83" fmla="*/ 51 h 73"/>
                <a:gd name="T84" fmla="*/ 56 w 68"/>
                <a:gd name="T85" fmla="*/ 66 h 73"/>
                <a:gd name="T86" fmla="*/ 56 w 68"/>
                <a:gd name="T87" fmla="*/ 73 h 73"/>
                <a:gd name="T88" fmla="*/ 34 w 68"/>
                <a:gd name="T89" fmla="*/ 73 h 73"/>
                <a:gd name="T90" fmla="*/ 12 w 68"/>
                <a:gd name="T91" fmla="*/ 73 h 73"/>
                <a:gd name="T92" fmla="*/ 13 w 68"/>
                <a:gd name="T93" fmla="*/ 66 h 73"/>
                <a:gd name="T94" fmla="*/ 6 w 68"/>
                <a:gd name="T95" fmla="*/ 51 h 73"/>
                <a:gd name="T96" fmla="*/ 22 w 68"/>
                <a:gd name="T97" fmla="*/ 27 h 73"/>
                <a:gd name="T98" fmla="*/ 27 w 68"/>
                <a:gd name="T99" fmla="*/ 26 h 73"/>
                <a:gd name="T100" fmla="*/ 27 w 68"/>
                <a:gd name="T101" fmla="*/ 26 h 73"/>
                <a:gd name="T102" fmla="*/ 28 w 68"/>
                <a:gd name="T103" fmla="*/ 29 h 73"/>
                <a:gd name="T104" fmla="*/ 30 w 68"/>
                <a:gd name="T105" fmla="*/ 28 h 73"/>
                <a:gd name="T106" fmla="*/ 29 w 68"/>
                <a:gd name="T107" fmla="*/ 25 h 73"/>
                <a:gd name="T108" fmla="*/ 30 w 68"/>
                <a:gd name="T109" fmla="*/ 2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8" h="73">
                  <a:moveTo>
                    <a:pt x="30" y="25"/>
                  </a:moveTo>
                  <a:lnTo>
                    <a:pt x="30" y="25"/>
                  </a:lnTo>
                  <a:cubicBezTo>
                    <a:pt x="29" y="24"/>
                    <a:pt x="28" y="22"/>
                    <a:pt x="28" y="21"/>
                  </a:cubicBezTo>
                  <a:cubicBezTo>
                    <a:pt x="28" y="19"/>
                    <a:pt x="28" y="17"/>
                    <a:pt x="29" y="16"/>
                  </a:cubicBezTo>
                  <a:lnTo>
                    <a:pt x="27" y="16"/>
                  </a:lnTo>
                  <a:lnTo>
                    <a:pt x="28" y="16"/>
                  </a:lnTo>
                  <a:cubicBezTo>
                    <a:pt x="29" y="15"/>
                    <a:pt x="29" y="14"/>
                    <a:pt x="30" y="13"/>
                  </a:cubicBezTo>
                  <a:cubicBezTo>
                    <a:pt x="30" y="13"/>
                    <a:pt x="31" y="12"/>
                    <a:pt x="31" y="12"/>
                  </a:cubicBezTo>
                  <a:cubicBezTo>
                    <a:pt x="31" y="12"/>
                    <a:pt x="30" y="12"/>
                    <a:pt x="30" y="13"/>
                  </a:cubicBezTo>
                  <a:cubicBezTo>
                    <a:pt x="29" y="13"/>
                    <a:pt x="28" y="14"/>
                    <a:pt x="27" y="15"/>
                  </a:cubicBezTo>
                  <a:lnTo>
                    <a:pt x="26" y="15"/>
                  </a:lnTo>
                  <a:lnTo>
                    <a:pt x="26" y="1"/>
                  </a:lnTo>
                  <a:lnTo>
                    <a:pt x="27" y="2"/>
                  </a:lnTo>
                  <a:cubicBezTo>
                    <a:pt x="28" y="2"/>
                    <a:pt x="29" y="3"/>
                    <a:pt x="30" y="4"/>
                  </a:cubicBezTo>
                  <a:cubicBezTo>
                    <a:pt x="30" y="4"/>
                    <a:pt x="31" y="5"/>
                    <a:pt x="31" y="5"/>
                  </a:cubicBezTo>
                  <a:cubicBezTo>
                    <a:pt x="31" y="5"/>
                    <a:pt x="30" y="4"/>
                    <a:pt x="30" y="4"/>
                  </a:cubicBezTo>
                  <a:cubicBezTo>
                    <a:pt x="29" y="3"/>
                    <a:pt x="29" y="2"/>
                    <a:pt x="28" y="1"/>
                  </a:cubicBezTo>
                  <a:lnTo>
                    <a:pt x="27" y="0"/>
                  </a:lnTo>
                  <a:lnTo>
                    <a:pt x="42" y="0"/>
                  </a:lnTo>
                  <a:lnTo>
                    <a:pt x="41" y="1"/>
                  </a:lnTo>
                  <a:cubicBezTo>
                    <a:pt x="40" y="2"/>
                    <a:pt x="40" y="3"/>
                    <a:pt x="39" y="4"/>
                  </a:cubicBezTo>
                  <a:cubicBezTo>
                    <a:pt x="38" y="4"/>
                    <a:pt x="38" y="5"/>
                    <a:pt x="38" y="5"/>
                  </a:cubicBezTo>
                  <a:cubicBezTo>
                    <a:pt x="38" y="5"/>
                    <a:pt x="39" y="4"/>
                    <a:pt x="39" y="4"/>
                  </a:cubicBezTo>
                  <a:cubicBezTo>
                    <a:pt x="40" y="3"/>
                    <a:pt x="41" y="2"/>
                    <a:pt x="42" y="2"/>
                  </a:cubicBezTo>
                  <a:lnTo>
                    <a:pt x="42" y="1"/>
                  </a:lnTo>
                  <a:lnTo>
                    <a:pt x="42" y="15"/>
                  </a:lnTo>
                  <a:lnTo>
                    <a:pt x="42" y="15"/>
                  </a:lnTo>
                  <a:cubicBezTo>
                    <a:pt x="41" y="14"/>
                    <a:pt x="40" y="13"/>
                    <a:pt x="39" y="13"/>
                  </a:cubicBezTo>
                  <a:cubicBezTo>
                    <a:pt x="39" y="12"/>
                    <a:pt x="38" y="12"/>
                    <a:pt x="38" y="12"/>
                  </a:cubicBezTo>
                  <a:cubicBezTo>
                    <a:pt x="38" y="12"/>
                    <a:pt x="38" y="13"/>
                    <a:pt x="39" y="13"/>
                  </a:cubicBezTo>
                  <a:cubicBezTo>
                    <a:pt x="40" y="14"/>
                    <a:pt x="40" y="15"/>
                    <a:pt x="41" y="16"/>
                  </a:cubicBezTo>
                  <a:lnTo>
                    <a:pt x="42" y="16"/>
                  </a:lnTo>
                  <a:lnTo>
                    <a:pt x="40" y="16"/>
                  </a:lnTo>
                  <a:cubicBezTo>
                    <a:pt x="41" y="17"/>
                    <a:pt x="41" y="19"/>
                    <a:pt x="41" y="21"/>
                  </a:cubicBezTo>
                  <a:cubicBezTo>
                    <a:pt x="41" y="22"/>
                    <a:pt x="40" y="24"/>
                    <a:pt x="39" y="25"/>
                  </a:cubicBezTo>
                  <a:lnTo>
                    <a:pt x="39" y="25"/>
                  </a:lnTo>
                  <a:lnTo>
                    <a:pt x="39" y="28"/>
                  </a:lnTo>
                  <a:lnTo>
                    <a:pt x="41" y="29"/>
                  </a:lnTo>
                  <a:lnTo>
                    <a:pt x="41" y="26"/>
                  </a:lnTo>
                  <a:lnTo>
                    <a:pt x="42" y="26"/>
                  </a:lnTo>
                  <a:cubicBezTo>
                    <a:pt x="44" y="26"/>
                    <a:pt x="46" y="26"/>
                    <a:pt x="47" y="27"/>
                  </a:cubicBezTo>
                  <a:cubicBezTo>
                    <a:pt x="60" y="30"/>
                    <a:pt x="68" y="36"/>
                    <a:pt x="63" y="51"/>
                  </a:cubicBezTo>
                  <a:cubicBezTo>
                    <a:pt x="61" y="56"/>
                    <a:pt x="59" y="61"/>
                    <a:pt x="56" y="66"/>
                  </a:cubicBezTo>
                  <a:lnTo>
                    <a:pt x="56" y="73"/>
                  </a:lnTo>
                  <a:cubicBezTo>
                    <a:pt x="56" y="73"/>
                    <a:pt x="40" y="73"/>
                    <a:pt x="34" y="73"/>
                  </a:cubicBezTo>
                  <a:cubicBezTo>
                    <a:pt x="28" y="73"/>
                    <a:pt x="12" y="73"/>
                    <a:pt x="12" y="73"/>
                  </a:cubicBezTo>
                  <a:lnTo>
                    <a:pt x="13" y="66"/>
                  </a:lnTo>
                  <a:cubicBezTo>
                    <a:pt x="10" y="61"/>
                    <a:pt x="8" y="56"/>
                    <a:pt x="6" y="51"/>
                  </a:cubicBezTo>
                  <a:cubicBezTo>
                    <a:pt x="0" y="36"/>
                    <a:pt x="9" y="30"/>
                    <a:pt x="22" y="27"/>
                  </a:cubicBezTo>
                  <a:cubicBezTo>
                    <a:pt x="23" y="26"/>
                    <a:pt x="25" y="26"/>
                    <a:pt x="27" y="26"/>
                  </a:cubicBezTo>
                  <a:lnTo>
                    <a:pt x="27" y="26"/>
                  </a:lnTo>
                  <a:lnTo>
                    <a:pt x="28" y="29"/>
                  </a:lnTo>
                  <a:lnTo>
                    <a:pt x="30" y="28"/>
                  </a:lnTo>
                  <a:lnTo>
                    <a:pt x="29" y="25"/>
                  </a:lnTo>
                  <a:lnTo>
                    <a:pt x="30" y="25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11" name="Freeform 1337"/>
            <p:cNvSpPr>
              <a:spLocks/>
            </p:cNvSpPr>
            <p:nvPr userDrawn="1"/>
          </p:nvSpPr>
          <p:spPr bwMode="auto">
            <a:xfrm>
              <a:off x="290" y="208"/>
              <a:ext cx="0" cy="1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2 h 2"/>
                <a:gd name="T4" fmla="*/ 0 w 1"/>
                <a:gd name="T5" fmla="*/ 0 h 2"/>
                <a:gd name="T6" fmla="*/ 1 w 1"/>
                <a:gd name="T7" fmla="*/ 0 h 2"/>
                <a:gd name="T8" fmla="*/ 0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lnTo>
                    <a:pt x="0" y="2"/>
                  </a:lnTo>
                  <a:cubicBezTo>
                    <a:pt x="0" y="1"/>
                    <a:pt x="0" y="1"/>
                    <a:pt x="0" y="0"/>
                  </a:cubicBezTo>
                  <a:lnTo>
                    <a:pt x="1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12" name="Freeform 1338"/>
            <p:cNvSpPr>
              <a:spLocks/>
            </p:cNvSpPr>
            <p:nvPr userDrawn="1"/>
          </p:nvSpPr>
          <p:spPr bwMode="auto">
            <a:xfrm>
              <a:off x="299" y="208"/>
              <a:ext cx="1" cy="2"/>
            </a:xfrm>
            <a:custGeom>
              <a:avLst/>
              <a:gdLst>
                <a:gd name="T0" fmla="*/ 2 w 2"/>
                <a:gd name="T1" fmla="*/ 2 h 5"/>
                <a:gd name="T2" fmla="*/ 2 w 2"/>
                <a:gd name="T3" fmla="*/ 2 h 5"/>
                <a:gd name="T4" fmla="*/ 1 w 2"/>
                <a:gd name="T5" fmla="*/ 5 h 5"/>
                <a:gd name="T6" fmla="*/ 0 w 2"/>
                <a:gd name="T7" fmla="*/ 3 h 5"/>
                <a:gd name="T8" fmla="*/ 2 w 2"/>
                <a:gd name="T9" fmla="*/ 0 h 5"/>
                <a:gd name="T10" fmla="*/ 2 w 2"/>
                <a:gd name="T11" fmla="*/ 1 h 5"/>
                <a:gd name="T12" fmla="*/ 2 w 2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5">
                  <a:moveTo>
                    <a:pt x="2" y="2"/>
                  </a:moveTo>
                  <a:lnTo>
                    <a:pt x="2" y="2"/>
                  </a:lnTo>
                  <a:cubicBezTo>
                    <a:pt x="2" y="3"/>
                    <a:pt x="1" y="4"/>
                    <a:pt x="1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2"/>
                    <a:pt x="1" y="1"/>
                    <a:pt x="2" y="0"/>
                  </a:cubicBezTo>
                  <a:lnTo>
                    <a:pt x="2" y="1"/>
                  </a:lnTo>
                  <a:cubicBezTo>
                    <a:pt x="2" y="1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13" name="Freeform 1339"/>
            <p:cNvSpPr>
              <a:spLocks/>
            </p:cNvSpPr>
            <p:nvPr userDrawn="1"/>
          </p:nvSpPr>
          <p:spPr bwMode="auto">
            <a:xfrm>
              <a:off x="299" y="205"/>
              <a:ext cx="2" cy="2"/>
            </a:xfrm>
            <a:custGeom>
              <a:avLst/>
              <a:gdLst>
                <a:gd name="T0" fmla="*/ 3 w 3"/>
                <a:gd name="T1" fmla="*/ 6 h 6"/>
                <a:gd name="T2" fmla="*/ 3 w 3"/>
                <a:gd name="T3" fmla="*/ 6 h 6"/>
                <a:gd name="T4" fmla="*/ 2 w 3"/>
                <a:gd name="T5" fmla="*/ 6 h 6"/>
                <a:gd name="T6" fmla="*/ 0 w 3"/>
                <a:gd name="T7" fmla="*/ 3 h 6"/>
                <a:gd name="T8" fmla="*/ 3 w 3"/>
                <a:gd name="T9" fmla="*/ 0 h 6"/>
                <a:gd name="T10" fmla="*/ 3 w 3"/>
                <a:gd name="T11" fmla="*/ 2 h 6"/>
                <a:gd name="T12" fmla="*/ 3 w 3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3" y="6"/>
                  </a:moveTo>
                  <a:lnTo>
                    <a:pt x="3" y="6"/>
                  </a:lnTo>
                  <a:lnTo>
                    <a:pt x="2" y="6"/>
                  </a:ln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lnTo>
                    <a:pt x="3" y="2"/>
                  </a:lnTo>
                  <a:cubicBezTo>
                    <a:pt x="3" y="3"/>
                    <a:pt x="3" y="5"/>
                    <a:pt x="3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14" name="Freeform 1340"/>
            <p:cNvSpPr>
              <a:spLocks/>
            </p:cNvSpPr>
            <p:nvPr userDrawn="1"/>
          </p:nvSpPr>
          <p:spPr bwMode="auto">
            <a:xfrm>
              <a:off x="301" y="204"/>
              <a:ext cx="0" cy="1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2 h 2"/>
                <a:gd name="T4" fmla="*/ 0 w 1"/>
                <a:gd name="T5" fmla="*/ 1 h 2"/>
                <a:gd name="T6" fmla="*/ 0 w 1"/>
                <a:gd name="T7" fmla="*/ 0 h 2"/>
                <a:gd name="T8" fmla="*/ 1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lnTo>
                    <a:pt x="1" y="2"/>
                  </a:lnTo>
                  <a:lnTo>
                    <a:pt x="0" y="1"/>
                  </a:lnTo>
                  <a:lnTo>
                    <a:pt x="0" y="0"/>
                  </a:lnTo>
                  <a:cubicBezTo>
                    <a:pt x="0" y="0"/>
                    <a:pt x="1" y="1"/>
                    <a:pt x="1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15" name="Freeform 1341"/>
            <p:cNvSpPr>
              <a:spLocks/>
            </p:cNvSpPr>
            <p:nvPr userDrawn="1"/>
          </p:nvSpPr>
          <p:spPr bwMode="auto">
            <a:xfrm>
              <a:off x="299" y="201"/>
              <a:ext cx="2" cy="3"/>
            </a:xfrm>
            <a:custGeom>
              <a:avLst/>
              <a:gdLst>
                <a:gd name="T0" fmla="*/ 3 w 3"/>
                <a:gd name="T1" fmla="*/ 5 h 6"/>
                <a:gd name="T2" fmla="*/ 3 w 3"/>
                <a:gd name="T3" fmla="*/ 5 h 6"/>
                <a:gd name="T4" fmla="*/ 3 w 3"/>
                <a:gd name="T5" fmla="*/ 6 h 6"/>
                <a:gd name="T6" fmla="*/ 0 w 3"/>
                <a:gd name="T7" fmla="*/ 2 h 6"/>
                <a:gd name="T8" fmla="*/ 1 w 3"/>
                <a:gd name="T9" fmla="*/ 0 h 6"/>
                <a:gd name="T10" fmla="*/ 3 w 3"/>
                <a:gd name="T1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5"/>
                  </a:moveTo>
                  <a:lnTo>
                    <a:pt x="3" y="5"/>
                  </a:lnTo>
                  <a:lnTo>
                    <a:pt x="3" y="6"/>
                  </a:lnTo>
                  <a:cubicBezTo>
                    <a:pt x="2" y="4"/>
                    <a:pt x="1" y="3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2" y="2"/>
                    <a:pt x="3" y="3"/>
                    <a:pt x="3" y="5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16" name="Freeform 1342"/>
            <p:cNvSpPr>
              <a:spLocks/>
            </p:cNvSpPr>
            <p:nvPr userDrawn="1"/>
          </p:nvSpPr>
          <p:spPr bwMode="auto">
            <a:xfrm>
              <a:off x="298" y="200"/>
              <a:ext cx="2" cy="2"/>
            </a:xfrm>
            <a:custGeom>
              <a:avLst/>
              <a:gdLst>
                <a:gd name="T0" fmla="*/ 4 w 4"/>
                <a:gd name="T1" fmla="*/ 3 h 4"/>
                <a:gd name="T2" fmla="*/ 4 w 4"/>
                <a:gd name="T3" fmla="*/ 3 h 4"/>
                <a:gd name="T4" fmla="*/ 3 w 4"/>
                <a:gd name="T5" fmla="*/ 4 h 4"/>
                <a:gd name="T6" fmla="*/ 0 w 4"/>
                <a:gd name="T7" fmla="*/ 1 h 4"/>
                <a:gd name="T8" fmla="*/ 0 w 4"/>
                <a:gd name="T9" fmla="*/ 0 h 4"/>
                <a:gd name="T10" fmla="*/ 3 w 4"/>
                <a:gd name="T11" fmla="*/ 3 h 4"/>
                <a:gd name="T12" fmla="*/ 4 w 4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lnTo>
                    <a:pt x="4" y="3"/>
                  </a:lnTo>
                  <a:lnTo>
                    <a:pt x="3" y="4"/>
                  </a:lnTo>
                  <a:cubicBezTo>
                    <a:pt x="2" y="3"/>
                    <a:pt x="1" y="2"/>
                    <a:pt x="0" y="1"/>
                  </a:cubicBezTo>
                  <a:lnTo>
                    <a:pt x="0" y="0"/>
                  </a:lnTo>
                  <a:cubicBezTo>
                    <a:pt x="1" y="1"/>
                    <a:pt x="2" y="2"/>
                    <a:pt x="3" y="3"/>
                  </a:cubicBezTo>
                  <a:lnTo>
                    <a:pt x="4" y="3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17" name="Rectangle 1343"/>
            <p:cNvSpPr>
              <a:spLocks noChangeArrowheads="1"/>
            </p:cNvSpPr>
            <p:nvPr userDrawn="1"/>
          </p:nvSpPr>
          <p:spPr bwMode="auto">
            <a:xfrm>
              <a:off x="298" y="200"/>
              <a:ext cx="1" cy="1"/>
            </a:xfrm>
            <a:prstGeom prst="rect">
              <a:avLst/>
            </a:prstGeom>
            <a:solidFill>
              <a:srgbClr val="D5A03C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18" name="Freeform 1344"/>
            <p:cNvSpPr>
              <a:spLocks/>
            </p:cNvSpPr>
            <p:nvPr userDrawn="1"/>
          </p:nvSpPr>
          <p:spPr bwMode="auto">
            <a:xfrm>
              <a:off x="295" y="199"/>
              <a:ext cx="3" cy="3"/>
            </a:xfrm>
            <a:custGeom>
              <a:avLst/>
              <a:gdLst>
                <a:gd name="T0" fmla="*/ 4 w 5"/>
                <a:gd name="T1" fmla="*/ 1 h 6"/>
                <a:gd name="T2" fmla="*/ 4 w 5"/>
                <a:gd name="T3" fmla="*/ 1 h 6"/>
                <a:gd name="T4" fmla="*/ 5 w 5"/>
                <a:gd name="T5" fmla="*/ 3 h 6"/>
                <a:gd name="T6" fmla="*/ 3 w 5"/>
                <a:gd name="T7" fmla="*/ 6 h 6"/>
                <a:gd name="T8" fmla="*/ 0 w 5"/>
                <a:gd name="T9" fmla="*/ 3 h 6"/>
                <a:gd name="T10" fmla="*/ 2 w 5"/>
                <a:gd name="T11" fmla="*/ 0 h 6"/>
                <a:gd name="T12" fmla="*/ 4 w 5"/>
                <a:gd name="T1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4" y="1"/>
                  </a:moveTo>
                  <a:lnTo>
                    <a:pt x="4" y="1"/>
                  </a:lnTo>
                  <a:cubicBezTo>
                    <a:pt x="4" y="2"/>
                    <a:pt x="5" y="2"/>
                    <a:pt x="5" y="3"/>
                  </a:cubicBezTo>
                  <a:cubicBezTo>
                    <a:pt x="4" y="4"/>
                    <a:pt x="4" y="5"/>
                    <a:pt x="3" y="6"/>
                  </a:cubicBez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1" y="1"/>
                    <a:pt x="2" y="0"/>
                  </a:cubicBezTo>
                  <a:cubicBezTo>
                    <a:pt x="3" y="1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19" name="Freeform 1345"/>
            <p:cNvSpPr>
              <a:spLocks/>
            </p:cNvSpPr>
            <p:nvPr userDrawn="1"/>
          </p:nvSpPr>
          <p:spPr bwMode="auto">
            <a:xfrm>
              <a:off x="294" y="199"/>
              <a:ext cx="2" cy="1"/>
            </a:xfrm>
            <a:custGeom>
              <a:avLst/>
              <a:gdLst>
                <a:gd name="T0" fmla="*/ 4 w 4"/>
                <a:gd name="T1" fmla="*/ 1 h 4"/>
                <a:gd name="T2" fmla="*/ 4 w 4"/>
                <a:gd name="T3" fmla="*/ 1 h 4"/>
                <a:gd name="T4" fmla="*/ 3 w 4"/>
                <a:gd name="T5" fmla="*/ 4 h 4"/>
                <a:gd name="T6" fmla="*/ 0 w 4"/>
                <a:gd name="T7" fmla="*/ 1 h 4"/>
                <a:gd name="T8" fmla="*/ 0 w 4"/>
                <a:gd name="T9" fmla="*/ 0 h 4"/>
                <a:gd name="T10" fmla="*/ 4 w 4"/>
                <a:gd name="T1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1"/>
                  </a:moveTo>
                  <a:lnTo>
                    <a:pt x="4" y="1"/>
                  </a:lnTo>
                  <a:cubicBezTo>
                    <a:pt x="4" y="2"/>
                    <a:pt x="3" y="3"/>
                    <a:pt x="3" y="4"/>
                  </a:cubicBezTo>
                  <a:cubicBezTo>
                    <a:pt x="2" y="3"/>
                    <a:pt x="1" y="2"/>
                    <a:pt x="0" y="1"/>
                  </a:cubicBezTo>
                  <a:lnTo>
                    <a:pt x="0" y="0"/>
                  </a:lnTo>
                  <a:cubicBezTo>
                    <a:pt x="2" y="0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20" name="Freeform 1346"/>
            <p:cNvSpPr>
              <a:spLocks/>
            </p:cNvSpPr>
            <p:nvPr userDrawn="1"/>
          </p:nvSpPr>
          <p:spPr bwMode="auto">
            <a:xfrm>
              <a:off x="294" y="200"/>
              <a:ext cx="1" cy="2"/>
            </a:xfrm>
            <a:custGeom>
              <a:avLst/>
              <a:gdLst>
                <a:gd name="T0" fmla="*/ 1 w 3"/>
                <a:gd name="T1" fmla="*/ 0 h 6"/>
                <a:gd name="T2" fmla="*/ 1 w 3"/>
                <a:gd name="T3" fmla="*/ 0 h 6"/>
                <a:gd name="T4" fmla="*/ 3 w 3"/>
                <a:gd name="T5" fmla="*/ 2 h 6"/>
                <a:gd name="T6" fmla="*/ 1 w 3"/>
                <a:gd name="T7" fmla="*/ 6 h 6"/>
                <a:gd name="T8" fmla="*/ 0 w 3"/>
                <a:gd name="T9" fmla="*/ 5 h 6"/>
                <a:gd name="T10" fmla="*/ 1 w 3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1" y="0"/>
                  </a:moveTo>
                  <a:lnTo>
                    <a:pt x="1" y="0"/>
                  </a:lnTo>
                  <a:cubicBezTo>
                    <a:pt x="2" y="1"/>
                    <a:pt x="2" y="2"/>
                    <a:pt x="3" y="2"/>
                  </a:cubicBezTo>
                  <a:cubicBezTo>
                    <a:pt x="2" y="3"/>
                    <a:pt x="1" y="5"/>
                    <a:pt x="1" y="6"/>
                  </a:cubicBezTo>
                  <a:lnTo>
                    <a:pt x="0" y="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21" name="Freeform 1347"/>
            <p:cNvSpPr>
              <a:spLocks/>
            </p:cNvSpPr>
            <p:nvPr userDrawn="1"/>
          </p:nvSpPr>
          <p:spPr bwMode="auto">
            <a:xfrm>
              <a:off x="294" y="202"/>
              <a:ext cx="0" cy="1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1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22" name="Freeform 1348"/>
            <p:cNvSpPr>
              <a:spLocks/>
            </p:cNvSpPr>
            <p:nvPr userDrawn="1"/>
          </p:nvSpPr>
          <p:spPr bwMode="auto">
            <a:xfrm>
              <a:off x="293" y="203"/>
              <a:ext cx="2" cy="2"/>
            </a:xfrm>
            <a:custGeom>
              <a:avLst/>
              <a:gdLst>
                <a:gd name="T0" fmla="*/ 0 w 4"/>
                <a:gd name="T1" fmla="*/ 1 h 6"/>
                <a:gd name="T2" fmla="*/ 0 w 4"/>
                <a:gd name="T3" fmla="*/ 1 h 6"/>
                <a:gd name="T4" fmla="*/ 2 w 4"/>
                <a:gd name="T5" fmla="*/ 0 h 6"/>
                <a:gd name="T6" fmla="*/ 4 w 4"/>
                <a:gd name="T7" fmla="*/ 3 h 6"/>
                <a:gd name="T8" fmla="*/ 2 w 4"/>
                <a:gd name="T9" fmla="*/ 6 h 6"/>
                <a:gd name="T10" fmla="*/ 0 w 4"/>
                <a:gd name="T11" fmla="*/ 3 h 6"/>
                <a:gd name="T12" fmla="*/ 0 w 4"/>
                <a:gd name="T1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6">
                  <a:moveTo>
                    <a:pt x="0" y="1"/>
                  </a:moveTo>
                  <a:lnTo>
                    <a:pt x="0" y="1"/>
                  </a:lnTo>
                  <a:cubicBezTo>
                    <a:pt x="1" y="1"/>
                    <a:pt x="1" y="0"/>
                    <a:pt x="2" y="0"/>
                  </a:cubicBezTo>
                  <a:cubicBezTo>
                    <a:pt x="3" y="1"/>
                    <a:pt x="4" y="2"/>
                    <a:pt x="4" y="3"/>
                  </a:cubicBezTo>
                  <a:cubicBezTo>
                    <a:pt x="4" y="4"/>
                    <a:pt x="3" y="5"/>
                    <a:pt x="2" y="6"/>
                  </a:cubicBezTo>
                  <a:cubicBezTo>
                    <a:pt x="1" y="5"/>
                    <a:pt x="1" y="4"/>
                    <a:pt x="0" y="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23" name="Freeform 1349"/>
            <p:cNvSpPr>
              <a:spLocks/>
            </p:cNvSpPr>
            <p:nvPr userDrawn="1"/>
          </p:nvSpPr>
          <p:spPr bwMode="auto">
            <a:xfrm>
              <a:off x="293" y="205"/>
              <a:ext cx="1" cy="2"/>
            </a:xfrm>
            <a:custGeom>
              <a:avLst/>
              <a:gdLst>
                <a:gd name="T0" fmla="*/ 1 w 3"/>
                <a:gd name="T1" fmla="*/ 0 h 5"/>
                <a:gd name="T2" fmla="*/ 1 w 3"/>
                <a:gd name="T3" fmla="*/ 0 h 5"/>
                <a:gd name="T4" fmla="*/ 3 w 3"/>
                <a:gd name="T5" fmla="*/ 2 h 5"/>
                <a:gd name="T6" fmla="*/ 0 w 3"/>
                <a:gd name="T7" fmla="*/ 5 h 5"/>
                <a:gd name="T8" fmla="*/ 1 w 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2" y="1"/>
                    <a:pt x="3" y="2"/>
                  </a:cubicBezTo>
                  <a:cubicBezTo>
                    <a:pt x="2" y="3"/>
                    <a:pt x="1" y="4"/>
                    <a:pt x="0" y="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24" name="Freeform 1350"/>
            <p:cNvSpPr>
              <a:spLocks/>
            </p:cNvSpPr>
            <p:nvPr userDrawn="1"/>
          </p:nvSpPr>
          <p:spPr bwMode="auto">
            <a:xfrm>
              <a:off x="292" y="207"/>
              <a:ext cx="2" cy="3"/>
            </a:xfrm>
            <a:custGeom>
              <a:avLst/>
              <a:gdLst>
                <a:gd name="T0" fmla="*/ 1 w 3"/>
                <a:gd name="T1" fmla="*/ 0 h 5"/>
                <a:gd name="T2" fmla="*/ 1 w 3"/>
                <a:gd name="T3" fmla="*/ 0 h 5"/>
                <a:gd name="T4" fmla="*/ 1 w 3"/>
                <a:gd name="T5" fmla="*/ 0 h 5"/>
                <a:gd name="T6" fmla="*/ 3 w 3"/>
                <a:gd name="T7" fmla="*/ 2 h 5"/>
                <a:gd name="T8" fmla="*/ 1 w 3"/>
                <a:gd name="T9" fmla="*/ 5 h 5"/>
                <a:gd name="T10" fmla="*/ 1 w 3"/>
                <a:gd name="T11" fmla="*/ 4 h 5"/>
                <a:gd name="T12" fmla="*/ 0 w 3"/>
                <a:gd name="T13" fmla="*/ 4 h 5"/>
                <a:gd name="T14" fmla="*/ 0 w 3"/>
                <a:gd name="T15" fmla="*/ 4 h 5"/>
                <a:gd name="T16" fmla="*/ 1 w 3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5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ubicBezTo>
                    <a:pt x="2" y="0"/>
                    <a:pt x="3" y="1"/>
                    <a:pt x="3" y="2"/>
                  </a:cubicBezTo>
                  <a:cubicBezTo>
                    <a:pt x="2" y="3"/>
                    <a:pt x="2" y="4"/>
                    <a:pt x="1" y="5"/>
                  </a:cubicBezTo>
                  <a:lnTo>
                    <a:pt x="1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25" name="Freeform 1351"/>
            <p:cNvSpPr>
              <a:spLocks/>
            </p:cNvSpPr>
            <p:nvPr userDrawn="1"/>
          </p:nvSpPr>
          <p:spPr bwMode="auto">
            <a:xfrm>
              <a:off x="292" y="210"/>
              <a:ext cx="1" cy="0"/>
            </a:xfrm>
            <a:custGeom>
              <a:avLst/>
              <a:gdLst>
                <a:gd name="T0" fmla="*/ 1 w 1"/>
                <a:gd name="T1" fmla="*/ 1 h 2"/>
                <a:gd name="T2" fmla="*/ 1 w 1"/>
                <a:gd name="T3" fmla="*/ 1 h 2"/>
                <a:gd name="T4" fmla="*/ 0 w 1"/>
                <a:gd name="T5" fmla="*/ 2 h 2"/>
                <a:gd name="T6" fmla="*/ 1 w 1"/>
                <a:gd name="T7" fmla="*/ 0 h 2"/>
                <a:gd name="T8" fmla="*/ 1 w 1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0" y="1"/>
                    <a:pt x="0" y="2"/>
                  </a:cubicBezTo>
                  <a:cubicBezTo>
                    <a:pt x="0" y="1"/>
                    <a:pt x="0" y="1"/>
                    <a:pt x="1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26" name="Freeform 1352"/>
            <p:cNvSpPr>
              <a:spLocks/>
            </p:cNvSpPr>
            <p:nvPr userDrawn="1"/>
          </p:nvSpPr>
          <p:spPr bwMode="auto">
            <a:xfrm>
              <a:off x="297" y="214"/>
              <a:ext cx="0" cy="0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0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cubicBezTo>
                    <a:pt x="0" y="1"/>
                    <a:pt x="0" y="0"/>
                    <a:pt x="0" y="0"/>
                  </a:cubicBez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27" name="Freeform 1353"/>
            <p:cNvSpPr>
              <a:spLocks/>
            </p:cNvSpPr>
            <p:nvPr userDrawn="1"/>
          </p:nvSpPr>
          <p:spPr bwMode="auto">
            <a:xfrm>
              <a:off x="297" y="213"/>
              <a:ext cx="1" cy="1"/>
            </a:xfrm>
            <a:custGeom>
              <a:avLst/>
              <a:gdLst>
                <a:gd name="T0" fmla="*/ 0 w 3"/>
                <a:gd name="T1" fmla="*/ 2 h 3"/>
                <a:gd name="T2" fmla="*/ 0 w 3"/>
                <a:gd name="T3" fmla="*/ 2 h 3"/>
                <a:gd name="T4" fmla="*/ 3 w 3"/>
                <a:gd name="T5" fmla="*/ 0 h 3"/>
                <a:gd name="T6" fmla="*/ 1 w 3"/>
                <a:gd name="T7" fmla="*/ 3 h 3"/>
                <a:gd name="T8" fmla="*/ 1 w 3"/>
                <a:gd name="T9" fmla="*/ 3 h 3"/>
                <a:gd name="T10" fmla="*/ 0 w 3"/>
                <a:gd name="T11" fmla="*/ 3 h 3"/>
                <a:gd name="T12" fmla="*/ 0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2"/>
                  </a:moveTo>
                  <a:lnTo>
                    <a:pt x="0" y="2"/>
                  </a:lnTo>
                  <a:cubicBezTo>
                    <a:pt x="1" y="1"/>
                    <a:pt x="2" y="0"/>
                    <a:pt x="3" y="0"/>
                  </a:cubicBezTo>
                  <a:cubicBezTo>
                    <a:pt x="3" y="1"/>
                    <a:pt x="2" y="2"/>
                    <a:pt x="1" y="3"/>
                  </a:cubicBezTo>
                  <a:lnTo>
                    <a:pt x="1" y="3"/>
                  </a:lnTo>
                  <a:lnTo>
                    <a:pt x="0" y="3"/>
                  </a:lnTo>
                  <a:cubicBezTo>
                    <a:pt x="0" y="3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28" name="Freeform 1354"/>
            <p:cNvSpPr>
              <a:spLocks/>
            </p:cNvSpPr>
            <p:nvPr userDrawn="1"/>
          </p:nvSpPr>
          <p:spPr bwMode="auto">
            <a:xfrm>
              <a:off x="298" y="210"/>
              <a:ext cx="1" cy="2"/>
            </a:xfrm>
            <a:custGeom>
              <a:avLst/>
              <a:gdLst>
                <a:gd name="T0" fmla="*/ 2 w 3"/>
                <a:gd name="T1" fmla="*/ 5 h 6"/>
                <a:gd name="T2" fmla="*/ 2 w 3"/>
                <a:gd name="T3" fmla="*/ 5 h 6"/>
                <a:gd name="T4" fmla="*/ 1 w 3"/>
                <a:gd name="T5" fmla="*/ 6 h 6"/>
                <a:gd name="T6" fmla="*/ 0 w 3"/>
                <a:gd name="T7" fmla="*/ 2 h 6"/>
                <a:gd name="T8" fmla="*/ 2 w 3"/>
                <a:gd name="T9" fmla="*/ 0 h 6"/>
                <a:gd name="T10" fmla="*/ 3 w 3"/>
                <a:gd name="T11" fmla="*/ 2 h 6"/>
                <a:gd name="T12" fmla="*/ 2 w 3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2" y="5"/>
                  </a:moveTo>
                  <a:lnTo>
                    <a:pt x="2" y="5"/>
                  </a:lnTo>
                  <a:lnTo>
                    <a:pt x="1" y="6"/>
                  </a:ln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2" y="4"/>
                    <a:pt x="2" y="5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29" name="Freeform 1355"/>
            <p:cNvSpPr>
              <a:spLocks/>
            </p:cNvSpPr>
            <p:nvPr userDrawn="1"/>
          </p:nvSpPr>
          <p:spPr bwMode="auto">
            <a:xfrm>
              <a:off x="291" y="198"/>
              <a:ext cx="3" cy="10"/>
            </a:xfrm>
            <a:custGeom>
              <a:avLst/>
              <a:gdLst>
                <a:gd name="T0" fmla="*/ 3 w 6"/>
                <a:gd name="T1" fmla="*/ 0 h 22"/>
                <a:gd name="T2" fmla="*/ 3 w 6"/>
                <a:gd name="T3" fmla="*/ 0 h 22"/>
                <a:gd name="T4" fmla="*/ 6 w 6"/>
                <a:gd name="T5" fmla="*/ 1 h 22"/>
                <a:gd name="T6" fmla="*/ 2 w 6"/>
                <a:gd name="T7" fmla="*/ 22 h 22"/>
                <a:gd name="T8" fmla="*/ 1 w 6"/>
                <a:gd name="T9" fmla="*/ 21 h 22"/>
                <a:gd name="T10" fmla="*/ 1 w 6"/>
                <a:gd name="T11" fmla="*/ 21 h 22"/>
                <a:gd name="T12" fmla="*/ 0 w 6"/>
                <a:gd name="T13" fmla="*/ 22 h 22"/>
                <a:gd name="T14" fmla="*/ 3 w 6"/>
                <a:gd name="T1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22">
                  <a:moveTo>
                    <a:pt x="3" y="0"/>
                  </a:moveTo>
                  <a:lnTo>
                    <a:pt x="3" y="0"/>
                  </a:lnTo>
                  <a:cubicBezTo>
                    <a:pt x="4" y="0"/>
                    <a:pt x="5" y="0"/>
                    <a:pt x="6" y="1"/>
                  </a:cubicBezTo>
                  <a:lnTo>
                    <a:pt x="2" y="22"/>
                  </a:lnTo>
                  <a:cubicBezTo>
                    <a:pt x="2" y="21"/>
                    <a:pt x="1" y="21"/>
                    <a:pt x="1" y="21"/>
                  </a:cubicBezTo>
                  <a:lnTo>
                    <a:pt x="1" y="21"/>
                  </a:lnTo>
                  <a:cubicBezTo>
                    <a:pt x="1" y="21"/>
                    <a:pt x="1" y="21"/>
                    <a:pt x="0" y="22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30" name="Freeform 1356"/>
            <p:cNvSpPr>
              <a:spLocks/>
            </p:cNvSpPr>
            <p:nvPr userDrawn="1"/>
          </p:nvSpPr>
          <p:spPr bwMode="auto">
            <a:xfrm>
              <a:off x="294" y="201"/>
              <a:ext cx="2" cy="3"/>
            </a:xfrm>
            <a:custGeom>
              <a:avLst/>
              <a:gdLst>
                <a:gd name="T0" fmla="*/ 3 w 5"/>
                <a:gd name="T1" fmla="*/ 0 h 6"/>
                <a:gd name="T2" fmla="*/ 3 w 5"/>
                <a:gd name="T3" fmla="*/ 0 h 6"/>
                <a:gd name="T4" fmla="*/ 5 w 5"/>
                <a:gd name="T5" fmla="*/ 3 h 6"/>
                <a:gd name="T6" fmla="*/ 3 w 5"/>
                <a:gd name="T7" fmla="*/ 6 h 6"/>
                <a:gd name="T8" fmla="*/ 0 w 5"/>
                <a:gd name="T9" fmla="*/ 3 h 6"/>
                <a:gd name="T10" fmla="*/ 3 w 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6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5" y="3"/>
                  </a:cubicBezTo>
                  <a:cubicBezTo>
                    <a:pt x="5" y="4"/>
                    <a:pt x="4" y="5"/>
                    <a:pt x="3" y="6"/>
                  </a:cubicBez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31" name="Freeform 1357"/>
            <p:cNvSpPr>
              <a:spLocks/>
            </p:cNvSpPr>
            <p:nvPr userDrawn="1"/>
          </p:nvSpPr>
          <p:spPr bwMode="auto">
            <a:xfrm>
              <a:off x="297" y="200"/>
              <a:ext cx="2" cy="4"/>
            </a:xfrm>
            <a:custGeom>
              <a:avLst/>
              <a:gdLst>
                <a:gd name="T0" fmla="*/ 3 w 5"/>
                <a:gd name="T1" fmla="*/ 7 h 7"/>
                <a:gd name="T2" fmla="*/ 3 w 5"/>
                <a:gd name="T3" fmla="*/ 7 h 7"/>
                <a:gd name="T4" fmla="*/ 0 w 5"/>
                <a:gd name="T5" fmla="*/ 4 h 7"/>
                <a:gd name="T6" fmla="*/ 3 w 5"/>
                <a:gd name="T7" fmla="*/ 0 h 7"/>
                <a:gd name="T8" fmla="*/ 5 w 5"/>
                <a:gd name="T9" fmla="*/ 4 h 7"/>
                <a:gd name="T10" fmla="*/ 3 w 5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7">
                  <a:moveTo>
                    <a:pt x="3" y="7"/>
                  </a:moveTo>
                  <a:lnTo>
                    <a:pt x="3" y="7"/>
                  </a:ln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2" y="1"/>
                    <a:pt x="3" y="0"/>
                  </a:cubicBezTo>
                  <a:cubicBezTo>
                    <a:pt x="4" y="2"/>
                    <a:pt x="5" y="3"/>
                    <a:pt x="5" y="4"/>
                  </a:cubicBezTo>
                  <a:cubicBezTo>
                    <a:pt x="5" y="5"/>
                    <a:pt x="4" y="6"/>
                    <a:pt x="3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32" name="Freeform 1358"/>
            <p:cNvSpPr>
              <a:spLocks/>
            </p:cNvSpPr>
            <p:nvPr userDrawn="1"/>
          </p:nvSpPr>
          <p:spPr bwMode="auto">
            <a:xfrm>
              <a:off x="295" y="202"/>
              <a:ext cx="3" cy="3"/>
            </a:xfrm>
            <a:custGeom>
              <a:avLst/>
              <a:gdLst>
                <a:gd name="T0" fmla="*/ 3 w 5"/>
                <a:gd name="T1" fmla="*/ 7 h 7"/>
                <a:gd name="T2" fmla="*/ 3 w 5"/>
                <a:gd name="T3" fmla="*/ 7 h 7"/>
                <a:gd name="T4" fmla="*/ 0 w 5"/>
                <a:gd name="T5" fmla="*/ 4 h 7"/>
                <a:gd name="T6" fmla="*/ 3 w 5"/>
                <a:gd name="T7" fmla="*/ 0 h 7"/>
                <a:gd name="T8" fmla="*/ 5 w 5"/>
                <a:gd name="T9" fmla="*/ 4 h 7"/>
                <a:gd name="T10" fmla="*/ 3 w 5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7">
                  <a:moveTo>
                    <a:pt x="3" y="7"/>
                  </a:moveTo>
                  <a:lnTo>
                    <a:pt x="3" y="7"/>
                  </a:ln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2" y="1"/>
                    <a:pt x="3" y="0"/>
                  </a:cubicBezTo>
                  <a:cubicBezTo>
                    <a:pt x="4" y="2"/>
                    <a:pt x="5" y="3"/>
                    <a:pt x="5" y="4"/>
                  </a:cubicBezTo>
                  <a:cubicBezTo>
                    <a:pt x="5" y="5"/>
                    <a:pt x="4" y="6"/>
                    <a:pt x="3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33" name="Freeform 1359"/>
            <p:cNvSpPr>
              <a:spLocks/>
            </p:cNvSpPr>
            <p:nvPr userDrawn="1"/>
          </p:nvSpPr>
          <p:spPr bwMode="auto">
            <a:xfrm>
              <a:off x="294" y="204"/>
              <a:ext cx="2" cy="3"/>
            </a:xfrm>
            <a:custGeom>
              <a:avLst/>
              <a:gdLst>
                <a:gd name="T0" fmla="*/ 3 w 5"/>
                <a:gd name="T1" fmla="*/ 6 h 6"/>
                <a:gd name="T2" fmla="*/ 3 w 5"/>
                <a:gd name="T3" fmla="*/ 6 h 6"/>
                <a:gd name="T4" fmla="*/ 0 w 5"/>
                <a:gd name="T5" fmla="*/ 3 h 6"/>
                <a:gd name="T6" fmla="*/ 3 w 5"/>
                <a:gd name="T7" fmla="*/ 0 h 6"/>
                <a:gd name="T8" fmla="*/ 5 w 5"/>
                <a:gd name="T9" fmla="*/ 3 h 6"/>
                <a:gd name="T10" fmla="*/ 3 w 5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6">
                  <a:moveTo>
                    <a:pt x="3" y="6"/>
                  </a:moveTo>
                  <a:lnTo>
                    <a:pt x="3" y="6"/>
                  </a:ln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1"/>
                    <a:pt x="5" y="2"/>
                    <a:pt x="5" y="3"/>
                  </a:cubicBezTo>
                  <a:cubicBezTo>
                    <a:pt x="5" y="4"/>
                    <a:pt x="4" y="5"/>
                    <a:pt x="3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34" name="Freeform 1360"/>
            <p:cNvSpPr>
              <a:spLocks/>
            </p:cNvSpPr>
            <p:nvPr userDrawn="1"/>
          </p:nvSpPr>
          <p:spPr bwMode="auto">
            <a:xfrm>
              <a:off x="293" y="206"/>
              <a:ext cx="2" cy="2"/>
            </a:xfrm>
            <a:custGeom>
              <a:avLst/>
              <a:gdLst>
                <a:gd name="T0" fmla="*/ 3 w 5"/>
                <a:gd name="T1" fmla="*/ 5 h 5"/>
                <a:gd name="T2" fmla="*/ 3 w 5"/>
                <a:gd name="T3" fmla="*/ 5 h 5"/>
                <a:gd name="T4" fmla="*/ 0 w 5"/>
                <a:gd name="T5" fmla="*/ 2 h 5"/>
                <a:gd name="T6" fmla="*/ 3 w 5"/>
                <a:gd name="T7" fmla="*/ 0 h 5"/>
                <a:gd name="T8" fmla="*/ 5 w 5"/>
                <a:gd name="T9" fmla="*/ 3 h 5"/>
                <a:gd name="T10" fmla="*/ 3 w 5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3" y="5"/>
                  </a:moveTo>
                  <a:lnTo>
                    <a:pt x="3" y="5"/>
                  </a:lnTo>
                  <a:cubicBezTo>
                    <a:pt x="2" y="4"/>
                    <a:pt x="1" y="3"/>
                    <a:pt x="0" y="2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4" y="1"/>
                    <a:pt x="5" y="2"/>
                    <a:pt x="5" y="3"/>
                  </a:cubicBezTo>
                  <a:cubicBezTo>
                    <a:pt x="5" y="3"/>
                    <a:pt x="4" y="4"/>
                    <a:pt x="3" y="5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35" name="Freeform 1361"/>
            <p:cNvSpPr>
              <a:spLocks/>
            </p:cNvSpPr>
            <p:nvPr userDrawn="1"/>
          </p:nvSpPr>
          <p:spPr bwMode="auto">
            <a:xfrm>
              <a:off x="298" y="202"/>
              <a:ext cx="2" cy="4"/>
            </a:xfrm>
            <a:custGeom>
              <a:avLst/>
              <a:gdLst>
                <a:gd name="T0" fmla="*/ 3 w 5"/>
                <a:gd name="T1" fmla="*/ 8 h 8"/>
                <a:gd name="T2" fmla="*/ 3 w 5"/>
                <a:gd name="T3" fmla="*/ 8 h 8"/>
                <a:gd name="T4" fmla="*/ 0 w 5"/>
                <a:gd name="T5" fmla="*/ 4 h 8"/>
                <a:gd name="T6" fmla="*/ 3 w 5"/>
                <a:gd name="T7" fmla="*/ 0 h 8"/>
                <a:gd name="T8" fmla="*/ 5 w 5"/>
                <a:gd name="T9" fmla="*/ 4 h 8"/>
                <a:gd name="T10" fmla="*/ 3 w 5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8">
                  <a:moveTo>
                    <a:pt x="3" y="8"/>
                  </a:moveTo>
                  <a:lnTo>
                    <a:pt x="3" y="8"/>
                  </a:ln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2" y="2"/>
                    <a:pt x="3" y="0"/>
                  </a:cubicBezTo>
                  <a:cubicBezTo>
                    <a:pt x="4" y="2"/>
                    <a:pt x="4" y="3"/>
                    <a:pt x="5" y="4"/>
                  </a:cubicBezTo>
                  <a:cubicBezTo>
                    <a:pt x="4" y="6"/>
                    <a:pt x="4" y="7"/>
                    <a:pt x="3" y="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36" name="Freeform 1362"/>
            <p:cNvSpPr>
              <a:spLocks/>
            </p:cNvSpPr>
            <p:nvPr userDrawn="1"/>
          </p:nvSpPr>
          <p:spPr bwMode="auto">
            <a:xfrm>
              <a:off x="297" y="204"/>
              <a:ext cx="2" cy="3"/>
            </a:xfrm>
            <a:custGeom>
              <a:avLst/>
              <a:gdLst>
                <a:gd name="T0" fmla="*/ 3 w 6"/>
                <a:gd name="T1" fmla="*/ 7 h 7"/>
                <a:gd name="T2" fmla="*/ 3 w 6"/>
                <a:gd name="T3" fmla="*/ 7 h 7"/>
                <a:gd name="T4" fmla="*/ 0 w 6"/>
                <a:gd name="T5" fmla="*/ 3 h 7"/>
                <a:gd name="T6" fmla="*/ 3 w 6"/>
                <a:gd name="T7" fmla="*/ 0 h 7"/>
                <a:gd name="T8" fmla="*/ 6 w 6"/>
                <a:gd name="T9" fmla="*/ 4 h 7"/>
                <a:gd name="T10" fmla="*/ 3 w 6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7">
                  <a:moveTo>
                    <a:pt x="3" y="7"/>
                  </a:moveTo>
                  <a:lnTo>
                    <a:pt x="3" y="7"/>
                  </a:lnTo>
                  <a:cubicBezTo>
                    <a:pt x="2" y="6"/>
                    <a:pt x="1" y="5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2"/>
                    <a:pt x="5" y="3"/>
                    <a:pt x="6" y="4"/>
                  </a:cubicBezTo>
                  <a:cubicBezTo>
                    <a:pt x="5" y="5"/>
                    <a:pt x="4" y="6"/>
                    <a:pt x="3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37" name="Freeform 1363"/>
            <p:cNvSpPr>
              <a:spLocks/>
            </p:cNvSpPr>
            <p:nvPr userDrawn="1"/>
          </p:nvSpPr>
          <p:spPr bwMode="auto">
            <a:xfrm>
              <a:off x="295" y="206"/>
              <a:ext cx="3" cy="3"/>
            </a:xfrm>
            <a:custGeom>
              <a:avLst/>
              <a:gdLst>
                <a:gd name="T0" fmla="*/ 3 w 6"/>
                <a:gd name="T1" fmla="*/ 7 h 7"/>
                <a:gd name="T2" fmla="*/ 3 w 6"/>
                <a:gd name="T3" fmla="*/ 7 h 7"/>
                <a:gd name="T4" fmla="*/ 3 w 6"/>
                <a:gd name="T5" fmla="*/ 6 h 7"/>
                <a:gd name="T6" fmla="*/ 3 w 6"/>
                <a:gd name="T7" fmla="*/ 5 h 7"/>
                <a:gd name="T8" fmla="*/ 3 w 6"/>
                <a:gd name="T9" fmla="*/ 5 h 7"/>
                <a:gd name="T10" fmla="*/ 2 w 6"/>
                <a:gd name="T11" fmla="*/ 5 h 7"/>
                <a:gd name="T12" fmla="*/ 0 w 6"/>
                <a:gd name="T13" fmla="*/ 3 h 7"/>
                <a:gd name="T14" fmla="*/ 3 w 6"/>
                <a:gd name="T15" fmla="*/ 0 h 7"/>
                <a:gd name="T16" fmla="*/ 6 w 6"/>
                <a:gd name="T17" fmla="*/ 4 h 7"/>
                <a:gd name="T18" fmla="*/ 3 w 6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7">
                  <a:moveTo>
                    <a:pt x="3" y="7"/>
                  </a:moveTo>
                  <a:lnTo>
                    <a:pt x="3" y="7"/>
                  </a:lnTo>
                  <a:lnTo>
                    <a:pt x="3" y="6"/>
                  </a:lnTo>
                  <a:cubicBezTo>
                    <a:pt x="3" y="6"/>
                    <a:pt x="3" y="6"/>
                    <a:pt x="3" y="5"/>
                  </a:cubicBezTo>
                  <a:lnTo>
                    <a:pt x="3" y="5"/>
                  </a:lnTo>
                  <a:lnTo>
                    <a:pt x="2" y="5"/>
                  </a:lnTo>
                  <a:cubicBezTo>
                    <a:pt x="2" y="4"/>
                    <a:pt x="1" y="4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1"/>
                    <a:pt x="5" y="2"/>
                    <a:pt x="6" y="4"/>
                  </a:cubicBezTo>
                  <a:cubicBezTo>
                    <a:pt x="5" y="5"/>
                    <a:pt x="4" y="6"/>
                    <a:pt x="3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38" name="Freeform 1364"/>
            <p:cNvSpPr>
              <a:spLocks/>
            </p:cNvSpPr>
            <p:nvPr userDrawn="1"/>
          </p:nvSpPr>
          <p:spPr bwMode="auto">
            <a:xfrm>
              <a:off x="294" y="207"/>
              <a:ext cx="2" cy="2"/>
            </a:xfrm>
            <a:custGeom>
              <a:avLst/>
              <a:gdLst>
                <a:gd name="T0" fmla="*/ 5 w 5"/>
                <a:gd name="T1" fmla="*/ 3 h 4"/>
                <a:gd name="T2" fmla="*/ 5 w 5"/>
                <a:gd name="T3" fmla="*/ 3 h 4"/>
                <a:gd name="T4" fmla="*/ 1 w 5"/>
                <a:gd name="T5" fmla="*/ 4 h 4"/>
                <a:gd name="T6" fmla="*/ 0 w 5"/>
                <a:gd name="T7" fmla="*/ 2 h 4"/>
                <a:gd name="T8" fmla="*/ 3 w 5"/>
                <a:gd name="T9" fmla="*/ 0 h 4"/>
                <a:gd name="T10" fmla="*/ 5 w 5"/>
                <a:gd name="T1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4">
                  <a:moveTo>
                    <a:pt x="5" y="3"/>
                  </a:moveTo>
                  <a:lnTo>
                    <a:pt x="5" y="3"/>
                  </a:lnTo>
                  <a:cubicBezTo>
                    <a:pt x="4" y="3"/>
                    <a:pt x="2" y="3"/>
                    <a:pt x="1" y="4"/>
                  </a:cubicBezTo>
                  <a:lnTo>
                    <a:pt x="0" y="2"/>
                  </a:lnTo>
                  <a:cubicBezTo>
                    <a:pt x="1" y="2"/>
                    <a:pt x="2" y="1"/>
                    <a:pt x="3" y="0"/>
                  </a:cubicBezTo>
                  <a:cubicBezTo>
                    <a:pt x="3" y="1"/>
                    <a:pt x="4" y="2"/>
                    <a:pt x="5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39" name="Rectangle 1365"/>
            <p:cNvSpPr>
              <a:spLocks noChangeArrowheads="1"/>
            </p:cNvSpPr>
            <p:nvPr userDrawn="1"/>
          </p:nvSpPr>
          <p:spPr bwMode="auto">
            <a:xfrm>
              <a:off x="296" y="209"/>
              <a:ext cx="1" cy="1"/>
            </a:xfrm>
            <a:prstGeom prst="rect">
              <a:avLst/>
            </a:prstGeom>
            <a:solidFill>
              <a:srgbClr val="D5A03C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40" name="Freeform 1366"/>
            <p:cNvSpPr>
              <a:spLocks/>
            </p:cNvSpPr>
            <p:nvPr userDrawn="1"/>
          </p:nvSpPr>
          <p:spPr bwMode="auto">
            <a:xfrm>
              <a:off x="293" y="209"/>
              <a:ext cx="1" cy="1"/>
            </a:xfrm>
            <a:custGeom>
              <a:avLst/>
              <a:gdLst>
                <a:gd name="T0" fmla="*/ 3 w 3"/>
                <a:gd name="T1" fmla="*/ 1 h 3"/>
                <a:gd name="T2" fmla="*/ 3 w 3"/>
                <a:gd name="T3" fmla="*/ 1 h 3"/>
                <a:gd name="T4" fmla="*/ 1 w 3"/>
                <a:gd name="T5" fmla="*/ 2 h 3"/>
                <a:gd name="T6" fmla="*/ 0 w 3"/>
                <a:gd name="T7" fmla="*/ 3 h 3"/>
                <a:gd name="T8" fmla="*/ 0 w 3"/>
                <a:gd name="T9" fmla="*/ 2 h 3"/>
                <a:gd name="T10" fmla="*/ 3 w 3"/>
                <a:gd name="T11" fmla="*/ 0 h 3"/>
                <a:gd name="T12" fmla="*/ 3 w 3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3" y="1"/>
                  </a:moveTo>
                  <a:lnTo>
                    <a:pt x="3" y="1"/>
                  </a:lnTo>
                  <a:cubicBezTo>
                    <a:pt x="3" y="1"/>
                    <a:pt x="2" y="2"/>
                    <a:pt x="1" y="2"/>
                  </a:cubicBezTo>
                  <a:lnTo>
                    <a:pt x="0" y="3"/>
                  </a:lnTo>
                  <a:lnTo>
                    <a:pt x="0" y="2"/>
                  </a:lnTo>
                  <a:cubicBezTo>
                    <a:pt x="1" y="1"/>
                    <a:pt x="2" y="1"/>
                    <a:pt x="3" y="0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41" name="Freeform 1367"/>
            <p:cNvSpPr>
              <a:spLocks/>
            </p:cNvSpPr>
            <p:nvPr userDrawn="1"/>
          </p:nvSpPr>
          <p:spPr bwMode="auto">
            <a:xfrm>
              <a:off x="295" y="210"/>
              <a:ext cx="0" cy="1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42" name="Freeform 1368"/>
            <p:cNvSpPr>
              <a:spLocks/>
            </p:cNvSpPr>
            <p:nvPr userDrawn="1"/>
          </p:nvSpPr>
          <p:spPr bwMode="auto">
            <a:xfrm>
              <a:off x="294" y="212"/>
              <a:ext cx="2" cy="1"/>
            </a:xfrm>
            <a:custGeom>
              <a:avLst/>
              <a:gdLst>
                <a:gd name="T0" fmla="*/ 1 w 3"/>
                <a:gd name="T1" fmla="*/ 2 h 2"/>
                <a:gd name="T2" fmla="*/ 1 w 3"/>
                <a:gd name="T3" fmla="*/ 2 h 2"/>
                <a:gd name="T4" fmla="*/ 0 w 3"/>
                <a:gd name="T5" fmla="*/ 2 h 2"/>
                <a:gd name="T6" fmla="*/ 3 w 3"/>
                <a:gd name="T7" fmla="*/ 0 h 2"/>
                <a:gd name="T8" fmla="*/ 3 w 3"/>
                <a:gd name="T9" fmla="*/ 0 h 2"/>
                <a:gd name="T10" fmla="*/ 1 w 3"/>
                <a:gd name="T1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">
                  <a:moveTo>
                    <a:pt x="1" y="2"/>
                  </a:moveTo>
                  <a:lnTo>
                    <a:pt x="1" y="2"/>
                  </a:lnTo>
                  <a:cubicBezTo>
                    <a:pt x="1" y="2"/>
                    <a:pt x="1" y="2"/>
                    <a:pt x="0" y="2"/>
                  </a:cubicBezTo>
                  <a:cubicBezTo>
                    <a:pt x="1" y="1"/>
                    <a:pt x="2" y="1"/>
                    <a:pt x="3" y="0"/>
                  </a:cubicBezTo>
                  <a:lnTo>
                    <a:pt x="3" y="0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43" name="Freeform 1369"/>
            <p:cNvSpPr>
              <a:spLocks/>
            </p:cNvSpPr>
            <p:nvPr userDrawn="1"/>
          </p:nvSpPr>
          <p:spPr bwMode="auto">
            <a:xfrm>
              <a:off x="298" y="206"/>
              <a:ext cx="2" cy="3"/>
            </a:xfrm>
            <a:custGeom>
              <a:avLst/>
              <a:gdLst>
                <a:gd name="T0" fmla="*/ 2 w 5"/>
                <a:gd name="T1" fmla="*/ 6 h 6"/>
                <a:gd name="T2" fmla="*/ 2 w 5"/>
                <a:gd name="T3" fmla="*/ 6 h 6"/>
                <a:gd name="T4" fmla="*/ 0 w 5"/>
                <a:gd name="T5" fmla="*/ 3 h 6"/>
                <a:gd name="T6" fmla="*/ 3 w 5"/>
                <a:gd name="T7" fmla="*/ 0 h 6"/>
                <a:gd name="T8" fmla="*/ 5 w 5"/>
                <a:gd name="T9" fmla="*/ 3 h 6"/>
                <a:gd name="T10" fmla="*/ 2 w 5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6">
                  <a:moveTo>
                    <a:pt x="2" y="6"/>
                  </a:moveTo>
                  <a:lnTo>
                    <a:pt x="2" y="6"/>
                  </a:ln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1"/>
                    <a:pt x="4" y="2"/>
                    <a:pt x="5" y="3"/>
                  </a:cubicBezTo>
                  <a:cubicBezTo>
                    <a:pt x="4" y="4"/>
                    <a:pt x="3" y="5"/>
                    <a:pt x="2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44" name="Freeform 1370"/>
            <p:cNvSpPr>
              <a:spLocks/>
            </p:cNvSpPr>
            <p:nvPr userDrawn="1"/>
          </p:nvSpPr>
          <p:spPr bwMode="auto">
            <a:xfrm>
              <a:off x="297" y="208"/>
              <a:ext cx="2" cy="2"/>
            </a:xfrm>
            <a:custGeom>
              <a:avLst/>
              <a:gdLst>
                <a:gd name="T0" fmla="*/ 2 w 5"/>
                <a:gd name="T1" fmla="*/ 6 h 6"/>
                <a:gd name="T2" fmla="*/ 2 w 5"/>
                <a:gd name="T3" fmla="*/ 6 h 6"/>
                <a:gd name="T4" fmla="*/ 0 w 5"/>
                <a:gd name="T5" fmla="*/ 3 h 6"/>
                <a:gd name="T6" fmla="*/ 3 w 5"/>
                <a:gd name="T7" fmla="*/ 0 h 6"/>
                <a:gd name="T8" fmla="*/ 5 w 5"/>
                <a:gd name="T9" fmla="*/ 3 h 6"/>
                <a:gd name="T10" fmla="*/ 2 w 5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6">
                  <a:moveTo>
                    <a:pt x="2" y="6"/>
                  </a:moveTo>
                  <a:lnTo>
                    <a:pt x="2" y="6"/>
                  </a:ln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1"/>
                    <a:pt x="4" y="2"/>
                    <a:pt x="5" y="3"/>
                  </a:cubicBezTo>
                  <a:cubicBezTo>
                    <a:pt x="4" y="4"/>
                    <a:pt x="3" y="5"/>
                    <a:pt x="2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45" name="Freeform 1371"/>
            <p:cNvSpPr>
              <a:spLocks/>
            </p:cNvSpPr>
            <p:nvPr userDrawn="1"/>
          </p:nvSpPr>
          <p:spPr bwMode="auto">
            <a:xfrm>
              <a:off x="295" y="209"/>
              <a:ext cx="3" cy="3"/>
            </a:xfrm>
            <a:custGeom>
              <a:avLst/>
              <a:gdLst>
                <a:gd name="T0" fmla="*/ 2 w 5"/>
                <a:gd name="T1" fmla="*/ 6 h 6"/>
                <a:gd name="T2" fmla="*/ 2 w 5"/>
                <a:gd name="T3" fmla="*/ 6 h 6"/>
                <a:gd name="T4" fmla="*/ 2 w 5"/>
                <a:gd name="T5" fmla="*/ 6 h 6"/>
                <a:gd name="T6" fmla="*/ 3 w 5"/>
                <a:gd name="T7" fmla="*/ 4 h 6"/>
                <a:gd name="T8" fmla="*/ 2 w 5"/>
                <a:gd name="T9" fmla="*/ 4 h 6"/>
                <a:gd name="T10" fmla="*/ 1 w 5"/>
                <a:gd name="T11" fmla="*/ 4 h 6"/>
                <a:gd name="T12" fmla="*/ 0 w 5"/>
                <a:gd name="T13" fmla="*/ 3 h 6"/>
                <a:gd name="T14" fmla="*/ 3 w 5"/>
                <a:gd name="T15" fmla="*/ 0 h 6"/>
                <a:gd name="T16" fmla="*/ 5 w 5"/>
                <a:gd name="T17" fmla="*/ 3 h 6"/>
                <a:gd name="T18" fmla="*/ 2 w 5"/>
                <a:gd name="T1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6">
                  <a:moveTo>
                    <a:pt x="2" y="6"/>
                  </a:moveTo>
                  <a:lnTo>
                    <a:pt x="2" y="6"/>
                  </a:lnTo>
                  <a:lnTo>
                    <a:pt x="2" y="6"/>
                  </a:lnTo>
                  <a:cubicBezTo>
                    <a:pt x="2" y="5"/>
                    <a:pt x="2" y="5"/>
                    <a:pt x="3" y="4"/>
                  </a:cubicBezTo>
                  <a:lnTo>
                    <a:pt x="2" y="4"/>
                  </a:lnTo>
                  <a:cubicBezTo>
                    <a:pt x="2" y="4"/>
                    <a:pt x="2" y="4"/>
                    <a:pt x="1" y="4"/>
                  </a:cubicBezTo>
                  <a:lnTo>
                    <a:pt x="0" y="3"/>
                  </a:lnTo>
                  <a:cubicBezTo>
                    <a:pt x="1" y="2"/>
                    <a:pt x="2" y="1"/>
                    <a:pt x="3" y="0"/>
                  </a:cubicBezTo>
                  <a:cubicBezTo>
                    <a:pt x="4" y="1"/>
                    <a:pt x="4" y="2"/>
                    <a:pt x="5" y="3"/>
                  </a:cubicBezTo>
                  <a:cubicBezTo>
                    <a:pt x="4" y="4"/>
                    <a:pt x="3" y="5"/>
                    <a:pt x="2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46" name="Freeform 1372"/>
            <p:cNvSpPr>
              <a:spLocks/>
            </p:cNvSpPr>
            <p:nvPr userDrawn="1"/>
          </p:nvSpPr>
          <p:spPr bwMode="auto">
            <a:xfrm>
              <a:off x="295" y="212"/>
              <a:ext cx="2" cy="2"/>
            </a:xfrm>
            <a:custGeom>
              <a:avLst/>
              <a:gdLst>
                <a:gd name="T0" fmla="*/ 3 w 4"/>
                <a:gd name="T1" fmla="*/ 0 h 3"/>
                <a:gd name="T2" fmla="*/ 3 w 4"/>
                <a:gd name="T3" fmla="*/ 0 h 3"/>
                <a:gd name="T4" fmla="*/ 4 w 4"/>
                <a:gd name="T5" fmla="*/ 2 h 3"/>
                <a:gd name="T6" fmla="*/ 3 w 4"/>
                <a:gd name="T7" fmla="*/ 3 h 3"/>
                <a:gd name="T8" fmla="*/ 0 w 4"/>
                <a:gd name="T9" fmla="*/ 3 h 3"/>
                <a:gd name="T10" fmla="*/ 0 w 4"/>
                <a:gd name="T11" fmla="*/ 3 h 3"/>
                <a:gd name="T12" fmla="*/ 1 w 4"/>
                <a:gd name="T13" fmla="*/ 1 h 3"/>
                <a:gd name="T14" fmla="*/ 1 w 4"/>
                <a:gd name="T15" fmla="*/ 1 h 3"/>
                <a:gd name="T16" fmla="*/ 3 w 4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3">
                  <a:moveTo>
                    <a:pt x="3" y="0"/>
                  </a:moveTo>
                  <a:lnTo>
                    <a:pt x="3" y="0"/>
                  </a:lnTo>
                  <a:cubicBezTo>
                    <a:pt x="3" y="1"/>
                    <a:pt x="4" y="2"/>
                    <a:pt x="4" y="2"/>
                  </a:cubicBezTo>
                  <a:lnTo>
                    <a:pt x="3" y="3"/>
                  </a:lnTo>
                  <a:cubicBezTo>
                    <a:pt x="2" y="3"/>
                    <a:pt x="1" y="3"/>
                    <a:pt x="0" y="3"/>
                  </a:cubicBezTo>
                  <a:lnTo>
                    <a:pt x="0" y="3"/>
                  </a:lnTo>
                  <a:cubicBezTo>
                    <a:pt x="1" y="2"/>
                    <a:pt x="1" y="2"/>
                    <a:pt x="1" y="1"/>
                  </a:cubicBez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47" name="Freeform 1373"/>
            <p:cNvSpPr>
              <a:spLocks/>
            </p:cNvSpPr>
            <p:nvPr userDrawn="1"/>
          </p:nvSpPr>
          <p:spPr bwMode="auto">
            <a:xfrm>
              <a:off x="296" y="211"/>
              <a:ext cx="2" cy="2"/>
            </a:xfrm>
            <a:custGeom>
              <a:avLst/>
              <a:gdLst>
                <a:gd name="T0" fmla="*/ 3 w 5"/>
                <a:gd name="T1" fmla="*/ 0 h 5"/>
                <a:gd name="T2" fmla="*/ 3 w 5"/>
                <a:gd name="T3" fmla="*/ 0 h 5"/>
                <a:gd name="T4" fmla="*/ 5 w 5"/>
                <a:gd name="T5" fmla="*/ 3 h 5"/>
                <a:gd name="T6" fmla="*/ 2 w 5"/>
                <a:gd name="T7" fmla="*/ 5 h 5"/>
                <a:gd name="T8" fmla="*/ 0 w 5"/>
                <a:gd name="T9" fmla="*/ 2 h 5"/>
                <a:gd name="T10" fmla="*/ 3 w 5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5" y="3"/>
                  </a:cubicBezTo>
                  <a:cubicBezTo>
                    <a:pt x="4" y="4"/>
                    <a:pt x="3" y="4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1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48" name="Freeform 1374"/>
            <p:cNvSpPr>
              <a:spLocks/>
            </p:cNvSpPr>
            <p:nvPr userDrawn="1"/>
          </p:nvSpPr>
          <p:spPr bwMode="auto">
            <a:xfrm>
              <a:off x="290" y="206"/>
              <a:ext cx="0" cy="1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1 w 1"/>
                <a:gd name="T5" fmla="*/ 0 h 2"/>
                <a:gd name="T6" fmla="*/ 1 w 1"/>
                <a:gd name="T7" fmla="*/ 2 h 2"/>
                <a:gd name="T8" fmla="*/ 0 w 1"/>
                <a:gd name="T9" fmla="*/ 2 h 2"/>
                <a:gd name="T10" fmla="*/ 0 w 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49" name="Freeform 1375"/>
            <p:cNvSpPr>
              <a:spLocks/>
            </p:cNvSpPr>
            <p:nvPr userDrawn="1"/>
          </p:nvSpPr>
          <p:spPr bwMode="auto">
            <a:xfrm>
              <a:off x="290" y="205"/>
              <a:ext cx="0" cy="1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1 w 1"/>
                <a:gd name="T5" fmla="*/ 1 h 2"/>
                <a:gd name="T6" fmla="*/ 1 w 1"/>
                <a:gd name="T7" fmla="*/ 2 h 2"/>
                <a:gd name="T8" fmla="*/ 0 w 1"/>
                <a:gd name="T9" fmla="*/ 2 h 2"/>
                <a:gd name="T10" fmla="*/ 0 w 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50" name="Freeform 1376"/>
            <p:cNvSpPr>
              <a:spLocks/>
            </p:cNvSpPr>
            <p:nvPr userDrawn="1"/>
          </p:nvSpPr>
          <p:spPr bwMode="auto">
            <a:xfrm>
              <a:off x="290" y="204"/>
              <a:ext cx="1" cy="1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2 w 2"/>
                <a:gd name="T5" fmla="*/ 0 h 2"/>
                <a:gd name="T6" fmla="*/ 2 w 2"/>
                <a:gd name="T7" fmla="*/ 2 h 2"/>
                <a:gd name="T8" fmla="*/ 0 w 2"/>
                <a:gd name="T9" fmla="*/ 1 h 2"/>
                <a:gd name="T10" fmla="*/ 0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51" name="Freeform 1377"/>
            <p:cNvSpPr>
              <a:spLocks/>
            </p:cNvSpPr>
            <p:nvPr userDrawn="1"/>
          </p:nvSpPr>
          <p:spPr bwMode="auto">
            <a:xfrm>
              <a:off x="290" y="203"/>
              <a:ext cx="1" cy="1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2 w 2"/>
                <a:gd name="T5" fmla="*/ 1 h 2"/>
                <a:gd name="T6" fmla="*/ 2 w 2"/>
                <a:gd name="T7" fmla="*/ 2 h 2"/>
                <a:gd name="T8" fmla="*/ 0 w 2"/>
                <a:gd name="T9" fmla="*/ 2 h 2"/>
                <a:gd name="T10" fmla="*/ 0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2" y="1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52" name="Freeform 1378"/>
            <p:cNvSpPr>
              <a:spLocks/>
            </p:cNvSpPr>
            <p:nvPr userDrawn="1"/>
          </p:nvSpPr>
          <p:spPr bwMode="auto">
            <a:xfrm>
              <a:off x="290" y="202"/>
              <a:ext cx="1" cy="0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3 w 3"/>
                <a:gd name="T5" fmla="*/ 0 h 1"/>
                <a:gd name="T6" fmla="*/ 2 w 3"/>
                <a:gd name="T7" fmla="*/ 1 h 1"/>
                <a:gd name="T8" fmla="*/ 0 w 3"/>
                <a:gd name="T9" fmla="*/ 1 h 1"/>
                <a:gd name="T10" fmla="*/ 0 w 3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53" name="Freeform 1379"/>
            <p:cNvSpPr>
              <a:spLocks/>
            </p:cNvSpPr>
            <p:nvPr userDrawn="1"/>
          </p:nvSpPr>
          <p:spPr bwMode="auto">
            <a:xfrm>
              <a:off x="290" y="200"/>
              <a:ext cx="1" cy="1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2 w 2"/>
                <a:gd name="T5" fmla="*/ 0 h 2"/>
                <a:gd name="T6" fmla="*/ 2 w 2"/>
                <a:gd name="T7" fmla="*/ 2 h 2"/>
                <a:gd name="T8" fmla="*/ 0 w 2"/>
                <a:gd name="T9" fmla="*/ 1 h 2"/>
                <a:gd name="T10" fmla="*/ 0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54" name="Freeform 1380"/>
            <p:cNvSpPr>
              <a:spLocks/>
            </p:cNvSpPr>
            <p:nvPr userDrawn="1"/>
          </p:nvSpPr>
          <p:spPr bwMode="auto">
            <a:xfrm>
              <a:off x="290" y="199"/>
              <a:ext cx="1" cy="1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2 w 2"/>
                <a:gd name="T5" fmla="*/ 1 h 2"/>
                <a:gd name="T6" fmla="*/ 2 w 2"/>
                <a:gd name="T7" fmla="*/ 2 h 2"/>
                <a:gd name="T8" fmla="*/ 0 w 2"/>
                <a:gd name="T9" fmla="*/ 1 h 2"/>
                <a:gd name="T10" fmla="*/ 0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2" y="1"/>
                  </a:lnTo>
                  <a:lnTo>
                    <a:pt x="2" y="2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55" name="Freeform 1381"/>
            <p:cNvSpPr>
              <a:spLocks/>
            </p:cNvSpPr>
            <p:nvPr userDrawn="1"/>
          </p:nvSpPr>
          <p:spPr bwMode="auto">
            <a:xfrm>
              <a:off x="295" y="201"/>
              <a:ext cx="1" cy="2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0 h 3"/>
                <a:gd name="T4" fmla="*/ 2 w 2"/>
                <a:gd name="T5" fmla="*/ 2 h 3"/>
                <a:gd name="T6" fmla="*/ 1 w 2"/>
                <a:gd name="T7" fmla="*/ 3 h 3"/>
                <a:gd name="T8" fmla="*/ 0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1" y="3"/>
                  </a:ln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56" name="Freeform 1382"/>
            <p:cNvSpPr>
              <a:spLocks/>
            </p:cNvSpPr>
            <p:nvPr userDrawn="1"/>
          </p:nvSpPr>
          <p:spPr bwMode="auto">
            <a:xfrm>
              <a:off x="297" y="203"/>
              <a:ext cx="1" cy="2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0 h 3"/>
                <a:gd name="T4" fmla="*/ 2 w 2"/>
                <a:gd name="T5" fmla="*/ 2 h 3"/>
                <a:gd name="T6" fmla="*/ 1 w 2"/>
                <a:gd name="T7" fmla="*/ 3 h 3"/>
                <a:gd name="T8" fmla="*/ 0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1" y="3"/>
                  </a:ln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757" name="Freeform 1383"/>
            <p:cNvSpPr>
              <a:spLocks/>
            </p:cNvSpPr>
            <p:nvPr userDrawn="1"/>
          </p:nvSpPr>
          <p:spPr bwMode="auto">
            <a:xfrm>
              <a:off x="298" y="205"/>
              <a:ext cx="1" cy="2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1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0" y="3"/>
                  </a:ln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</p:grpSp>
      <p:grpSp>
        <p:nvGrpSpPr>
          <p:cNvPr id="985" name="Group 1585"/>
          <p:cNvGrpSpPr>
            <a:grpSpLocks/>
          </p:cNvGrpSpPr>
          <p:nvPr/>
        </p:nvGrpSpPr>
        <p:grpSpPr bwMode="auto">
          <a:xfrm>
            <a:off x="584202" y="295276"/>
            <a:ext cx="404284" cy="430213"/>
            <a:chOff x="276" y="186"/>
            <a:chExt cx="191" cy="271"/>
          </a:xfrm>
        </p:grpSpPr>
        <p:sp>
          <p:nvSpPr>
            <p:cNvPr id="1358" name="Freeform 1385"/>
            <p:cNvSpPr>
              <a:spLocks/>
            </p:cNvSpPr>
            <p:nvPr userDrawn="1"/>
          </p:nvSpPr>
          <p:spPr bwMode="auto">
            <a:xfrm>
              <a:off x="299" y="207"/>
              <a:ext cx="1" cy="1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2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0" y="3"/>
                  </a:ln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59" name="Freeform 1386"/>
            <p:cNvSpPr>
              <a:spLocks/>
            </p:cNvSpPr>
            <p:nvPr userDrawn="1"/>
          </p:nvSpPr>
          <p:spPr bwMode="auto">
            <a:xfrm>
              <a:off x="297" y="207"/>
              <a:ext cx="1" cy="1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2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0" y="3"/>
                  </a:ln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60" name="Freeform 1387"/>
            <p:cNvSpPr>
              <a:spLocks/>
            </p:cNvSpPr>
            <p:nvPr userDrawn="1"/>
          </p:nvSpPr>
          <p:spPr bwMode="auto">
            <a:xfrm>
              <a:off x="294" y="206"/>
              <a:ext cx="1" cy="2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2 w 2"/>
                <a:gd name="T5" fmla="*/ 2 h 3"/>
                <a:gd name="T6" fmla="*/ 0 w 2"/>
                <a:gd name="T7" fmla="*/ 3 h 3"/>
                <a:gd name="T8" fmla="*/ 1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lnTo>
                    <a:pt x="1" y="0"/>
                  </a:lnTo>
                  <a:lnTo>
                    <a:pt x="2" y="2"/>
                  </a:lnTo>
                  <a:lnTo>
                    <a:pt x="0" y="3"/>
                  </a:lnTo>
                  <a:cubicBezTo>
                    <a:pt x="1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61" name="Freeform 1388"/>
            <p:cNvSpPr>
              <a:spLocks/>
            </p:cNvSpPr>
            <p:nvPr userDrawn="1"/>
          </p:nvSpPr>
          <p:spPr bwMode="auto">
            <a:xfrm>
              <a:off x="296" y="205"/>
              <a:ext cx="0" cy="1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1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0" y="3"/>
                  </a:ln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62" name="Freeform 1389"/>
            <p:cNvSpPr>
              <a:spLocks/>
            </p:cNvSpPr>
            <p:nvPr userDrawn="1"/>
          </p:nvSpPr>
          <p:spPr bwMode="auto">
            <a:xfrm>
              <a:off x="294" y="203"/>
              <a:ext cx="1" cy="2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2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0" y="3"/>
                  </a:ln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63" name="Freeform 1390"/>
            <p:cNvSpPr>
              <a:spLocks/>
            </p:cNvSpPr>
            <p:nvPr userDrawn="1"/>
          </p:nvSpPr>
          <p:spPr bwMode="auto">
            <a:xfrm>
              <a:off x="297" y="200"/>
              <a:ext cx="1" cy="1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0 h 3"/>
                <a:gd name="T4" fmla="*/ 2 w 2"/>
                <a:gd name="T5" fmla="*/ 2 h 3"/>
                <a:gd name="T6" fmla="*/ 0 w 2"/>
                <a:gd name="T7" fmla="*/ 3 h 3"/>
                <a:gd name="T8" fmla="*/ 0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3"/>
                  </a:ln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64" name="Freeform 1391"/>
            <p:cNvSpPr>
              <a:spLocks/>
            </p:cNvSpPr>
            <p:nvPr userDrawn="1"/>
          </p:nvSpPr>
          <p:spPr bwMode="auto">
            <a:xfrm>
              <a:off x="298" y="201"/>
              <a:ext cx="1" cy="2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2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0" y="3"/>
                  </a:ln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65" name="Freeform 1392"/>
            <p:cNvSpPr>
              <a:spLocks/>
            </p:cNvSpPr>
            <p:nvPr userDrawn="1"/>
          </p:nvSpPr>
          <p:spPr bwMode="auto">
            <a:xfrm>
              <a:off x="300" y="204"/>
              <a:ext cx="0" cy="1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1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0" y="3"/>
                  </a:ln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66" name="Freeform 1393"/>
            <p:cNvSpPr>
              <a:spLocks/>
            </p:cNvSpPr>
            <p:nvPr userDrawn="1"/>
          </p:nvSpPr>
          <p:spPr bwMode="auto">
            <a:xfrm>
              <a:off x="298" y="208"/>
              <a:ext cx="0" cy="2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2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0" y="3"/>
                  </a:lnTo>
                  <a:cubicBezTo>
                    <a:pt x="1" y="2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67" name="Freeform 1394"/>
            <p:cNvSpPr>
              <a:spLocks/>
            </p:cNvSpPr>
            <p:nvPr userDrawn="1"/>
          </p:nvSpPr>
          <p:spPr bwMode="auto">
            <a:xfrm>
              <a:off x="298" y="211"/>
              <a:ext cx="0" cy="2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2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0" y="3"/>
                  </a:ln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68" name="Freeform 1395"/>
            <p:cNvSpPr>
              <a:spLocks/>
            </p:cNvSpPr>
            <p:nvPr userDrawn="1"/>
          </p:nvSpPr>
          <p:spPr bwMode="auto">
            <a:xfrm>
              <a:off x="293" y="208"/>
              <a:ext cx="1" cy="1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1 w 1"/>
                <a:gd name="T5" fmla="*/ 1 h 2"/>
                <a:gd name="T6" fmla="*/ 0 w 1"/>
                <a:gd name="T7" fmla="*/ 2 h 2"/>
                <a:gd name="T8" fmla="*/ 0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0" y="2"/>
                  </a:ln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69" name="Freeform 1396"/>
            <p:cNvSpPr>
              <a:spLocks/>
            </p:cNvSpPr>
            <p:nvPr userDrawn="1"/>
          </p:nvSpPr>
          <p:spPr bwMode="auto">
            <a:xfrm>
              <a:off x="297" y="210"/>
              <a:ext cx="0" cy="1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2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0" y="3"/>
                  </a:lnTo>
                  <a:cubicBezTo>
                    <a:pt x="0" y="2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70" name="Freeform 1397"/>
            <p:cNvSpPr>
              <a:spLocks/>
            </p:cNvSpPr>
            <p:nvPr userDrawn="1"/>
          </p:nvSpPr>
          <p:spPr bwMode="auto">
            <a:xfrm>
              <a:off x="294" y="214"/>
              <a:ext cx="3" cy="0"/>
            </a:xfrm>
            <a:custGeom>
              <a:avLst/>
              <a:gdLst>
                <a:gd name="T0" fmla="*/ 0 w 6"/>
                <a:gd name="T1" fmla="*/ 1 h 1"/>
                <a:gd name="T2" fmla="*/ 0 w 6"/>
                <a:gd name="T3" fmla="*/ 1 h 1"/>
                <a:gd name="T4" fmla="*/ 1 w 6"/>
                <a:gd name="T5" fmla="*/ 0 h 1"/>
                <a:gd name="T6" fmla="*/ 6 w 6"/>
                <a:gd name="T7" fmla="*/ 1 h 1"/>
                <a:gd name="T8" fmla="*/ 0 w 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1"/>
                  </a:moveTo>
                  <a:lnTo>
                    <a:pt x="0" y="1"/>
                  </a:lnTo>
                  <a:cubicBezTo>
                    <a:pt x="1" y="1"/>
                    <a:pt x="1" y="1"/>
                    <a:pt x="1" y="0"/>
                  </a:cubicBezTo>
                  <a:cubicBezTo>
                    <a:pt x="3" y="0"/>
                    <a:pt x="4" y="1"/>
                    <a:pt x="6" y="1"/>
                  </a:cubicBezTo>
                  <a:cubicBezTo>
                    <a:pt x="4" y="1"/>
                    <a:pt x="2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71" name="Freeform 1398"/>
            <p:cNvSpPr>
              <a:spLocks/>
            </p:cNvSpPr>
            <p:nvPr userDrawn="1"/>
          </p:nvSpPr>
          <p:spPr bwMode="auto">
            <a:xfrm>
              <a:off x="293" y="209"/>
              <a:ext cx="3" cy="2"/>
            </a:xfrm>
            <a:custGeom>
              <a:avLst/>
              <a:gdLst>
                <a:gd name="T0" fmla="*/ 0 w 8"/>
                <a:gd name="T1" fmla="*/ 4 h 5"/>
                <a:gd name="T2" fmla="*/ 0 w 8"/>
                <a:gd name="T3" fmla="*/ 4 h 5"/>
                <a:gd name="T4" fmla="*/ 8 w 8"/>
                <a:gd name="T5" fmla="*/ 0 h 5"/>
                <a:gd name="T6" fmla="*/ 4 w 8"/>
                <a:gd name="T7" fmla="*/ 5 h 5"/>
                <a:gd name="T8" fmla="*/ 2 w 8"/>
                <a:gd name="T9" fmla="*/ 5 h 5"/>
                <a:gd name="T10" fmla="*/ 3 w 8"/>
                <a:gd name="T11" fmla="*/ 4 h 5"/>
                <a:gd name="T12" fmla="*/ 2 w 8"/>
                <a:gd name="T13" fmla="*/ 4 h 5"/>
                <a:gd name="T14" fmla="*/ 0 w 8"/>
                <a:gd name="T1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5">
                  <a:moveTo>
                    <a:pt x="0" y="4"/>
                  </a:moveTo>
                  <a:lnTo>
                    <a:pt x="0" y="4"/>
                  </a:lnTo>
                  <a:cubicBezTo>
                    <a:pt x="2" y="2"/>
                    <a:pt x="5" y="1"/>
                    <a:pt x="8" y="0"/>
                  </a:cubicBezTo>
                  <a:cubicBezTo>
                    <a:pt x="7" y="2"/>
                    <a:pt x="6" y="4"/>
                    <a:pt x="4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2" y="5"/>
                    <a:pt x="2" y="4"/>
                    <a:pt x="3" y="4"/>
                  </a:cubicBezTo>
                  <a:lnTo>
                    <a:pt x="2" y="4"/>
                  </a:lnTo>
                  <a:cubicBezTo>
                    <a:pt x="2" y="4"/>
                    <a:pt x="1" y="4"/>
                    <a:pt x="0" y="4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72" name="Freeform 1399"/>
            <p:cNvSpPr>
              <a:spLocks/>
            </p:cNvSpPr>
            <p:nvPr userDrawn="1"/>
          </p:nvSpPr>
          <p:spPr bwMode="auto">
            <a:xfrm>
              <a:off x="289" y="208"/>
              <a:ext cx="1" cy="2"/>
            </a:xfrm>
            <a:custGeom>
              <a:avLst/>
              <a:gdLst>
                <a:gd name="T0" fmla="*/ 2 w 2"/>
                <a:gd name="T1" fmla="*/ 0 h 3"/>
                <a:gd name="T2" fmla="*/ 2 w 2"/>
                <a:gd name="T3" fmla="*/ 0 h 3"/>
                <a:gd name="T4" fmla="*/ 2 w 2"/>
                <a:gd name="T5" fmla="*/ 2 h 3"/>
                <a:gd name="T6" fmla="*/ 1 w 2"/>
                <a:gd name="T7" fmla="*/ 3 h 3"/>
                <a:gd name="T8" fmla="*/ 0 w 2"/>
                <a:gd name="T9" fmla="*/ 2 h 3"/>
                <a:gd name="T10" fmla="*/ 2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2" y="0"/>
                  </a:lnTo>
                  <a:cubicBezTo>
                    <a:pt x="2" y="1"/>
                    <a:pt x="2" y="1"/>
                    <a:pt x="2" y="2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1" y="3"/>
                    <a:pt x="1" y="2"/>
                    <a:pt x="0" y="2"/>
                  </a:cubicBezTo>
                  <a:cubicBezTo>
                    <a:pt x="1" y="1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73" name="Freeform 1400"/>
            <p:cNvSpPr>
              <a:spLocks/>
            </p:cNvSpPr>
            <p:nvPr userDrawn="1"/>
          </p:nvSpPr>
          <p:spPr bwMode="auto">
            <a:xfrm>
              <a:off x="291" y="210"/>
              <a:ext cx="1" cy="1"/>
            </a:xfrm>
            <a:custGeom>
              <a:avLst/>
              <a:gdLst>
                <a:gd name="T0" fmla="*/ 3 w 3"/>
                <a:gd name="T1" fmla="*/ 0 h 4"/>
                <a:gd name="T2" fmla="*/ 3 w 3"/>
                <a:gd name="T3" fmla="*/ 0 h 4"/>
                <a:gd name="T4" fmla="*/ 2 w 3"/>
                <a:gd name="T5" fmla="*/ 3 h 4"/>
                <a:gd name="T6" fmla="*/ 0 w 3"/>
                <a:gd name="T7" fmla="*/ 4 h 4"/>
                <a:gd name="T8" fmla="*/ 1 w 3"/>
                <a:gd name="T9" fmla="*/ 1 h 4"/>
                <a:gd name="T10" fmla="*/ 3 w 3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lnTo>
                    <a:pt x="3" y="0"/>
                  </a:lnTo>
                  <a:cubicBezTo>
                    <a:pt x="2" y="1"/>
                    <a:pt x="2" y="2"/>
                    <a:pt x="2" y="3"/>
                  </a:cubicBezTo>
                  <a:cubicBezTo>
                    <a:pt x="1" y="3"/>
                    <a:pt x="1" y="4"/>
                    <a:pt x="0" y="4"/>
                  </a:cubicBezTo>
                  <a:cubicBezTo>
                    <a:pt x="1" y="3"/>
                    <a:pt x="1" y="2"/>
                    <a:pt x="1" y="1"/>
                  </a:cubicBezTo>
                  <a:cubicBezTo>
                    <a:pt x="2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74" name="Freeform 1401"/>
            <p:cNvSpPr>
              <a:spLocks/>
            </p:cNvSpPr>
            <p:nvPr userDrawn="1"/>
          </p:nvSpPr>
          <p:spPr bwMode="auto">
            <a:xfrm>
              <a:off x="292" y="211"/>
              <a:ext cx="4" cy="2"/>
            </a:xfrm>
            <a:custGeom>
              <a:avLst/>
              <a:gdLst>
                <a:gd name="T0" fmla="*/ 2 w 8"/>
                <a:gd name="T1" fmla="*/ 1 h 4"/>
                <a:gd name="T2" fmla="*/ 2 w 8"/>
                <a:gd name="T3" fmla="*/ 1 h 4"/>
                <a:gd name="T4" fmla="*/ 8 w 8"/>
                <a:gd name="T5" fmla="*/ 1 h 4"/>
                <a:gd name="T6" fmla="*/ 4 w 8"/>
                <a:gd name="T7" fmla="*/ 4 h 4"/>
                <a:gd name="T8" fmla="*/ 0 w 8"/>
                <a:gd name="T9" fmla="*/ 4 h 4"/>
                <a:gd name="T10" fmla="*/ 2 w 8"/>
                <a:gd name="T1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4">
                  <a:moveTo>
                    <a:pt x="2" y="1"/>
                  </a:moveTo>
                  <a:lnTo>
                    <a:pt x="2" y="1"/>
                  </a:lnTo>
                  <a:cubicBezTo>
                    <a:pt x="4" y="1"/>
                    <a:pt x="7" y="0"/>
                    <a:pt x="8" y="1"/>
                  </a:cubicBezTo>
                  <a:cubicBezTo>
                    <a:pt x="7" y="2"/>
                    <a:pt x="6" y="3"/>
                    <a:pt x="4" y="4"/>
                  </a:cubicBezTo>
                  <a:cubicBezTo>
                    <a:pt x="3" y="4"/>
                    <a:pt x="1" y="4"/>
                    <a:pt x="0" y="4"/>
                  </a:cubicBezTo>
                  <a:cubicBezTo>
                    <a:pt x="1" y="3"/>
                    <a:pt x="2" y="2"/>
                    <a:pt x="2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75" name="Freeform 1402"/>
            <p:cNvSpPr>
              <a:spLocks/>
            </p:cNvSpPr>
            <p:nvPr userDrawn="1"/>
          </p:nvSpPr>
          <p:spPr bwMode="auto">
            <a:xfrm>
              <a:off x="289" y="208"/>
              <a:ext cx="2" cy="5"/>
            </a:xfrm>
            <a:custGeom>
              <a:avLst/>
              <a:gdLst>
                <a:gd name="T0" fmla="*/ 1 w 5"/>
                <a:gd name="T1" fmla="*/ 5 h 11"/>
                <a:gd name="T2" fmla="*/ 1 w 5"/>
                <a:gd name="T3" fmla="*/ 5 h 11"/>
                <a:gd name="T4" fmla="*/ 5 w 5"/>
                <a:gd name="T5" fmla="*/ 0 h 11"/>
                <a:gd name="T6" fmla="*/ 3 w 5"/>
                <a:gd name="T7" fmla="*/ 8 h 11"/>
                <a:gd name="T8" fmla="*/ 0 w 5"/>
                <a:gd name="T9" fmla="*/ 11 h 11"/>
                <a:gd name="T10" fmla="*/ 1 w 5"/>
                <a:gd name="T11" fmla="*/ 6 h 11"/>
                <a:gd name="T12" fmla="*/ 1 w 5"/>
                <a:gd name="T13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1">
                  <a:moveTo>
                    <a:pt x="1" y="5"/>
                  </a:moveTo>
                  <a:lnTo>
                    <a:pt x="1" y="5"/>
                  </a:lnTo>
                  <a:cubicBezTo>
                    <a:pt x="2" y="3"/>
                    <a:pt x="3" y="1"/>
                    <a:pt x="5" y="0"/>
                  </a:cubicBezTo>
                  <a:cubicBezTo>
                    <a:pt x="5" y="3"/>
                    <a:pt x="4" y="5"/>
                    <a:pt x="3" y="8"/>
                  </a:cubicBezTo>
                  <a:cubicBezTo>
                    <a:pt x="2" y="9"/>
                    <a:pt x="1" y="10"/>
                    <a:pt x="0" y="11"/>
                  </a:cubicBezTo>
                  <a:cubicBezTo>
                    <a:pt x="1" y="9"/>
                    <a:pt x="1" y="7"/>
                    <a:pt x="1" y="6"/>
                  </a:cubicBezTo>
                  <a:lnTo>
                    <a:pt x="1" y="5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76" name="Freeform 1403"/>
            <p:cNvSpPr>
              <a:spLocks/>
            </p:cNvSpPr>
            <p:nvPr userDrawn="1"/>
          </p:nvSpPr>
          <p:spPr bwMode="auto">
            <a:xfrm>
              <a:off x="290" y="213"/>
              <a:ext cx="5" cy="1"/>
            </a:xfrm>
            <a:custGeom>
              <a:avLst/>
              <a:gdLst>
                <a:gd name="T0" fmla="*/ 11 w 11"/>
                <a:gd name="T1" fmla="*/ 1 h 3"/>
                <a:gd name="T2" fmla="*/ 11 w 11"/>
                <a:gd name="T3" fmla="*/ 1 h 3"/>
                <a:gd name="T4" fmla="*/ 7 w 11"/>
                <a:gd name="T5" fmla="*/ 3 h 3"/>
                <a:gd name="T6" fmla="*/ 1 w 11"/>
                <a:gd name="T7" fmla="*/ 3 h 3"/>
                <a:gd name="T8" fmla="*/ 0 w 11"/>
                <a:gd name="T9" fmla="*/ 3 h 3"/>
                <a:gd name="T10" fmla="*/ 11 w 11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">
                  <a:moveTo>
                    <a:pt x="11" y="1"/>
                  </a:moveTo>
                  <a:lnTo>
                    <a:pt x="11" y="1"/>
                  </a:lnTo>
                  <a:cubicBezTo>
                    <a:pt x="10" y="2"/>
                    <a:pt x="9" y="3"/>
                    <a:pt x="7" y="3"/>
                  </a:cubicBezTo>
                  <a:cubicBezTo>
                    <a:pt x="5" y="3"/>
                    <a:pt x="3" y="3"/>
                    <a:pt x="1" y="3"/>
                  </a:cubicBezTo>
                  <a:lnTo>
                    <a:pt x="0" y="3"/>
                  </a:lnTo>
                  <a:cubicBezTo>
                    <a:pt x="3" y="1"/>
                    <a:pt x="7" y="0"/>
                    <a:pt x="1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77" name="Freeform 1404"/>
            <p:cNvSpPr>
              <a:spLocks/>
            </p:cNvSpPr>
            <p:nvPr userDrawn="1"/>
          </p:nvSpPr>
          <p:spPr bwMode="auto">
            <a:xfrm>
              <a:off x="289" y="211"/>
              <a:ext cx="4" cy="3"/>
            </a:xfrm>
            <a:custGeom>
              <a:avLst/>
              <a:gdLst>
                <a:gd name="T0" fmla="*/ 9 w 9"/>
                <a:gd name="T1" fmla="*/ 0 h 7"/>
                <a:gd name="T2" fmla="*/ 9 w 9"/>
                <a:gd name="T3" fmla="*/ 0 h 7"/>
                <a:gd name="T4" fmla="*/ 0 w 9"/>
                <a:gd name="T5" fmla="*/ 7 h 7"/>
                <a:gd name="T6" fmla="*/ 9 w 9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7">
                  <a:moveTo>
                    <a:pt x="9" y="0"/>
                  </a:moveTo>
                  <a:lnTo>
                    <a:pt x="9" y="0"/>
                  </a:lnTo>
                  <a:cubicBezTo>
                    <a:pt x="8" y="3"/>
                    <a:pt x="4" y="6"/>
                    <a:pt x="0" y="7"/>
                  </a:cubicBezTo>
                  <a:cubicBezTo>
                    <a:pt x="1" y="3"/>
                    <a:pt x="5" y="0"/>
                    <a:pt x="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78" name="Freeform 1405"/>
            <p:cNvSpPr>
              <a:spLocks/>
            </p:cNvSpPr>
            <p:nvPr userDrawn="1"/>
          </p:nvSpPr>
          <p:spPr bwMode="auto">
            <a:xfrm>
              <a:off x="286" y="208"/>
              <a:ext cx="1" cy="1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2 h 2"/>
                <a:gd name="T4" fmla="*/ 0 w 1"/>
                <a:gd name="T5" fmla="*/ 0 h 2"/>
                <a:gd name="T6" fmla="*/ 1 w 1"/>
                <a:gd name="T7" fmla="*/ 0 h 2"/>
                <a:gd name="T8" fmla="*/ 0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cubicBezTo>
                    <a:pt x="1" y="1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79" name="Freeform 1406"/>
            <p:cNvSpPr>
              <a:spLocks/>
            </p:cNvSpPr>
            <p:nvPr userDrawn="1"/>
          </p:nvSpPr>
          <p:spPr bwMode="auto">
            <a:xfrm>
              <a:off x="277" y="208"/>
              <a:ext cx="0" cy="2"/>
            </a:xfrm>
            <a:custGeom>
              <a:avLst/>
              <a:gdLst>
                <a:gd name="T0" fmla="*/ 0 w 2"/>
                <a:gd name="T1" fmla="*/ 2 h 5"/>
                <a:gd name="T2" fmla="*/ 0 w 2"/>
                <a:gd name="T3" fmla="*/ 2 h 5"/>
                <a:gd name="T4" fmla="*/ 0 w 2"/>
                <a:gd name="T5" fmla="*/ 1 h 5"/>
                <a:gd name="T6" fmla="*/ 0 w 2"/>
                <a:gd name="T7" fmla="*/ 0 h 5"/>
                <a:gd name="T8" fmla="*/ 2 w 2"/>
                <a:gd name="T9" fmla="*/ 3 h 5"/>
                <a:gd name="T10" fmla="*/ 1 w 2"/>
                <a:gd name="T11" fmla="*/ 5 h 5"/>
                <a:gd name="T12" fmla="*/ 0 w 2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5">
                  <a:moveTo>
                    <a:pt x="0" y="2"/>
                  </a:moveTo>
                  <a:lnTo>
                    <a:pt x="0" y="2"/>
                  </a:ln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ubicBezTo>
                    <a:pt x="1" y="1"/>
                    <a:pt x="1" y="2"/>
                    <a:pt x="2" y="3"/>
                  </a:cubicBezTo>
                  <a:cubicBezTo>
                    <a:pt x="2" y="4"/>
                    <a:pt x="2" y="4"/>
                    <a:pt x="1" y="5"/>
                  </a:cubicBezTo>
                  <a:cubicBezTo>
                    <a:pt x="1" y="4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80" name="Freeform 1407"/>
            <p:cNvSpPr>
              <a:spLocks/>
            </p:cNvSpPr>
            <p:nvPr userDrawn="1"/>
          </p:nvSpPr>
          <p:spPr bwMode="auto">
            <a:xfrm>
              <a:off x="276" y="205"/>
              <a:ext cx="1" cy="2"/>
            </a:xfrm>
            <a:custGeom>
              <a:avLst/>
              <a:gdLst>
                <a:gd name="T0" fmla="*/ 1 w 4"/>
                <a:gd name="T1" fmla="*/ 6 h 6"/>
                <a:gd name="T2" fmla="*/ 1 w 4"/>
                <a:gd name="T3" fmla="*/ 6 h 6"/>
                <a:gd name="T4" fmla="*/ 0 w 4"/>
                <a:gd name="T5" fmla="*/ 2 h 6"/>
                <a:gd name="T6" fmla="*/ 1 w 4"/>
                <a:gd name="T7" fmla="*/ 0 h 6"/>
                <a:gd name="T8" fmla="*/ 4 w 4"/>
                <a:gd name="T9" fmla="*/ 3 h 6"/>
                <a:gd name="T10" fmla="*/ 2 w 4"/>
                <a:gd name="T11" fmla="*/ 6 h 6"/>
                <a:gd name="T12" fmla="*/ 1 w 4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6">
                  <a:moveTo>
                    <a:pt x="1" y="6"/>
                  </a:moveTo>
                  <a:lnTo>
                    <a:pt x="1" y="6"/>
                  </a:lnTo>
                  <a:cubicBezTo>
                    <a:pt x="1" y="5"/>
                    <a:pt x="0" y="3"/>
                    <a:pt x="0" y="2"/>
                  </a:cubicBezTo>
                  <a:lnTo>
                    <a:pt x="1" y="0"/>
                  </a:lnTo>
                  <a:cubicBezTo>
                    <a:pt x="2" y="1"/>
                    <a:pt x="3" y="2"/>
                    <a:pt x="4" y="3"/>
                  </a:cubicBezTo>
                  <a:cubicBezTo>
                    <a:pt x="3" y="4"/>
                    <a:pt x="2" y="5"/>
                    <a:pt x="2" y="6"/>
                  </a:cubicBezTo>
                  <a:lnTo>
                    <a:pt x="1" y="6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81" name="Freeform 1408"/>
            <p:cNvSpPr>
              <a:spLocks/>
            </p:cNvSpPr>
            <p:nvPr userDrawn="1"/>
          </p:nvSpPr>
          <p:spPr bwMode="auto">
            <a:xfrm>
              <a:off x="276" y="204"/>
              <a:ext cx="0" cy="1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2 h 2"/>
                <a:gd name="T4" fmla="*/ 0 w 1"/>
                <a:gd name="T5" fmla="*/ 0 h 2"/>
                <a:gd name="T6" fmla="*/ 1 w 1"/>
                <a:gd name="T7" fmla="*/ 1 h 2"/>
                <a:gd name="T8" fmla="*/ 0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lnTo>
                    <a:pt x="0" y="2"/>
                  </a:lnTo>
                  <a:cubicBezTo>
                    <a:pt x="0" y="1"/>
                    <a:pt x="0" y="0"/>
                    <a:pt x="0" y="0"/>
                  </a:cubicBezTo>
                  <a:lnTo>
                    <a:pt x="1" y="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82" name="Freeform 1409"/>
            <p:cNvSpPr>
              <a:spLocks/>
            </p:cNvSpPr>
            <p:nvPr userDrawn="1"/>
          </p:nvSpPr>
          <p:spPr bwMode="auto">
            <a:xfrm>
              <a:off x="276" y="201"/>
              <a:ext cx="1" cy="3"/>
            </a:xfrm>
            <a:custGeom>
              <a:avLst/>
              <a:gdLst>
                <a:gd name="T0" fmla="*/ 0 w 3"/>
                <a:gd name="T1" fmla="*/ 5 h 6"/>
                <a:gd name="T2" fmla="*/ 0 w 3"/>
                <a:gd name="T3" fmla="*/ 5 h 6"/>
                <a:gd name="T4" fmla="*/ 2 w 3"/>
                <a:gd name="T5" fmla="*/ 0 h 6"/>
                <a:gd name="T6" fmla="*/ 3 w 3"/>
                <a:gd name="T7" fmla="*/ 2 h 6"/>
                <a:gd name="T8" fmla="*/ 0 w 3"/>
                <a:gd name="T9" fmla="*/ 6 h 6"/>
                <a:gd name="T10" fmla="*/ 0 w 3"/>
                <a:gd name="T1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0" y="5"/>
                  </a:moveTo>
                  <a:lnTo>
                    <a:pt x="0" y="5"/>
                  </a:lnTo>
                  <a:cubicBezTo>
                    <a:pt x="0" y="3"/>
                    <a:pt x="1" y="2"/>
                    <a:pt x="2" y="0"/>
                  </a:cubicBezTo>
                  <a:cubicBezTo>
                    <a:pt x="2" y="1"/>
                    <a:pt x="2" y="1"/>
                    <a:pt x="3" y="2"/>
                  </a:cubicBezTo>
                  <a:cubicBezTo>
                    <a:pt x="2" y="3"/>
                    <a:pt x="1" y="4"/>
                    <a:pt x="0" y="6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83" name="Freeform 1410"/>
            <p:cNvSpPr>
              <a:spLocks/>
            </p:cNvSpPr>
            <p:nvPr userDrawn="1"/>
          </p:nvSpPr>
          <p:spPr bwMode="auto">
            <a:xfrm>
              <a:off x="277" y="200"/>
              <a:ext cx="2" cy="2"/>
            </a:xfrm>
            <a:custGeom>
              <a:avLst/>
              <a:gdLst>
                <a:gd name="T0" fmla="*/ 0 w 4"/>
                <a:gd name="T1" fmla="*/ 3 h 4"/>
                <a:gd name="T2" fmla="*/ 0 w 4"/>
                <a:gd name="T3" fmla="*/ 3 h 4"/>
                <a:gd name="T4" fmla="*/ 1 w 4"/>
                <a:gd name="T5" fmla="*/ 3 h 4"/>
                <a:gd name="T6" fmla="*/ 4 w 4"/>
                <a:gd name="T7" fmla="*/ 0 h 4"/>
                <a:gd name="T8" fmla="*/ 4 w 4"/>
                <a:gd name="T9" fmla="*/ 1 h 4"/>
                <a:gd name="T10" fmla="*/ 1 w 4"/>
                <a:gd name="T11" fmla="*/ 4 h 4"/>
                <a:gd name="T12" fmla="*/ 0 w 4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cubicBezTo>
                    <a:pt x="2" y="2"/>
                    <a:pt x="3" y="1"/>
                    <a:pt x="4" y="0"/>
                  </a:cubicBezTo>
                  <a:lnTo>
                    <a:pt x="4" y="1"/>
                  </a:lnTo>
                  <a:cubicBezTo>
                    <a:pt x="3" y="2"/>
                    <a:pt x="2" y="3"/>
                    <a:pt x="1" y="4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84" name="Freeform 1411"/>
            <p:cNvSpPr>
              <a:spLocks/>
            </p:cNvSpPr>
            <p:nvPr userDrawn="1"/>
          </p:nvSpPr>
          <p:spPr bwMode="auto">
            <a:xfrm>
              <a:off x="279" y="200"/>
              <a:ext cx="0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85" name="Freeform 1412"/>
            <p:cNvSpPr>
              <a:spLocks/>
            </p:cNvSpPr>
            <p:nvPr userDrawn="1"/>
          </p:nvSpPr>
          <p:spPr bwMode="auto">
            <a:xfrm>
              <a:off x="279" y="199"/>
              <a:ext cx="2" cy="3"/>
            </a:xfrm>
            <a:custGeom>
              <a:avLst/>
              <a:gdLst>
                <a:gd name="T0" fmla="*/ 1 w 5"/>
                <a:gd name="T1" fmla="*/ 1 h 6"/>
                <a:gd name="T2" fmla="*/ 1 w 5"/>
                <a:gd name="T3" fmla="*/ 1 h 6"/>
                <a:gd name="T4" fmla="*/ 3 w 5"/>
                <a:gd name="T5" fmla="*/ 0 h 6"/>
                <a:gd name="T6" fmla="*/ 5 w 5"/>
                <a:gd name="T7" fmla="*/ 3 h 6"/>
                <a:gd name="T8" fmla="*/ 2 w 5"/>
                <a:gd name="T9" fmla="*/ 6 h 6"/>
                <a:gd name="T10" fmla="*/ 0 w 5"/>
                <a:gd name="T11" fmla="*/ 3 h 6"/>
                <a:gd name="T12" fmla="*/ 1 w 5"/>
                <a:gd name="T1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1" y="1"/>
                  </a:moveTo>
                  <a:lnTo>
                    <a:pt x="1" y="1"/>
                  </a:lnTo>
                  <a:cubicBezTo>
                    <a:pt x="2" y="1"/>
                    <a:pt x="2" y="1"/>
                    <a:pt x="3" y="0"/>
                  </a:cubicBezTo>
                  <a:cubicBezTo>
                    <a:pt x="3" y="1"/>
                    <a:pt x="4" y="2"/>
                    <a:pt x="5" y="3"/>
                  </a:cubicBezTo>
                  <a:cubicBezTo>
                    <a:pt x="4" y="4"/>
                    <a:pt x="3" y="5"/>
                    <a:pt x="2" y="6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2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86" name="Freeform 1413"/>
            <p:cNvSpPr>
              <a:spLocks/>
            </p:cNvSpPr>
            <p:nvPr userDrawn="1"/>
          </p:nvSpPr>
          <p:spPr bwMode="auto">
            <a:xfrm>
              <a:off x="281" y="199"/>
              <a:ext cx="2" cy="1"/>
            </a:xfrm>
            <a:custGeom>
              <a:avLst/>
              <a:gdLst>
                <a:gd name="T0" fmla="*/ 0 w 5"/>
                <a:gd name="T1" fmla="*/ 1 h 4"/>
                <a:gd name="T2" fmla="*/ 0 w 5"/>
                <a:gd name="T3" fmla="*/ 1 h 4"/>
                <a:gd name="T4" fmla="*/ 5 w 5"/>
                <a:gd name="T5" fmla="*/ 0 h 4"/>
                <a:gd name="T6" fmla="*/ 5 w 5"/>
                <a:gd name="T7" fmla="*/ 1 h 4"/>
                <a:gd name="T8" fmla="*/ 2 w 5"/>
                <a:gd name="T9" fmla="*/ 4 h 4"/>
                <a:gd name="T10" fmla="*/ 0 w 5"/>
                <a:gd name="T1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4">
                  <a:moveTo>
                    <a:pt x="0" y="1"/>
                  </a:moveTo>
                  <a:lnTo>
                    <a:pt x="0" y="1"/>
                  </a:lnTo>
                  <a:cubicBezTo>
                    <a:pt x="2" y="1"/>
                    <a:pt x="3" y="0"/>
                    <a:pt x="5" y="0"/>
                  </a:cubicBezTo>
                  <a:lnTo>
                    <a:pt x="5" y="1"/>
                  </a:lnTo>
                  <a:cubicBezTo>
                    <a:pt x="4" y="2"/>
                    <a:pt x="3" y="3"/>
                    <a:pt x="2" y="4"/>
                  </a:cubicBezTo>
                  <a:cubicBezTo>
                    <a:pt x="2" y="3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87" name="Freeform 1414"/>
            <p:cNvSpPr>
              <a:spLocks/>
            </p:cNvSpPr>
            <p:nvPr userDrawn="1"/>
          </p:nvSpPr>
          <p:spPr bwMode="auto">
            <a:xfrm>
              <a:off x="282" y="200"/>
              <a:ext cx="1" cy="2"/>
            </a:xfrm>
            <a:custGeom>
              <a:avLst/>
              <a:gdLst>
                <a:gd name="T0" fmla="*/ 2 w 3"/>
                <a:gd name="T1" fmla="*/ 0 h 6"/>
                <a:gd name="T2" fmla="*/ 2 w 3"/>
                <a:gd name="T3" fmla="*/ 0 h 6"/>
                <a:gd name="T4" fmla="*/ 3 w 3"/>
                <a:gd name="T5" fmla="*/ 5 h 6"/>
                <a:gd name="T6" fmla="*/ 2 w 3"/>
                <a:gd name="T7" fmla="*/ 6 h 6"/>
                <a:gd name="T8" fmla="*/ 0 w 3"/>
                <a:gd name="T9" fmla="*/ 2 h 6"/>
                <a:gd name="T10" fmla="*/ 2 w 3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2" y="0"/>
                  </a:moveTo>
                  <a:lnTo>
                    <a:pt x="2" y="0"/>
                  </a:lnTo>
                  <a:lnTo>
                    <a:pt x="3" y="5"/>
                  </a:lnTo>
                  <a:lnTo>
                    <a:pt x="2" y="6"/>
                  </a:lnTo>
                  <a:cubicBezTo>
                    <a:pt x="1" y="5"/>
                    <a:pt x="0" y="3"/>
                    <a:pt x="0" y="2"/>
                  </a:cubicBezTo>
                  <a:cubicBezTo>
                    <a:pt x="0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88" name="Freeform 1415"/>
            <p:cNvSpPr>
              <a:spLocks/>
            </p:cNvSpPr>
            <p:nvPr userDrawn="1"/>
          </p:nvSpPr>
          <p:spPr bwMode="auto">
            <a:xfrm>
              <a:off x="283" y="202"/>
              <a:ext cx="0" cy="1"/>
            </a:xfrm>
            <a:custGeom>
              <a:avLst/>
              <a:gdLst>
                <a:gd name="T0" fmla="*/ 0 h 1"/>
                <a:gd name="T1" fmla="*/ 0 h 1"/>
                <a:gd name="T2" fmla="*/ 1 h 1"/>
                <a:gd name="T3" fmla="*/ 0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89" name="Freeform 1416"/>
            <p:cNvSpPr>
              <a:spLocks/>
            </p:cNvSpPr>
            <p:nvPr userDrawn="1"/>
          </p:nvSpPr>
          <p:spPr bwMode="auto">
            <a:xfrm>
              <a:off x="281" y="203"/>
              <a:ext cx="3" cy="2"/>
            </a:xfrm>
            <a:custGeom>
              <a:avLst/>
              <a:gdLst>
                <a:gd name="T0" fmla="*/ 5 w 5"/>
                <a:gd name="T1" fmla="*/ 1 h 6"/>
                <a:gd name="T2" fmla="*/ 5 w 5"/>
                <a:gd name="T3" fmla="*/ 1 h 6"/>
                <a:gd name="T4" fmla="*/ 5 w 5"/>
                <a:gd name="T5" fmla="*/ 3 h 6"/>
                <a:gd name="T6" fmla="*/ 3 w 5"/>
                <a:gd name="T7" fmla="*/ 6 h 6"/>
                <a:gd name="T8" fmla="*/ 0 w 5"/>
                <a:gd name="T9" fmla="*/ 3 h 6"/>
                <a:gd name="T10" fmla="*/ 3 w 5"/>
                <a:gd name="T11" fmla="*/ 0 h 6"/>
                <a:gd name="T12" fmla="*/ 5 w 5"/>
                <a:gd name="T1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5" y="1"/>
                  </a:moveTo>
                  <a:lnTo>
                    <a:pt x="5" y="1"/>
                  </a:lnTo>
                  <a:lnTo>
                    <a:pt x="5" y="3"/>
                  </a:lnTo>
                  <a:cubicBezTo>
                    <a:pt x="4" y="4"/>
                    <a:pt x="4" y="5"/>
                    <a:pt x="3" y="6"/>
                  </a:cubicBez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0"/>
                    <a:pt x="4" y="1"/>
                    <a:pt x="5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90" name="Freeform 1417"/>
            <p:cNvSpPr>
              <a:spLocks/>
            </p:cNvSpPr>
            <p:nvPr userDrawn="1"/>
          </p:nvSpPr>
          <p:spPr bwMode="auto">
            <a:xfrm>
              <a:off x="283" y="205"/>
              <a:ext cx="1" cy="2"/>
            </a:xfrm>
            <a:custGeom>
              <a:avLst/>
              <a:gdLst>
                <a:gd name="T0" fmla="*/ 2 w 3"/>
                <a:gd name="T1" fmla="*/ 0 h 5"/>
                <a:gd name="T2" fmla="*/ 2 w 3"/>
                <a:gd name="T3" fmla="*/ 0 h 5"/>
                <a:gd name="T4" fmla="*/ 3 w 3"/>
                <a:gd name="T5" fmla="*/ 5 h 5"/>
                <a:gd name="T6" fmla="*/ 0 w 3"/>
                <a:gd name="T7" fmla="*/ 2 h 5"/>
                <a:gd name="T8" fmla="*/ 2 w 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lnTo>
                    <a:pt x="2" y="0"/>
                  </a:lnTo>
                  <a:lnTo>
                    <a:pt x="3" y="5"/>
                  </a:lnTo>
                  <a:cubicBezTo>
                    <a:pt x="2" y="4"/>
                    <a:pt x="1" y="3"/>
                    <a:pt x="0" y="2"/>
                  </a:cubicBezTo>
                  <a:cubicBezTo>
                    <a:pt x="1" y="1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91" name="Freeform 1418"/>
            <p:cNvSpPr>
              <a:spLocks/>
            </p:cNvSpPr>
            <p:nvPr userDrawn="1"/>
          </p:nvSpPr>
          <p:spPr bwMode="auto">
            <a:xfrm>
              <a:off x="283" y="207"/>
              <a:ext cx="2" cy="3"/>
            </a:xfrm>
            <a:custGeom>
              <a:avLst/>
              <a:gdLst>
                <a:gd name="T0" fmla="*/ 2 w 3"/>
                <a:gd name="T1" fmla="*/ 0 h 5"/>
                <a:gd name="T2" fmla="*/ 2 w 3"/>
                <a:gd name="T3" fmla="*/ 0 h 5"/>
                <a:gd name="T4" fmla="*/ 3 w 3"/>
                <a:gd name="T5" fmla="*/ 4 h 5"/>
                <a:gd name="T6" fmla="*/ 3 w 3"/>
                <a:gd name="T7" fmla="*/ 4 h 5"/>
                <a:gd name="T8" fmla="*/ 2 w 3"/>
                <a:gd name="T9" fmla="*/ 4 h 5"/>
                <a:gd name="T10" fmla="*/ 2 w 3"/>
                <a:gd name="T11" fmla="*/ 5 h 5"/>
                <a:gd name="T12" fmla="*/ 0 w 3"/>
                <a:gd name="T13" fmla="*/ 2 h 5"/>
                <a:gd name="T14" fmla="*/ 2 w 3"/>
                <a:gd name="T15" fmla="*/ 0 h 5"/>
                <a:gd name="T16" fmla="*/ 2 w 3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lnTo>
                    <a:pt x="2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2" y="4"/>
                  </a:lnTo>
                  <a:lnTo>
                    <a:pt x="2" y="5"/>
                  </a:ln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92" name="Freeform 1419"/>
            <p:cNvSpPr>
              <a:spLocks/>
            </p:cNvSpPr>
            <p:nvPr userDrawn="1"/>
          </p:nvSpPr>
          <p:spPr bwMode="auto">
            <a:xfrm>
              <a:off x="284" y="210"/>
              <a:ext cx="1" cy="0"/>
            </a:xfrm>
            <a:custGeom>
              <a:avLst/>
              <a:gdLst>
                <a:gd name="T0" fmla="*/ 0 w 1"/>
                <a:gd name="T1" fmla="*/ 1 h 2"/>
                <a:gd name="T2" fmla="*/ 0 w 1"/>
                <a:gd name="T3" fmla="*/ 1 h 2"/>
                <a:gd name="T4" fmla="*/ 0 w 1"/>
                <a:gd name="T5" fmla="*/ 0 h 2"/>
                <a:gd name="T6" fmla="*/ 1 w 1"/>
                <a:gd name="T7" fmla="*/ 2 h 2"/>
                <a:gd name="T8" fmla="*/ 0 w 1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cubicBezTo>
                    <a:pt x="0" y="1"/>
                    <a:pt x="1" y="1"/>
                    <a:pt x="1" y="2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93" name="Freeform 1420"/>
            <p:cNvSpPr>
              <a:spLocks/>
            </p:cNvSpPr>
            <p:nvPr userDrawn="1"/>
          </p:nvSpPr>
          <p:spPr bwMode="auto">
            <a:xfrm>
              <a:off x="280" y="214"/>
              <a:ext cx="0" cy="0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1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94" name="Freeform 1421"/>
            <p:cNvSpPr>
              <a:spLocks/>
            </p:cNvSpPr>
            <p:nvPr userDrawn="1"/>
          </p:nvSpPr>
          <p:spPr bwMode="auto">
            <a:xfrm>
              <a:off x="278" y="213"/>
              <a:ext cx="2" cy="1"/>
            </a:xfrm>
            <a:custGeom>
              <a:avLst/>
              <a:gdLst>
                <a:gd name="T0" fmla="*/ 3 w 3"/>
                <a:gd name="T1" fmla="*/ 2 h 3"/>
                <a:gd name="T2" fmla="*/ 3 w 3"/>
                <a:gd name="T3" fmla="*/ 2 h 3"/>
                <a:gd name="T4" fmla="*/ 2 w 3"/>
                <a:gd name="T5" fmla="*/ 3 h 3"/>
                <a:gd name="T6" fmla="*/ 2 w 3"/>
                <a:gd name="T7" fmla="*/ 3 h 3"/>
                <a:gd name="T8" fmla="*/ 1 w 3"/>
                <a:gd name="T9" fmla="*/ 3 h 3"/>
                <a:gd name="T10" fmla="*/ 0 w 3"/>
                <a:gd name="T11" fmla="*/ 0 h 3"/>
                <a:gd name="T12" fmla="*/ 3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3" y="2"/>
                  </a:moveTo>
                  <a:lnTo>
                    <a:pt x="3" y="2"/>
                  </a:lnTo>
                  <a:cubicBezTo>
                    <a:pt x="3" y="2"/>
                    <a:pt x="3" y="3"/>
                    <a:pt x="2" y="3"/>
                  </a:cubicBezTo>
                  <a:lnTo>
                    <a:pt x="2" y="3"/>
                  </a:lnTo>
                  <a:lnTo>
                    <a:pt x="1" y="3"/>
                  </a:lnTo>
                  <a:cubicBezTo>
                    <a:pt x="1" y="2"/>
                    <a:pt x="0" y="1"/>
                    <a:pt x="0" y="0"/>
                  </a:cubicBezTo>
                  <a:cubicBezTo>
                    <a:pt x="1" y="0"/>
                    <a:pt x="2" y="1"/>
                    <a:pt x="3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95" name="Freeform 1422"/>
            <p:cNvSpPr>
              <a:spLocks/>
            </p:cNvSpPr>
            <p:nvPr userDrawn="1"/>
          </p:nvSpPr>
          <p:spPr bwMode="auto">
            <a:xfrm>
              <a:off x="277" y="210"/>
              <a:ext cx="2" cy="2"/>
            </a:xfrm>
            <a:custGeom>
              <a:avLst/>
              <a:gdLst>
                <a:gd name="T0" fmla="*/ 1 w 3"/>
                <a:gd name="T1" fmla="*/ 5 h 6"/>
                <a:gd name="T2" fmla="*/ 1 w 3"/>
                <a:gd name="T3" fmla="*/ 5 h 6"/>
                <a:gd name="T4" fmla="*/ 0 w 3"/>
                <a:gd name="T5" fmla="*/ 2 h 6"/>
                <a:gd name="T6" fmla="*/ 1 w 3"/>
                <a:gd name="T7" fmla="*/ 0 h 6"/>
                <a:gd name="T8" fmla="*/ 3 w 3"/>
                <a:gd name="T9" fmla="*/ 2 h 6"/>
                <a:gd name="T10" fmla="*/ 2 w 3"/>
                <a:gd name="T11" fmla="*/ 6 h 6"/>
                <a:gd name="T12" fmla="*/ 1 w 3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1" y="5"/>
                  </a:moveTo>
                  <a:lnTo>
                    <a:pt x="1" y="5"/>
                  </a:ln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1"/>
                    <a:pt x="2" y="1"/>
                    <a:pt x="3" y="2"/>
                  </a:cubicBezTo>
                  <a:cubicBezTo>
                    <a:pt x="3" y="3"/>
                    <a:pt x="2" y="4"/>
                    <a:pt x="2" y="6"/>
                  </a:cubicBezTo>
                  <a:lnTo>
                    <a:pt x="1" y="5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96" name="Freeform 1423"/>
            <p:cNvSpPr>
              <a:spLocks/>
            </p:cNvSpPr>
            <p:nvPr userDrawn="1"/>
          </p:nvSpPr>
          <p:spPr bwMode="auto">
            <a:xfrm>
              <a:off x="283" y="198"/>
              <a:ext cx="3" cy="10"/>
            </a:xfrm>
            <a:custGeom>
              <a:avLst/>
              <a:gdLst>
                <a:gd name="T0" fmla="*/ 3 w 6"/>
                <a:gd name="T1" fmla="*/ 0 h 22"/>
                <a:gd name="T2" fmla="*/ 3 w 6"/>
                <a:gd name="T3" fmla="*/ 0 h 22"/>
                <a:gd name="T4" fmla="*/ 6 w 6"/>
                <a:gd name="T5" fmla="*/ 22 h 22"/>
                <a:gd name="T6" fmla="*/ 5 w 6"/>
                <a:gd name="T7" fmla="*/ 21 h 22"/>
                <a:gd name="T8" fmla="*/ 4 w 6"/>
                <a:gd name="T9" fmla="*/ 21 h 22"/>
                <a:gd name="T10" fmla="*/ 4 w 6"/>
                <a:gd name="T11" fmla="*/ 22 h 22"/>
                <a:gd name="T12" fmla="*/ 0 w 6"/>
                <a:gd name="T13" fmla="*/ 1 h 22"/>
                <a:gd name="T14" fmla="*/ 3 w 6"/>
                <a:gd name="T1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22">
                  <a:moveTo>
                    <a:pt x="3" y="0"/>
                  </a:moveTo>
                  <a:lnTo>
                    <a:pt x="3" y="0"/>
                  </a:lnTo>
                  <a:lnTo>
                    <a:pt x="6" y="22"/>
                  </a:lnTo>
                  <a:cubicBezTo>
                    <a:pt x="5" y="21"/>
                    <a:pt x="5" y="21"/>
                    <a:pt x="5" y="21"/>
                  </a:cubicBezTo>
                  <a:lnTo>
                    <a:pt x="4" y="21"/>
                  </a:lnTo>
                  <a:cubicBezTo>
                    <a:pt x="4" y="21"/>
                    <a:pt x="4" y="21"/>
                    <a:pt x="4" y="22"/>
                  </a:cubicBezTo>
                  <a:lnTo>
                    <a:pt x="0" y="1"/>
                  </a:ln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97" name="Freeform 1424"/>
            <p:cNvSpPr>
              <a:spLocks/>
            </p:cNvSpPr>
            <p:nvPr userDrawn="1"/>
          </p:nvSpPr>
          <p:spPr bwMode="auto">
            <a:xfrm>
              <a:off x="281" y="201"/>
              <a:ext cx="2" cy="3"/>
            </a:xfrm>
            <a:custGeom>
              <a:avLst/>
              <a:gdLst>
                <a:gd name="T0" fmla="*/ 2 w 5"/>
                <a:gd name="T1" fmla="*/ 0 h 6"/>
                <a:gd name="T2" fmla="*/ 2 w 5"/>
                <a:gd name="T3" fmla="*/ 0 h 6"/>
                <a:gd name="T4" fmla="*/ 5 w 5"/>
                <a:gd name="T5" fmla="*/ 3 h 6"/>
                <a:gd name="T6" fmla="*/ 2 w 5"/>
                <a:gd name="T7" fmla="*/ 6 h 6"/>
                <a:gd name="T8" fmla="*/ 0 w 5"/>
                <a:gd name="T9" fmla="*/ 3 h 6"/>
                <a:gd name="T10" fmla="*/ 2 w 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6">
                  <a:moveTo>
                    <a:pt x="2" y="0"/>
                  </a:moveTo>
                  <a:lnTo>
                    <a:pt x="2" y="0"/>
                  </a:lnTo>
                  <a:cubicBezTo>
                    <a:pt x="3" y="1"/>
                    <a:pt x="4" y="2"/>
                    <a:pt x="5" y="3"/>
                  </a:cubicBezTo>
                  <a:cubicBezTo>
                    <a:pt x="4" y="4"/>
                    <a:pt x="3" y="5"/>
                    <a:pt x="2" y="6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98" name="Freeform 1425"/>
            <p:cNvSpPr>
              <a:spLocks/>
            </p:cNvSpPr>
            <p:nvPr userDrawn="1"/>
          </p:nvSpPr>
          <p:spPr bwMode="auto">
            <a:xfrm>
              <a:off x="277" y="200"/>
              <a:ext cx="3" cy="4"/>
            </a:xfrm>
            <a:custGeom>
              <a:avLst/>
              <a:gdLst>
                <a:gd name="T0" fmla="*/ 3 w 6"/>
                <a:gd name="T1" fmla="*/ 7 h 7"/>
                <a:gd name="T2" fmla="*/ 3 w 6"/>
                <a:gd name="T3" fmla="*/ 7 h 7"/>
                <a:gd name="T4" fmla="*/ 0 w 6"/>
                <a:gd name="T5" fmla="*/ 4 h 7"/>
                <a:gd name="T6" fmla="*/ 3 w 6"/>
                <a:gd name="T7" fmla="*/ 0 h 7"/>
                <a:gd name="T8" fmla="*/ 6 w 6"/>
                <a:gd name="T9" fmla="*/ 4 h 7"/>
                <a:gd name="T10" fmla="*/ 3 w 6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7">
                  <a:moveTo>
                    <a:pt x="3" y="7"/>
                  </a:moveTo>
                  <a:lnTo>
                    <a:pt x="3" y="7"/>
                  </a:ln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2" y="2"/>
                    <a:pt x="3" y="0"/>
                  </a:cubicBezTo>
                  <a:cubicBezTo>
                    <a:pt x="4" y="1"/>
                    <a:pt x="5" y="3"/>
                    <a:pt x="6" y="4"/>
                  </a:cubicBezTo>
                  <a:cubicBezTo>
                    <a:pt x="5" y="5"/>
                    <a:pt x="4" y="6"/>
                    <a:pt x="3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99" name="Freeform 1426"/>
            <p:cNvSpPr>
              <a:spLocks/>
            </p:cNvSpPr>
            <p:nvPr userDrawn="1"/>
          </p:nvSpPr>
          <p:spPr bwMode="auto">
            <a:xfrm>
              <a:off x="279" y="202"/>
              <a:ext cx="2" cy="3"/>
            </a:xfrm>
            <a:custGeom>
              <a:avLst/>
              <a:gdLst>
                <a:gd name="T0" fmla="*/ 3 w 6"/>
                <a:gd name="T1" fmla="*/ 7 h 7"/>
                <a:gd name="T2" fmla="*/ 3 w 6"/>
                <a:gd name="T3" fmla="*/ 7 h 7"/>
                <a:gd name="T4" fmla="*/ 0 w 6"/>
                <a:gd name="T5" fmla="*/ 4 h 7"/>
                <a:gd name="T6" fmla="*/ 3 w 6"/>
                <a:gd name="T7" fmla="*/ 0 h 7"/>
                <a:gd name="T8" fmla="*/ 6 w 6"/>
                <a:gd name="T9" fmla="*/ 4 h 7"/>
                <a:gd name="T10" fmla="*/ 3 w 6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7">
                  <a:moveTo>
                    <a:pt x="3" y="7"/>
                  </a:moveTo>
                  <a:lnTo>
                    <a:pt x="3" y="7"/>
                  </a:ln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2" y="2"/>
                    <a:pt x="3" y="0"/>
                  </a:cubicBezTo>
                  <a:cubicBezTo>
                    <a:pt x="4" y="1"/>
                    <a:pt x="5" y="3"/>
                    <a:pt x="6" y="4"/>
                  </a:cubicBezTo>
                  <a:cubicBezTo>
                    <a:pt x="5" y="5"/>
                    <a:pt x="4" y="6"/>
                    <a:pt x="3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00" name="Freeform 1427"/>
            <p:cNvSpPr>
              <a:spLocks/>
            </p:cNvSpPr>
            <p:nvPr userDrawn="1"/>
          </p:nvSpPr>
          <p:spPr bwMode="auto">
            <a:xfrm>
              <a:off x="280" y="204"/>
              <a:ext cx="3" cy="3"/>
            </a:xfrm>
            <a:custGeom>
              <a:avLst/>
              <a:gdLst>
                <a:gd name="T0" fmla="*/ 3 w 6"/>
                <a:gd name="T1" fmla="*/ 6 h 6"/>
                <a:gd name="T2" fmla="*/ 3 w 6"/>
                <a:gd name="T3" fmla="*/ 6 h 6"/>
                <a:gd name="T4" fmla="*/ 0 w 6"/>
                <a:gd name="T5" fmla="*/ 3 h 6"/>
                <a:gd name="T6" fmla="*/ 3 w 6"/>
                <a:gd name="T7" fmla="*/ 0 h 6"/>
                <a:gd name="T8" fmla="*/ 6 w 6"/>
                <a:gd name="T9" fmla="*/ 3 h 6"/>
                <a:gd name="T10" fmla="*/ 3 w 6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6">
                  <a:moveTo>
                    <a:pt x="3" y="6"/>
                  </a:moveTo>
                  <a:lnTo>
                    <a:pt x="3" y="6"/>
                  </a:ln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1"/>
                    <a:pt x="5" y="2"/>
                    <a:pt x="6" y="3"/>
                  </a:cubicBezTo>
                  <a:cubicBezTo>
                    <a:pt x="5" y="4"/>
                    <a:pt x="4" y="5"/>
                    <a:pt x="3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01" name="Freeform 1428"/>
            <p:cNvSpPr>
              <a:spLocks/>
            </p:cNvSpPr>
            <p:nvPr userDrawn="1"/>
          </p:nvSpPr>
          <p:spPr bwMode="auto">
            <a:xfrm>
              <a:off x="281" y="206"/>
              <a:ext cx="3" cy="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5 h 5"/>
                <a:gd name="T4" fmla="*/ 0 w 6"/>
                <a:gd name="T5" fmla="*/ 3 h 5"/>
                <a:gd name="T6" fmla="*/ 3 w 6"/>
                <a:gd name="T7" fmla="*/ 0 h 5"/>
                <a:gd name="T8" fmla="*/ 6 w 6"/>
                <a:gd name="T9" fmla="*/ 2 h 5"/>
                <a:gd name="T10" fmla="*/ 3 w 6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lnTo>
                    <a:pt x="3" y="5"/>
                  </a:lnTo>
                  <a:cubicBezTo>
                    <a:pt x="2" y="4"/>
                    <a:pt x="1" y="3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0"/>
                    <a:pt x="5" y="1"/>
                    <a:pt x="6" y="2"/>
                  </a:cubicBezTo>
                  <a:cubicBezTo>
                    <a:pt x="5" y="3"/>
                    <a:pt x="4" y="4"/>
                    <a:pt x="3" y="5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02" name="Freeform 1429"/>
            <p:cNvSpPr>
              <a:spLocks/>
            </p:cNvSpPr>
            <p:nvPr userDrawn="1"/>
          </p:nvSpPr>
          <p:spPr bwMode="auto">
            <a:xfrm>
              <a:off x="277" y="202"/>
              <a:ext cx="2" cy="4"/>
            </a:xfrm>
            <a:custGeom>
              <a:avLst/>
              <a:gdLst>
                <a:gd name="T0" fmla="*/ 2 w 5"/>
                <a:gd name="T1" fmla="*/ 8 h 8"/>
                <a:gd name="T2" fmla="*/ 2 w 5"/>
                <a:gd name="T3" fmla="*/ 8 h 8"/>
                <a:gd name="T4" fmla="*/ 0 w 5"/>
                <a:gd name="T5" fmla="*/ 4 h 8"/>
                <a:gd name="T6" fmla="*/ 2 w 5"/>
                <a:gd name="T7" fmla="*/ 0 h 8"/>
                <a:gd name="T8" fmla="*/ 5 w 5"/>
                <a:gd name="T9" fmla="*/ 4 h 8"/>
                <a:gd name="T10" fmla="*/ 2 w 5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8">
                  <a:moveTo>
                    <a:pt x="2" y="8"/>
                  </a:moveTo>
                  <a:lnTo>
                    <a:pt x="2" y="8"/>
                  </a:lnTo>
                  <a:cubicBezTo>
                    <a:pt x="1" y="7"/>
                    <a:pt x="0" y="6"/>
                    <a:pt x="0" y="4"/>
                  </a:cubicBezTo>
                  <a:cubicBezTo>
                    <a:pt x="1" y="3"/>
                    <a:pt x="1" y="2"/>
                    <a:pt x="2" y="0"/>
                  </a:cubicBezTo>
                  <a:cubicBezTo>
                    <a:pt x="3" y="2"/>
                    <a:pt x="4" y="3"/>
                    <a:pt x="5" y="4"/>
                  </a:cubicBezTo>
                  <a:cubicBezTo>
                    <a:pt x="4" y="5"/>
                    <a:pt x="3" y="6"/>
                    <a:pt x="2" y="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03" name="Freeform 1430"/>
            <p:cNvSpPr>
              <a:spLocks/>
            </p:cNvSpPr>
            <p:nvPr userDrawn="1"/>
          </p:nvSpPr>
          <p:spPr bwMode="auto">
            <a:xfrm>
              <a:off x="277" y="204"/>
              <a:ext cx="3" cy="3"/>
            </a:xfrm>
            <a:custGeom>
              <a:avLst/>
              <a:gdLst>
                <a:gd name="T0" fmla="*/ 3 w 6"/>
                <a:gd name="T1" fmla="*/ 7 h 7"/>
                <a:gd name="T2" fmla="*/ 3 w 6"/>
                <a:gd name="T3" fmla="*/ 7 h 7"/>
                <a:gd name="T4" fmla="*/ 0 w 6"/>
                <a:gd name="T5" fmla="*/ 4 h 7"/>
                <a:gd name="T6" fmla="*/ 3 w 6"/>
                <a:gd name="T7" fmla="*/ 0 h 7"/>
                <a:gd name="T8" fmla="*/ 6 w 6"/>
                <a:gd name="T9" fmla="*/ 3 h 7"/>
                <a:gd name="T10" fmla="*/ 3 w 6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7">
                  <a:moveTo>
                    <a:pt x="3" y="7"/>
                  </a:moveTo>
                  <a:lnTo>
                    <a:pt x="3" y="7"/>
                  </a:ln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2" y="2"/>
                    <a:pt x="3" y="0"/>
                  </a:cubicBezTo>
                  <a:cubicBezTo>
                    <a:pt x="4" y="1"/>
                    <a:pt x="5" y="2"/>
                    <a:pt x="6" y="3"/>
                  </a:cubicBezTo>
                  <a:cubicBezTo>
                    <a:pt x="5" y="5"/>
                    <a:pt x="4" y="6"/>
                    <a:pt x="3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04" name="Freeform 1431"/>
            <p:cNvSpPr>
              <a:spLocks/>
            </p:cNvSpPr>
            <p:nvPr userDrawn="1"/>
          </p:nvSpPr>
          <p:spPr bwMode="auto">
            <a:xfrm>
              <a:off x="279" y="206"/>
              <a:ext cx="2" cy="3"/>
            </a:xfrm>
            <a:custGeom>
              <a:avLst/>
              <a:gdLst>
                <a:gd name="T0" fmla="*/ 3 w 6"/>
                <a:gd name="T1" fmla="*/ 7 h 7"/>
                <a:gd name="T2" fmla="*/ 3 w 6"/>
                <a:gd name="T3" fmla="*/ 7 h 7"/>
                <a:gd name="T4" fmla="*/ 0 w 6"/>
                <a:gd name="T5" fmla="*/ 4 h 7"/>
                <a:gd name="T6" fmla="*/ 3 w 6"/>
                <a:gd name="T7" fmla="*/ 0 h 7"/>
                <a:gd name="T8" fmla="*/ 6 w 6"/>
                <a:gd name="T9" fmla="*/ 3 h 7"/>
                <a:gd name="T10" fmla="*/ 4 w 6"/>
                <a:gd name="T11" fmla="*/ 5 h 7"/>
                <a:gd name="T12" fmla="*/ 3 w 6"/>
                <a:gd name="T13" fmla="*/ 5 h 7"/>
                <a:gd name="T14" fmla="*/ 3 w 6"/>
                <a:gd name="T15" fmla="*/ 5 h 7"/>
                <a:gd name="T16" fmla="*/ 3 w 6"/>
                <a:gd name="T17" fmla="*/ 6 h 7"/>
                <a:gd name="T18" fmla="*/ 3 w 6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7">
                  <a:moveTo>
                    <a:pt x="3" y="7"/>
                  </a:moveTo>
                  <a:lnTo>
                    <a:pt x="3" y="7"/>
                  </a:lnTo>
                  <a:cubicBezTo>
                    <a:pt x="2" y="6"/>
                    <a:pt x="1" y="5"/>
                    <a:pt x="0" y="4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1"/>
                    <a:pt x="5" y="2"/>
                    <a:pt x="6" y="3"/>
                  </a:cubicBezTo>
                  <a:cubicBezTo>
                    <a:pt x="5" y="4"/>
                    <a:pt x="4" y="4"/>
                    <a:pt x="4" y="5"/>
                  </a:cubicBezTo>
                  <a:lnTo>
                    <a:pt x="3" y="5"/>
                  </a:lnTo>
                  <a:lnTo>
                    <a:pt x="3" y="5"/>
                  </a:lnTo>
                  <a:cubicBezTo>
                    <a:pt x="3" y="6"/>
                    <a:pt x="3" y="6"/>
                    <a:pt x="3" y="6"/>
                  </a:cubicBezTo>
                  <a:lnTo>
                    <a:pt x="3" y="7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05" name="Freeform 1432"/>
            <p:cNvSpPr>
              <a:spLocks/>
            </p:cNvSpPr>
            <p:nvPr userDrawn="1"/>
          </p:nvSpPr>
          <p:spPr bwMode="auto">
            <a:xfrm>
              <a:off x="281" y="207"/>
              <a:ext cx="2" cy="2"/>
            </a:xfrm>
            <a:custGeom>
              <a:avLst/>
              <a:gdLst>
                <a:gd name="T0" fmla="*/ 0 w 5"/>
                <a:gd name="T1" fmla="*/ 3 h 4"/>
                <a:gd name="T2" fmla="*/ 0 w 5"/>
                <a:gd name="T3" fmla="*/ 3 h 4"/>
                <a:gd name="T4" fmla="*/ 2 w 5"/>
                <a:gd name="T5" fmla="*/ 0 h 4"/>
                <a:gd name="T6" fmla="*/ 5 w 5"/>
                <a:gd name="T7" fmla="*/ 2 h 4"/>
                <a:gd name="T8" fmla="*/ 4 w 5"/>
                <a:gd name="T9" fmla="*/ 4 h 4"/>
                <a:gd name="T10" fmla="*/ 0 w 5"/>
                <a:gd name="T1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4">
                  <a:moveTo>
                    <a:pt x="0" y="3"/>
                  </a:moveTo>
                  <a:lnTo>
                    <a:pt x="0" y="3"/>
                  </a:lnTo>
                  <a:cubicBezTo>
                    <a:pt x="1" y="2"/>
                    <a:pt x="1" y="1"/>
                    <a:pt x="2" y="0"/>
                  </a:cubicBezTo>
                  <a:cubicBezTo>
                    <a:pt x="3" y="1"/>
                    <a:pt x="4" y="2"/>
                    <a:pt x="5" y="2"/>
                  </a:cubicBezTo>
                  <a:lnTo>
                    <a:pt x="4" y="4"/>
                  </a:lnTo>
                  <a:cubicBezTo>
                    <a:pt x="2" y="3"/>
                    <a:pt x="1" y="3"/>
                    <a:pt x="0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06" name="Rectangle 1433"/>
            <p:cNvSpPr>
              <a:spLocks noChangeArrowheads="1"/>
            </p:cNvSpPr>
            <p:nvPr userDrawn="1"/>
          </p:nvSpPr>
          <p:spPr bwMode="auto">
            <a:xfrm>
              <a:off x="280" y="209"/>
              <a:ext cx="1" cy="1"/>
            </a:xfrm>
            <a:prstGeom prst="rect">
              <a:avLst/>
            </a:prstGeom>
            <a:solidFill>
              <a:srgbClr val="D5A03C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07" name="Freeform 1434"/>
            <p:cNvSpPr>
              <a:spLocks/>
            </p:cNvSpPr>
            <p:nvPr userDrawn="1"/>
          </p:nvSpPr>
          <p:spPr bwMode="auto">
            <a:xfrm>
              <a:off x="283" y="209"/>
              <a:ext cx="1" cy="1"/>
            </a:xfrm>
            <a:custGeom>
              <a:avLst/>
              <a:gdLst>
                <a:gd name="T0" fmla="*/ 0 w 3"/>
                <a:gd name="T1" fmla="*/ 1 h 3"/>
                <a:gd name="T2" fmla="*/ 0 w 3"/>
                <a:gd name="T3" fmla="*/ 1 h 3"/>
                <a:gd name="T4" fmla="*/ 0 w 3"/>
                <a:gd name="T5" fmla="*/ 0 h 3"/>
                <a:gd name="T6" fmla="*/ 3 w 3"/>
                <a:gd name="T7" fmla="*/ 2 h 3"/>
                <a:gd name="T8" fmla="*/ 2 w 3"/>
                <a:gd name="T9" fmla="*/ 3 h 3"/>
                <a:gd name="T10" fmla="*/ 2 w 3"/>
                <a:gd name="T11" fmla="*/ 2 h 3"/>
                <a:gd name="T12" fmla="*/ 0 w 3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cubicBezTo>
                    <a:pt x="1" y="1"/>
                    <a:pt x="2" y="1"/>
                    <a:pt x="3" y="2"/>
                  </a:cubicBezTo>
                  <a:lnTo>
                    <a:pt x="2" y="3"/>
                  </a:lnTo>
                  <a:lnTo>
                    <a:pt x="2" y="2"/>
                  </a:lnTo>
                  <a:cubicBezTo>
                    <a:pt x="1" y="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08" name="Freeform 1435"/>
            <p:cNvSpPr>
              <a:spLocks/>
            </p:cNvSpPr>
            <p:nvPr userDrawn="1"/>
          </p:nvSpPr>
          <p:spPr bwMode="auto">
            <a:xfrm>
              <a:off x="281" y="210"/>
              <a:ext cx="0" cy="1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1 h 1"/>
                <a:gd name="T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09" name="Freeform 1436"/>
            <p:cNvSpPr>
              <a:spLocks/>
            </p:cNvSpPr>
            <p:nvPr userDrawn="1"/>
          </p:nvSpPr>
          <p:spPr bwMode="auto">
            <a:xfrm>
              <a:off x="281" y="212"/>
              <a:ext cx="1" cy="1"/>
            </a:xfrm>
            <a:custGeom>
              <a:avLst/>
              <a:gdLst>
                <a:gd name="T0" fmla="*/ 3 w 3"/>
                <a:gd name="T1" fmla="*/ 2 h 2"/>
                <a:gd name="T2" fmla="*/ 3 w 3"/>
                <a:gd name="T3" fmla="*/ 2 h 2"/>
                <a:gd name="T4" fmla="*/ 0 w 3"/>
                <a:gd name="T5" fmla="*/ 0 h 2"/>
                <a:gd name="T6" fmla="*/ 1 w 3"/>
                <a:gd name="T7" fmla="*/ 0 h 2"/>
                <a:gd name="T8" fmla="*/ 3 w 3"/>
                <a:gd name="T9" fmla="*/ 2 h 2"/>
                <a:gd name="T10" fmla="*/ 3 w 3"/>
                <a:gd name="T1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lnTo>
                    <a:pt x="3" y="2"/>
                  </a:lnTo>
                  <a:lnTo>
                    <a:pt x="0" y="0"/>
                  </a:lnTo>
                  <a:lnTo>
                    <a:pt x="1" y="0"/>
                  </a:lnTo>
                  <a:cubicBezTo>
                    <a:pt x="1" y="1"/>
                    <a:pt x="2" y="1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10" name="Freeform 1437"/>
            <p:cNvSpPr>
              <a:spLocks/>
            </p:cNvSpPr>
            <p:nvPr userDrawn="1"/>
          </p:nvSpPr>
          <p:spPr bwMode="auto">
            <a:xfrm>
              <a:off x="277" y="206"/>
              <a:ext cx="1" cy="3"/>
            </a:xfrm>
            <a:custGeom>
              <a:avLst/>
              <a:gdLst>
                <a:gd name="T0" fmla="*/ 3 w 4"/>
                <a:gd name="T1" fmla="*/ 6 h 6"/>
                <a:gd name="T2" fmla="*/ 3 w 4"/>
                <a:gd name="T3" fmla="*/ 6 h 6"/>
                <a:gd name="T4" fmla="*/ 0 w 4"/>
                <a:gd name="T5" fmla="*/ 3 h 6"/>
                <a:gd name="T6" fmla="*/ 2 w 4"/>
                <a:gd name="T7" fmla="*/ 0 h 6"/>
                <a:gd name="T8" fmla="*/ 4 w 4"/>
                <a:gd name="T9" fmla="*/ 3 h 6"/>
                <a:gd name="T10" fmla="*/ 3 w 4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3" y="6"/>
                  </a:moveTo>
                  <a:lnTo>
                    <a:pt x="3" y="6"/>
                  </a:ln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1" y="1"/>
                    <a:pt x="2" y="0"/>
                  </a:cubicBezTo>
                  <a:cubicBezTo>
                    <a:pt x="3" y="1"/>
                    <a:pt x="4" y="2"/>
                    <a:pt x="4" y="3"/>
                  </a:cubicBezTo>
                  <a:cubicBezTo>
                    <a:pt x="4" y="4"/>
                    <a:pt x="3" y="5"/>
                    <a:pt x="3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11" name="Freeform 1438"/>
            <p:cNvSpPr>
              <a:spLocks/>
            </p:cNvSpPr>
            <p:nvPr userDrawn="1"/>
          </p:nvSpPr>
          <p:spPr bwMode="auto">
            <a:xfrm>
              <a:off x="278" y="208"/>
              <a:ext cx="2" cy="2"/>
            </a:xfrm>
            <a:custGeom>
              <a:avLst/>
              <a:gdLst>
                <a:gd name="T0" fmla="*/ 3 w 4"/>
                <a:gd name="T1" fmla="*/ 6 h 6"/>
                <a:gd name="T2" fmla="*/ 3 w 4"/>
                <a:gd name="T3" fmla="*/ 6 h 6"/>
                <a:gd name="T4" fmla="*/ 0 w 4"/>
                <a:gd name="T5" fmla="*/ 3 h 6"/>
                <a:gd name="T6" fmla="*/ 2 w 4"/>
                <a:gd name="T7" fmla="*/ 0 h 6"/>
                <a:gd name="T8" fmla="*/ 4 w 4"/>
                <a:gd name="T9" fmla="*/ 3 h 6"/>
                <a:gd name="T10" fmla="*/ 3 w 4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3" y="6"/>
                  </a:moveTo>
                  <a:lnTo>
                    <a:pt x="3" y="6"/>
                  </a:ln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1" y="1"/>
                    <a:pt x="2" y="0"/>
                  </a:cubicBezTo>
                  <a:cubicBezTo>
                    <a:pt x="3" y="1"/>
                    <a:pt x="4" y="2"/>
                    <a:pt x="4" y="3"/>
                  </a:cubicBezTo>
                  <a:cubicBezTo>
                    <a:pt x="4" y="4"/>
                    <a:pt x="3" y="5"/>
                    <a:pt x="3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12" name="Freeform 1439"/>
            <p:cNvSpPr>
              <a:spLocks/>
            </p:cNvSpPr>
            <p:nvPr userDrawn="1"/>
          </p:nvSpPr>
          <p:spPr bwMode="auto">
            <a:xfrm>
              <a:off x="279" y="209"/>
              <a:ext cx="2" cy="3"/>
            </a:xfrm>
            <a:custGeom>
              <a:avLst/>
              <a:gdLst>
                <a:gd name="T0" fmla="*/ 3 w 5"/>
                <a:gd name="T1" fmla="*/ 6 h 6"/>
                <a:gd name="T2" fmla="*/ 3 w 5"/>
                <a:gd name="T3" fmla="*/ 6 h 6"/>
                <a:gd name="T4" fmla="*/ 0 w 5"/>
                <a:gd name="T5" fmla="*/ 3 h 6"/>
                <a:gd name="T6" fmla="*/ 2 w 5"/>
                <a:gd name="T7" fmla="*/ 0 h 6"/>
                <a:gd name="T8" fmla="*/ 5 w 5"/>
                <a:gd name="T9" fmla="*/ 3 h 6"/>
                <a:gd name="T10" fmla="*/ 4 w 5"/>
                <a:gd name="T11" fmla="*/ 4 h 6"/>
                <a:gd name="T12" fmla="*/ 3 w 5"/>
                <a:gd name="T13" fmla="*/ 4 h 6"/>
                <a:gd name="T14" fmla="*/ 2 w 5"/>
                <a:gd name="T15" fmla="*/ 4 h 6"/>
                <a:gd name="T16" fmla="*/ 3 w 5"/>
                <a:gd name="T17" fmla="*/ 6 h 6"/>
                <a:gd name="T18" fmla="*/ 3 w 5"/>
                <a:gd name="T1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6">
                  <a:moveTo>
                    <a:pt x="3" y="6"/>
                  </a:moveTo>
                  <a:lnTo>
                    <a:pt x="3" y="6"/>
                  </a:ln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1" y="1"/>
                    <a:pt x="2" y="0"/>
                  </a:cubicBezTo>
                  <a:cubicBezTo>
                    <a:pt x="3" y="1"/>
                    <a:pt x="4" y="2"/>
                    <a:pt x="5" y="3"/>
                  </a:cubicBezTo>
                  <a:lnTo>
                    <a:pt x="4" y="4"/>
                  </a:lnTo>
                  <a:cubicBezTo>
                    <a:pt x="3" y="4"/>
                    <a:pt x="3" y="4"/>
                    <a:pt x="3" y="4"/>
                  </a:cubicBezTo>
                  <a:lnTo>
                    <a:pt x="2" y="4"/>
                  </a:lnTo>
                  <a:cubicBezTo>
                    <a:pt x="2" y="5"/>
                    <a:pt x="3" y="5"/>
                    <a:pt x="3" y="6"/>
                  </a:cubicBezTo>
                  <a:lnTo>
                    <a:pt x="3" y="6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13" name="Freeform 1440"/>
            <p:cNvSpPr>
              <a:spLocks/>
            </p:cNvSpPr>
            <p:nvPr userDrawn="1"/>
          </p:nvSpPr>
          <p:spPr bwMode="auto">
            <a:xfrm>
              <a:off x="280" y="212"/>
              <a:ext cx="2" cy="2"/>
            </a:xfrm>
            <a:custGeom>
              <a:avLst/>
              <a:gdLst>
                <a:gd name="T0" fmla="*/ 1 w 4"/>
                <a:gd name="T1" fmla="*/ 0 h 3"/>
                <a:gd name="T2" fmla="*/ 1 w 4"/>
                <a:gd name="T3" fmla="*/ 0 h 3"/>
                <a:gd name="T4" fmla="*/ 3 w 4"/>
                <a:gd name="T5" fmla="*/ 1 h 3"/>
                <a:gd name="T6" fmla="*/ 3 w 4"/>
                <a:gd name="T7" fmla="*/ 1 h 3"/>
                <a:gd name="T8" fmla="*/ 4 w 4"/>
                <a:gd name="T9" fmla="*/ 3 h 3"/>
                <a:gd name="T10" fmla="*/ 4 w 4"/>
                <a:gd name="T11" fmla="*/ 3 h 3"/>
                <a:gd name="T12" fmla="*/ 1 w 4"/>
                <a:gd name="T13" fmla="*/ 3 h 3"/>
                <a:gd name="T14" fmla="*/ 0 w 4"/>
                <a:gd name="T15" fmla="*/ 2 h 3"/>
                <a:gd name="T16" fmla="*/ 1 w 4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lnTo>
                    <a:pt x="1" y="0"/>
                  </a:lnTo>
                  <a:lnTo>
                    <a:pt x="3" y="1"/>
                  </a:lnTo>
                  <a:lnTo>
                    <a:pt x="3" y="1"/>
                  </a:lnTo>
                  <a:cubicBezTo>
                    <a:pt x="3" y="2"/>
                    <a:pt x="3" y="2"/>
                    <a:pt x="4" y="3"/>
                  </a:cubicBezTo>
                  <a:lnTo>
                    <a:pt x="4" y="3"/>
                  </a:lnTo>
                  <a:cubicBezTo>
                    <a:pt x="2" y="3"/>
                    <a:pt x="2" y="3"/>
                    <a:pt x="1" y="3"/>
                  </a:cubicBezTo>
                  <a:lnTo>
                    <a:pt x="0" y="2"/>
                  </a:lnTo>
                  <a:cubicBezTo>
                    <a:pt x="0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14" name="Freeform 1441"/>
            <p:cNvSpPr>
              <a:spLocks/>
            </p:cNvSpPr>
            <p:nvPr userDrawn="1"/>
          </p:nvSpPr>
          <p:spPr bwMode="auto">
            <a:xfrm>
              <a:off x="278" y="211"/>
              <a:ext cx="3" cy="2"/>
            </a:xfrm>
            <a:custGeom>
              <a:avLst/>
              <a:gdLst>
                <a:gd name="T0" fmla="*/ 2 w 5"/>
                <a:gd name="T1" fmla="*/ 0 h 5"/>
                <a:gd name="T2" fmla="*/ 2 w 5"/>
                <a:gd name="T3" fmla="*/ 0 h 5"/>
                <a:gd name="T4" fmla="*/ 5 w 5"/>
                <a:gd name="T5" fmla="*/ 2 h 5"/>
                <a:gd name="T6" fmla="*/ 3 w 5"/>
                <a:gd name="T7" fmla="*/ 5 h 5"/>
                <a:gd name="T8" fmla="*/ 0 w 5"/>
                <a:gd name="T9" fmla="*/ 3 h 5"/>
                <a:gd name="T10" fmla="*/ 2 w 5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2" y="0"/>
                  </a:moveTo>
                  <a:lnTo>
                    <a:pt x="2" y="0"/>
                  </a:lnTo>
                  <a:cubicBezTo>
                    <a:pt x="3" y="1"/>
                    <a:pt x="4" y="1"/>
                    <a:pt x="5" y="2"/>
                  </a:cubicBezTo>
                  <a:cubicBezTo>
                    <a:pt x="4" y="3"/>
                    <a:pt x="4" y="4"/>
                    <a:pt x="3" y="5"/>
                  </a:cubicBezTo>
                  <a:cubicBezTo>
                    <a:pt x="2" y="4"/>
                    <a:pt x="1" y="4"/>
                    <a:pt x="0" y="3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15" name="Freeform 1442"/>
            <p:cNvSpPr>
              <a:spLocks/>
            </p:cNvSpPr>
            <p:nvPr userDrawn="1"/>
          </p:nvSpPr>
          <p:spPr bwMode="auto">
            <a:xfrm>
              <a:off x="286" y="206"/>
              <a:ext cx="1" cy="1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0 h 2"/>
                <a:gd name="T4" fmla="*/ 1 w 1"/>
                <a:gd name="T5" fmla="*/ 2 h 2"/>
                <a:gd name="T6" fmla="*/ 0 w 1"/>
                <a:gd name="T7" fmla="*/ 2 h 2"/>
                <a:gd name="T8" fmla="*/ 0 w 1"/>
                <a:gd name="T9" fmla="*/ 0 h 2"/>
                <a:gd name="T10" fmla="*/ 1 w 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16" name="Freeform 1443"/>
            <p:cNvSpPr>
              <a:spLocks/>
            </p:cNvSpPr>
            <p:nvPr userDrawn="1"/>
          </p:nvSpPr>
          <p:spPr bwMode="auto">
            <a:xfrm>
              <a:off x="286" y="205"/>
              <a:ext cx="1" cy="1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2 w 2"/>
                <a:gd name="T5" fmla="*/ 2 h 2"/>
                <a:gd name="T6" fmla="*/ 1 w 2"/>
                <a:gd name="T7" fmla="*/ 2 h 2"/>
                <a:gd name="T8" fmla="*/ 0 w 2"/>
                <a:gd name="T9" fmla="*/ 1 h 2"/>
                <a:gd name="T10" fmla="*/ 2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17" name="Freeform 1444"/>
            <p:cNvSpPr>
              <a:spLocks/>
            </p:cNvSpPr>
            <p:nvPr userDrawn="1"/>
          </p:nvSpPr>
          <p:spPr bwMode="auto">
            <a:xfrm>
              <a:off x="286" y="204"/>
              <a:ext cx="1" cy="1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2 w 2"/>
                <a:gd name="T5" fmla="*/ 1 h 2"/>
                <a:gd name="T6" fmla="*/ 0 w 2"/>
                <a:gd name="T7" fmla="*/ 2 h 2"/>
                <a:gd name="T8" fmla="*/ 0 w 2"/>
                <a:gd name="T9" fmla="*/ 0 h 2"/>
                <a:gd name="T10" fmla="*/ 2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18" name="Freeform 1445"/>
            <p:cNvSpPr>
              <a:spLocks/>
            </p:cNvSpPr>
            <p:nvPr userDrawn="1"/>
          </p:nvSpPr>
          <p:spPr bwMode="auto">
            <a:xfrm>
              <a:off x="286" y="203"/>
              <a:ext cx="1" cy="1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2 w 2"/>
                <a:gd name="T5" fmla="*/ 2 h 2"/>
                <a:gd name="T6" fmla="*/ 0 w 2"/>
                <a:gd name="T7" fmla="*/ 2 h 2"/>
                <a:gd name="T8" fmla="*/ 0 w 2"/>
                <a:gd name="T9" fmla="*/ 1 h 2"/>
                <a:gd name="T10" fmla="*/ 1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lnTo>
                    <a:pt x="1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19" name="Freeform 1446"/>
            <p:cNvSpPr>
              <a:spLocks/>
            </p:cNvSpPr>
            <p:nvPr userDrawn="1"/>
          </p:nvSpPr>
          <p:spPr bwMode="auto">
            <a:xfrm>
              <a:off x="285" y="202"/>
              <a:ext cx="1" cy="0"/>
            </a:xfrm>
            <a:custGeom>
              <a:avLst/>
              <a:gdLst>
                <a:gd name="T0" fmla="*/ 2 w 2"/>
                <a:gd name="T1" fmla="*/ 0 h 1"/>
                <a:gd name="T2" fmla="*/ 2 w 2"/>
                <a:gd name="T3" fmla="*/ 0 h 1"/>
                <a:gd name="T4" fmla="*/ 2 w 2"/>
                <a:gd name="T5" fmla="*/ 1 h 1"/>
                <a:gd name="T6" fmla="*/ 1 w 2"/>
                <a:gd name="T7" fmla="*/ 1 h 1"/>
                <a:gd name="T8" fmla="*/ 0 w 2"/>
                <a:gd name="T9" fmla="*/ 0 h 1"/>
                <a:gd name="T10" fmla="*/ 2 w 2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20" name="Freeform 1447"/>
            <p:cNvSpPr>
              <a:spLocks/>
            </p:cNvSpPr>
            <p:nvPr userDrawn="1"/>
          </p:nvSpPr>
          <p:spPr bwMode="auto">
            <a:xfrm>
              <a:off x="285" y="200"/>
              <a:ext cx="1" cy="1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2 w 2"/>
                <a:gd name="T5" fmla="*/ 1 h 2"/>
                <a:gd name="T6" fmla="*/ 0 w 2"/>
                <a:gd name="T7" fmla="*/ 2 h 2"/>
                <a:gd name="T8" fmla="*/ 0 w 2"/>
                <a:gd name="T9" fmla="*/ 0 h 2"/>
                <a:gd name="T10" fmla="*/ 2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21" name="Freeform 1448"/>
            <p:cNvSpPr>
              <a:spLocks/>
            </p:cNvSpPr>
            <p:nvPr userDrawn="1"/>
          </p:nvSpPr>
          <p:spPr bwMode="auto">
            <a:xfrm>
              <a:off x="285" y="199"/>
              <a:ext cx="1" cy="1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2 w 2"/>
                <a:gd name="T5" fmla="*/ 1 h 2"/>
                <a:gd name="T6" fmla="*/ 0 w 2"/>
                <a:gd name="T7" fmla="*/ 2 h 2"/>
                <a:gd name="T8" fmla="*/ 0 w 2"/>
                <a:gd name="T9" fmla="*/ 1 h 2"/>
                <a:gd name="T10" fmla="*/ 2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22" name="Freeform 1449"/>
            <p:cNvSpPr>
              <a:spLocks/>
            </p:cNvSpPr>
            <p:nvPr userDrawn="1"/>
          </p:nvSpPr>
          <p:spPr bwMode="auto">
            <a:xfrm>
              <a:off x="281" y="201"/>
              <a:ext cx="0" cy="2"/>
            </a:xfrm>
            <a:custGeom>
              <a:avLst/>
              <a:gdLst>
                <a:gd name="T0" fmla="*/ 2 w 2"/>
                <a:gd name="T1" fmla="*/ 0 h 3"/>
                <a:gd name="T2" fmla="*/ 2 w 2"/>
                <a:gd name="T3" fmla="*/ 0 h 3"/>
                <a:gd name="T4" fmla="*/ 1 w 2"/>
                <a:gd name="T5" fmla="*/ 3 h 3"/>
                <a:gd name="T6" fmla="*/ 0 w 2"/>
                <a:gd name="T7" fmla="*/ 2 h 3"/>
                <a:gd name="T8" fmla="*/ 2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2" y="0"/>
                  </a:lnTo>
                  <a:cubicBezTo>
                    <a:pt x="1" y="1"/>
                    <a:pt x="1" y="2"/>
                    <a:pt x="1" y="3"/>
                  </a:cubicBez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23" name="Freeform 1450"/>
            <p:cNvSpPr>
              <a:spLocks/>
            </p:cNvSpPr>
            <p:nvPr userDrawn="1"/>
          </p:nvSpPr>
          <p:spPr bwMode="auto">
            <a:xfrm>
              <a:off x="279" y="203"/>
              <a:ext cx="1" cy="2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3 h 3"/>
                <a:gd name="T6" fmla="*/ 0 w 1"/>
                <a:gd name="T7" fmla="*/ 2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" y="2"/>
                    <a:pt x="1" y="3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24" name="Freeform 1451"/>
            <p:cNvSpPr>
              <a:spLocks/>
            </p:cNvSpPr>
            <p:nvPr userDrawn="1"/>
          </p:nvSpPr>
          <p:spPr bwMode="auto">
            <a:xfrm>
              <a:off x="278" y="205"/>
              <a:ext cx="0" cy="2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3 h 3"/>
                <a:gd name="T6" fmla="*/ 0 w 1"/>
                <a:gd name="T7" fmla="*/ 1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cubicBezTo>
                    <a:pt x="0" y="0"/>
                    <a:pt x="1" y="1"/>
                    <a:pt x="1" y="3"/>
                  </a:cubicBez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25" name="Freeform 1452"/>
            <p:cNvSpPr>
              <a:spLocks/>
            </p:cNvSpPr>
            <p:nvPr userDrawn="1"/>
          </p:nvSpPr>
          <p:spPr bwMode="auto">
            <a:xfrm>
              <a:off x="277" y="207"/>
              <a:ext cx="0" cy="1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3 h 3"/>
                <a:gd name="T6" fmla="*/ 0 w 1"/>
                <a:gd name="T7" fmla="*/ 2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cubicBezTo>
                    <a:pt x="0" y="1"/>
                    <a:pt x="0" y="2"/>
                    <a:pt x="1" y="3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26" name="Freeform 1453"/>
            <p:cNvSpPr>
              <a:spLocks/>
            </p:cNvSpPr>
            <p:nvPr userDrawn="1"/>
          </p:nvSpPr>
          <p:spPr bwMode="auto">
            <a:xfrm>
              <a:off x="279" y="207"/>
              <a:ext cx="1" cy="1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3 h 3"/>
                <a:gd name="T6" fmla="*/ 0 w 1"/>
                <a:gd name="T7" fmla="*/ 2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cubicBezTo>
                    <a:pt x="0" y="1"/>
                    <a:pt x="1" y="2"/>
                    <a:pt x="1" y="3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27" name="Freeform 1454"/>
            <p:cNvSpPr>
              <a:spLocks/>
            </p:cNvSpPr>
            <p:nvPr userDrawn="1"/>
          </p:nvSpPr>
          <p:spPr bwMode="auto">
            <a:xfrm>
              <a:off x="282" y="206"/>
              <a:ext cx="1" cy="2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2 w 2"/>
                <a:gd name="T5" fmla="*/ 3 h 3"/>
                <a:gd name="T6" fmla="*/ 0 w 2"/>
                <a:gd name="T7" fmla="*/ 2 h 3"/>
                <a:gd name="T8" fmla="*/ 1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" y="2"/>
                    <a:pt x="2" y="3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28" name="Freeform 1455"/>
            <p:cNvSpPr>
              <a:spLocks/>
            </p:cNvSpPr>
            <p:nvPr userDrawn="1"/>
          </p:nvSpPr>
          <p:spPr bwMode="auto">
            <a:xfrm>
              <a:off x="281" y="205"/>
              <a:ext cx="0" cy="1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3 h 3"/>
                <a:gd name="T6" fmla="*/ 0 w 1"/>
                <a:gd name="T7" fmla="*/ 1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" y="2"/>
                    <a:pt x="1" y="3"/>
                  </a:cubicBez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29" name="Freeform 1456"/>
            <p:cNvSpPr>
              <a:spLocks/>
            </p:cNvSpPr>
            <p:nvPr userDrawn="1"/>
          </p:nvSpPr>
          <p:spPr bwMode="auto">
            <a:xfrm>
              <a:off x="282" y="203"/>
              <a:ext cx="0" cy="2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3 h 3"/>
                <a:gd name="T6" fmla="*/ 0 w 1"/>
                <a:gd name="T7" fmla="*/ 2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" y="2"/>
                    <a:pt x="1" y="3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30" name="Freeform 1457"/>
            <p:cNvSpPr>
              <a:spLocks/>
            </p:cNvSpPr>
            <p:nvPr userDrawn="1"/>
          </p:nvSpPr>
          <p:spPr bwMode="auto">
            <a:xfrm>
              <a:off x="279" y="200"/>
              <a:ext cx="1" cy="1"/>
            </a:xfrm>
            <a:custGeom>
              <a:avLst/>
              <a:gdLst>
                <a:gd name="T0" fmla="*/ 2 w 2"/>
                <a:gd name="T1" fmla="*/ 0 h 3"/>
                <a:gd name="T2" fmla="*/ 2 w 2"/>
                <a:gd name="T3" fmla="*/ 0 h 3"/>
                <a:gd name="T4" fmla="*/ 1 w 2"/>
                <a:gd name="T5" fmla="*/ 3 h 3"/>
                <a:gd name="T6" fmla="*/ 0 w 2"/>
                <a:gd name="T7" fmla="*/ 2 h 3"/>
                <a:gd name="T8" fmla="*/ 2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2" y="0"/>
                  </a:lnTo>
                  <a:cubicBezTo>
                    <a:pt x="1" y="1"/>
                    <a:pt x="1" y="2"/>
                    <a:pt x="1" y="3"/>
                  </a:cubicBez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31" name="Freeform 1458"/>
            <p:cNvSpPr>
              <a:spLocks/>
            </p:cNvSpPr>
            <p:nvPr userDrawn="1"/>
          </p:nvSpPr>
          <p:spPr bwMode="auto">
            <a:xfrm>
              <a:off x="278" y="201"/>
              <a:ext cx="0" cy="2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3 h 3"/>
                <a:gd name="T6" fmla="*/ 0 w 1"/>
                <a:gd name="T7" fmla="*/ 2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" y="2"/>
                    <a:pt x="1" y="3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32" name="Freeform 1459"/>
            <p:cNvSpPr>
              <a:spLocks/>
            </p:cNvSpPr>
            <p:nvPr userDrawn="1"/>
          </p:nvSpPr>
          <p:spPr bwMode="auto">
            <a:xfrm>
              <a:off x="277" y="204"/>
              <a:ext cx="0" cy="1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3 h 3"/>
                <a:gd name="T6" fmla="*/ 0 w 1"/>
                <a:gd name="T7" fmla="*/ 1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" y="2"/>
                    <a:pt x="1" y="3"/>
                  </a:cubicBez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33" name="Freeform 1460"/>
            <p:cNvSpPr>
              <a:spLocks/>
            </p:cNvSpPr>
            <p:nvPr userDrawn="1"/>
          </p:nvSpPr>
          <p:spPr bwMode="auto">
            <a:xfrm>
              <a:off x="278" y="208"/>
              <a:ext cx="1" cy="2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3 h 3"/>
                <a:gd name="T6" fmla="*/ 0 w 1"/>
                <a:gd name="T7" fmla="*/ 2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cubicBezTo>
                    <a:pt x="0" y="2"/>
                    <a:pt x="0" y="2"/>
                    <a:pt x="1" y="3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34" name="Freeform 1461"/>
            <p:cNvSpPr>
              <a:spLocks/>
            </p:cNvSpPr>
            <p:nvPr userDrawn="1"/>
          </p:nvSpPr>
          <p:spPr bwMode="auto">
            <a:xfrm>
              <a:off x="279" y="211"/>
              <a:ext cx="0" cy="2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3 h 3"/>
                <a:gd name="T6" fmla="*/ 0 w 1"/>
                <a:gd name="T7" fmla="*/ 2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cubicBezTo>
                    <a:pt x="0" y="1"/>
                    <a:pt x="0" y="2"/>
                    <a:pt x="1" y="3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35" name="Freeform 1462"/>
            <p:cNvSpPr>
              <a:spLocks/>
            </p:cNvSpPr>
            <p:nvPr userDrawn="1"/>
          </p:nvSpPr>
          <p:spPr bwMode="auto">
            <a:xfrm>
              <a:off x="283" y="208"/>
              <a:ext cx="1" cy="1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0 h 2"/>
                <a:gd name="T4" fmla="*/ 1 w 1"/>
                <a:gd name="T5" fmla="*/ 2 h 2"/>
                <a:gd name="T6" fmla="*/ 0 w 1"/>
                <a:gd name="T7" fmla="*/ 1 h 2"/>
                <a:gd name="T8" fmla="*/ 1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" y="2"/>
                    <a:pt x="1" y="2"/>
                  </a:cubicBez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36" name="Freeform 1463"/>
            <p:cNvSpPr>
              <a:spLocks/>
            </p:cNvSpPr>
            <p:nvPr userDrawn="1"/>
          </p:nvSpPr>
          <p:spPr bwMode="auto">
            <a:xfrm>
              <a:off x="280" y="210"/>
              <a:ext cx="0" cy="1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3 h 3"/>
                <a:gd name="T6" fmla="*/ 0 w 1"/>
                <a:gd name="T7" fmla="*/ 2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cubicBezTo>
                    <a:pt x="0" y="2"/>
                    <a:pt x="0" y="2"/>
                    <a:pt x="1" y="3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37" name="Freeform 1464"/>
            <p:cNvSpPr>
              <a:spLocks/>
            </p:cNvSpPr>
            <p:nvPr userDrawn="1"/>
          </p:nvSpPr>
          <p:spPr bwMode="auto">
            <a:xfrm>
              <a:off x="280" y="214"/>
              <a:ext cx="3" cy="0"/>
            </a:xfrm>
            <a:custGeom>
              <a:avLst/>
              <a:gdLst>
                <a:gd name="T0" fmla="*/ 0 w 6"/>
                <a:gd name="T1" fmla="*/ 1 h 1"/>
                <a:gd name="T2" fmla="*/ 0 w 6"/>
                <a:gd name="T3" fmla="*/ 1 h 1"/>
                <a:gd name="T4" fmla="*/ 5 w 6"/>
                <a:gd name="T5" fmla="*/ 0 h 1"/>
                <a:gd name="T6" fmla="*/ 6 w 6"/>
                <a:gd name="T7" fmla="*/ 1 h 1"/>
                <a:gd name="T8" fmla="*/ 0 w 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1"/>
                  </a:moveTo>
                  <a:lnTo>
                    <a:pt x="0" y="1"/>
                  </a:lnTo>
                  <a:cubicBezTo>
                    <a:pt x="2" y="1"/>
                    <a:pt x="3" y="0"/>
                    <a:pt x="5" y="0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4" y="1"/>
                    <a:pt x="2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38" name="Freeform 1465"/>
            <p:cNvSpPr>
              <a:spLocks/>
            </p:cNvSpPr>
            <p:nvPr userDrawn="1"/>
          </p:nvSpPr>
          <p:spPr bwMode="auto">
            <a:xfrm>
              <a:off x="281" y="209"/>
              <a:ext cx="3" cy="2"/>
            </a:xfrm>
            <a:custGeom>
              <a:avLst/>
              <a:gdLst>
                <a:gd name="T0" fmla="*/ 8 w 8"/>
                <a:gd name="T1" fmla="*/ 4 h 5"/>
                <a:gd name="T2" fmla="*/ 8 w 8"/>
                <a:gd name="T3" fmla="*/ 4 h 5"/>
                <a:gd name="T4" fmla="*/ 6 w 8"/>
                <a:gd name="T5" fmla="*/ 4 h 5"/>
                <a:gd name="T6" fmla="*/ 5 w 8"/>
                <a:gd name="T7" fmla="*/ 4 h 5"/>
                <a:gd name="T8" fmla="*/ 6 w 8"/>
                <a:gd name="T9" fmla="*/ 5 h 5"/>
                <a:gd name="T10" fmla="*/ 4 w 8"/>
                <a:gd name="T11" fmla="*/ 5 h 5"/>
                <a:gd name="T12" fmla="*/ 0 w 8"/>
                <a:gd name="T13" fmla="*/ 0 h 5"/>
                <a:gd name="T14" fmla="*/ 8 w 8"/>
                <a:gd name="T1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5">
                  <a:moveTo>
                    <a:pt x="8" y="4"/>
                  </a:moveTo>
                  <a:lnTo>
                    <a:pt x="8" y="4"/>
                  </a:lnTo>
                  <a:cubicBezTo>
                    <a:pt x="7" y="4"/>
                    <a:pt x="6" y="4"/>
                    <a:pt x="6" y="4"/>
                  </a:cubicBezTo>
                  <a:lnTo>
                    <a:pt x="5" y="4"/>
                  </a:lnTo>
                  <a:cubicBezTo>
                    <a:pt x="5" y="4"/>
                    <a:pt x="6" y="5"/>
                    <a:pt x="6" y="5"/>
                  </a:cubicBezTo>
                  <a:cubicBezTo>
                    <a:pt x="5" y="5"/>
                    <a:pt x="4" y="5"/>
                    <a:pt x="4" y="5"/>
                  </a:cubicBezTo>
                  <a:cubicBezTo>
                    <a:pt x="2" y="4"/>
                    <a:pt x="1" y="2"/>
                    <a:pt x="0" y="0"/>
                  </a:cubicBezTo>
                  <a:cubicBezTo>
                    <a:pt x="3" y="1"/>
                    <a:pt x="6" y="2"/>
                    <a:pt x="8" y="4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39" name="Freeform 1466"/>
            <p:cNvSpPr>
              <a:spLocks/>
            </p:cNvSpPr>
            <p:nvPr userDrawn="1"/>
          </p:nvSpPr>
          <p:spPr bwMode="auto">
            <a:xfrm>
              <a:off x="287" y="208"/>
              <a:ext cx="0" cy="2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2 h 3"/>
                <a:gd name="T6" fmla="*/ 1 w 1"/>
                <a:gd name="T7" fmla="*/ 3 h 3"/>
                <a:gd name="T8" fmla="*/ 0 w 1"/>
                <a:gd name="T9" fmla="*/ 2 h 3"/>
                <a:gd name="T10" fmla="*/ 0 w 1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cubicBezTo>
                    <a:pt x="1" y="1"/>
                    <a:pt x="1" y="1"/>
                    <a:pt x="1" y="2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1" y="3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40" name="Freeform 1467"/>
            <p:cNvSpPr>
              <a:spLocks/>
            </p:cNvSpPr>
            <p:nvPr userDrawn="1"/>
          </p:nvSpPr>
          <p:spPr bwMode="auto">
            <a:xfrm>
              <a:off x="285" y="210"/>
              <a:ext cx="1" cy="1"/>
            </a:xfrm>
            <a:custGeom>
              <a:avLst/>
              <a:gdLst>
                <a:gd name="T0" fmla="*/ 0 w 3"/>
                <a:gd name="T1" fmla="*/ 0 h 4"/>
                <a:gd name="T2" fmla="*/ 0 w 3"/>
                <a:gd name="T3" fmla="*/ 0 h 4"/>
                <a:gd name="T4" fmla="*/ 2 w 3"/>
                <a:gd name="T5" fmla="*/ 1 h 4"/>
                <a:gd name="T6" fmla="*/ 3 w 3"/>
                <a:gd name="T7" fmla="*/ 4 h 4"/>
                <a:gd name="T8" fmla="*/ 1 w 3"/>
                <a:gd name="T9" fmla="*/ 3 h 4"/>
                <a:gd name="T10" fmla="*/ 0 w 3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4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" y="1"/>
                    <a:pt x="2" y="1"/>
                  </a:cubicBezTo>
                  <a:cubicBezTo>
                    <a:pt x="2" y="2"/>
                    <a:pt x="2" y="3"/>
                    <a:pt x="3" y="4"/>
                  </a:cubicBezTo>
                  <a:cubicBezTo>
                    <a:pt x="2" y="4"/>
                    <a:pt x="2" y="3"/>
                    <a:pt x="1" y="3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41" name="Freeform 1468"/>
            <p:cNvSpPr>
              <a:spLocks/>
            </p:cNvSpPr>
            <p:nvPr userDrawn="1"/>
          </p:nvSpPr>
          <p:spPr bwMode="auto">
            <a:xfrm>
              <a:off x="281" y="211"/>
              <a:ext cx="4" cy="2"/>
            </a:xfrm>
            <a:custGeom>
              <a:avLst/>
              <a:gdLst>
                <a:gd name="T0" fmla="*/ 6 w 9"/>
                <a:gd name="T1" fmla="*/ 1 h 4"/>
                <a:gd name="T2" fmla="*/ 6 w 9"/>
                <a:gd name="T3" fmla="*/ 1 h 4"/>
                <a:gd name="T4" fmla="*/ 9 w 9"/>
                <a:gd name="T5" fmla="*/ 4 h 4"/>
                <a:gd name="T6" fmla="*/ 5 w 9"/>
                <a:gd name="T7" fmla="*/ 4 h 4"/>
                <a:gd name="T8" fmla="*/ 0 w 9"/>
                <a:gd name="T9" fmla="*/ 1 h 4"/>
                <a:gd name="T10" fmla="*/ 6 w 9"/>
                <a:gd name="T1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">
                  <a:moveTo>
                    <a:pt x="6" y="1"/>
                  </a:moveTo>
                  <a:lnTo>
                    <a:pt x="6" y="1"/>
                  </a:lnTo>
                  <a:cubicBezTo>
                    <a:pt x="7" y="2"/>
                    <a:pt x="8" y="3"/>
                    <a:pt x="9" y="4"/>
                  </a:cubicBezTo>
                  <a:cubicBezTo>
                    <a:pt x="7" y="4"/>
                    <a:pt x="6" y="4"/>
                    <a:pt x="5" y="4"/>
                  </a:cubicBezTo>
                  <a:cubicBezTo>
                    <a:pt x="3" y="3"/>
                    <a:pt x="2" y="2"/>
                    <a:pt x="0" y="1"/>
                  </a:cubicBezTo>
                  <a:cubicBezTo>
                    <a:pt x="2" y="0"/>
                    <a:pt x="4" y="1"/>
                    <a:pt x="6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42" name="Freeform 1469"/>
            <p:cNvSpPr>
              <a:spLocks/>
            </p:cNvSpPr>
            <p:nvPr userDrawn="1"/>
          </p:nvSpPr>
          <p:spPr bwMode="auto">
            <a:xfrm>
              <a:off x="285" y="208"/>
              <a:ext cx="3" cy="5"/>
            </a:xfrm>
            <a:custGeom>
              <a:avLst/>
              <a:gdLst>
                <a:gd name="T0" fmla="*/ 4 w 5"/>
                <a:gd name="T1" fmla="*/ 5 h 11"/>
                <a:gd name="T2" fmla="*/ 4 w 5"/>
                <a:gd name="T3" fmla="*/ 5 h 11"/>
                <a:gd name="T4" fmla="*/ 4 w 5"/>
                <a:gd name="T5" fmla="*/ 6 h 11"/>
                <a:gd name="T6" fmla="*/ 5 w 5"/>
                <a:gd name="T7" fmla="*/ 11 h 11"/>
                <a:gd name="T8" fmla="*/ 2 w 5"/>
                <a:gd name="T9" fmla="*/ 8 h 11"/>
                <a:gd name="T10" fmla="*/ 0 w 5"/>
                <a:gd name="T11" fmla="*/ 0 h 11"/>
                <a:gd name="T12" fmla="*/ 4 w 5"/>
                <a:gd name="T13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1">
                  <a:moveTo>
                    <a:pt x="4" y="5"/>
                  </a:moveTo>
                  <a:lnTo>
                    <a:pt x="4" y="5"/>
                  </a:lnTo>
                  <a:lnTo>
                    <a:pt x="4" y="6"/>
                  </a:lnTo>
                  <a:cubicBezTo>
                    <a:pt x="4" y="7"/>
                    <a:pt x="4" y="9"/>
                    <a:pt x="5" y="11"/>
                  </a:cubicBezTo>
                  <a:cubicBezTo>
                    <a:pt x="4" y="10"/>
                    <a:pt x="3" y="9"/>
                    <a:pt x="2" y="8"/>
                  </a:cubicBezTo>
                  <a:cubicBezTo>
                    <a:pt x="1" y="5"/>
                    <a:pt x="0" y="3"/>
                    <a:pt x="0" y="0"/>
                  </a:cubicBezTo>
                  <a:cubicBezTo>
                    <a:pt x="2" y="1"/>
                    <a:pt x="3" y="3"/>
                    <a:pt x="4" y="5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43" name="Freeform 1470"/>
            <p:cNvSpPr>
              <a:spLocks/>
            </p:cNvSpPr>
            <p:nvPr userDrawn="1"/>
          </p:nvSpPr>
          <p:spPr bwMode="auto">
            <a:xfrm>
              <a:off x="282" y="213"/>
              <a:ext cx="5" cy="1"/>
            </a:xfrm>
            <a:custGeom>
              <a:avLst/>
              <a:gdLst>
                <a:gd name="T0" fmla="*/ 0 w 11"/>
                <a:gd name="T1" fmla="*/ 1 h 3"/>
                <a:gd name="T2" fmla="*/ 0 w 11"/>
                <a:gd name="T3" fmla="*/ 1 h 3"/>
                <a:gd name="T4" fmla="*/ 11 w 11"/>
                <a:gd name="T5" fmla="*/ 3 h 3"/>
                <a:gd name="T6" fmla="*/ 10 w 11"/>
                <a:gd name="T7" fmla="*/ 3 h 3"/>
                <a:gd name="T8" fmla="*/ 3 w 11"/>
                <a:gd name="T9" fmla="*/ 3 h 3"/>
                <a:gd name="T10" fmla="*/ 0 w 11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">
                  <a:moveTo>
                    <a:pt x="0" y="1"/>
                  </a:moveTo>
                  <a:lnTo>
                    <a:pt x="0" y="1"/>
                  </a:lnTo>
                  <a:cubicBezTo>
                    <a:pt x="3" y="0"/>
                    <a:pt x="8" y="1"/>
                    <a:pt x="11" y="3"/>
                  </a:cubicBezTo>
                  <a:lnTo>
                    <a:pt x="10" y="3"/>
                  </a:lnTo>
                  <a:cubicBezTo>
                    <a:pt x="8" y="3"/>
                    <a:pt x="5" y="3"/>
                    <a:pt x="3" y="3"/>
                  </a:cubicBezTo>
                  <a:cubicBezTo>
                    <a:pt x="2" y="3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44" name="Freeform 1471"/>
            <p:cNvSpPr>
              <a:spLocks/>
            </p:cNvSpPr>
            <p:nvPr userDrawn="1"/>
          </p:nvSpPr>
          <p:spPr bwMode="auto">
            <a:xfrm>
              <a:off x="283" y="211"/>
              <a:ext cx="5" cy="3"/>
            </a:xfrm>
            <a:custGeom>
              <a:avLst/>
              <a:gdLst>
                <a:gd name="T0" fmla="*/ 0 w 10"/>
                <a:gd name="T1" fmla="*/ 0 h 7"/>
                <a:gd name="T2" fmla="*/ 0 w 10"/>
                <a:gd name="T3" fmla="*/ 0 h 7"/>
                <a:gd name="T4" fmla="*/ 10 w 10"/>
                <a:gd name="T5" fmla="*/ 7 h 7"/>
                <a:gd name="T6" fmla="*/ 0 w 10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8" y="3"/>
                    <a:pt x="10" y="7"/>
                  </a:cubicBezTo>
                  <a:cubicBezTo>
                    <a:pt x="6" y="6"/>
                    <a:pt x="2" y="3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45" name="Freeform 1472"/>
            <p:cNvSpPr>
              <a:spLocks/>
            </p:cNvSpPr>
            <p:nvPr userDrawn="1"/>
          </p:nvSpPr>
          <p:spPr bwMode="auto">
            <a:xfrm>
              <a:off x="287" y="198"/>
              <a:ext cx="3" cy="11"/>
            </a:xfrm>
            <a:custGeom>
              <a:avLst/>
              <a:gdLst>
                <a:gd name="T0" fmla="*/ 2 w 5"/>
                <a:gd name="T1" fmla="*/ 20 h 24"/>
                <a:gd name="T2" fmla="*/ 2 w 5"/>
                <a:gd name="T3" fmla="*/ 20 h 24"/>
                <a:gd name="T4" fmla="*/ 1 w 5"/>
                <a:gd name="T5" fmla="*/ 24 h 24"/>
                <a:gd name="T6" fmla="*/ 0 w 5"/>
                <a:gd name="T7" fmla="*/ 0 h 24"/>
                <a:gd name="T8" fmla="*/ 2 w 5"/>
                <a:gd name="T9" fmla="*/ 1 h 24"/>
                <a:gd name="T10" fmla="*/ 5 w 5"/>
                <a:gd name="T11" fmla="*/ 0 h 24"/>
                <a:gd name="T12" fmla="*/ 4 w 5"/>
                <a:gd name="T13" fmla="*/ 24 h 24"/>
                <a:gd name="T14" fmla="*/ 2 w 5"/>
                <a:gd name="T15" fmla="*/ 2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24">
                  <a:moveTo>
                    <a:pt x="2" y="20"/>
                  </a:moveTo>
                  <a:lnTo>
                    <a:pt x="2" y="20"/>
                  </a:lnTo>
                  <a:cubicBezTo>
                    <a:pt x="2" y="21"/>
                    <a:pt x="1" y="22"/>
                    <a:pt x="1" y="24"/>
                  </a:cubicBezTo>
                  <a:lnTo>
                    <a:pt x="0" y="0"/>
                  </a:lnTo>
                  <a:cubicBezTo>
                    <a:pt x="0" y="1"/>
                    <a:pt x="1" y="1"/>
                    <a:pt x="2" y="1"/>
                  </a:cubicBezTo>
                  <a:cubicBezTo>
                    <a:pt x="4" y="1"/>
                    <a:pt x="4" y="1"/>
                    <a:pt x="5" y="0"/>
                  </a:cubicBezTo>
                  <a:lnTo>
                    <a:pt x="4" y="24"/>
                  </a:lnTo>
                  <a:cubicBezTo>
                    <a:pt x="4" y="22"/>
                    <a:pt x="3" y="21"/>
                    <a:pt x="2" y="2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46" name="Freeform 1473"/>
            <p:cNvSpPr>
              <a:spLocks/>
            </p:cNvSpPr>
            <p:nvPr userDrawn="1"/>
          </p:nvSpPr>
          <p:spPr bwMode="auto">
            <a:xfrm>
              <a:off x="288" y="208"/>
              <a:ext cx="1" cy="6"/>
            </a:xfrm>
            <a:custGeom>
              <a:avLst/>
              <a:gdLst>
                <a:gd name="T0" fmla="*/ 3 w 3"/>
                <a:gd name="T1" fmla="*/ 7 h 13"/>
                <a:gd name="T2" fmla="*/ 3 w 3"/>
                <a:gd name="T3" fmla="*/ 7 h 13"/>
                <a:gd name="T4" fmla="*/ 1 w 3"/>
                <a:gd name="T5" fmla="*/ 13 h 13"/>
                <a:gd name="T6" fmla="*/ 0 w 3"/>
                <a:gd name="T7" fmla="*/ 7 h 13"/>
                <a:gd name="T8" fmla="*/ 1 w 3"/>
                <a:gd name="T9" fmla="*/ 0 h 13"/>
                <a:gd name="T10" fmla="*/ 3 w 3"/>
                <a:gd name="T11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3">
                  <a:moveTo>
                    <a:pt x="3" y="7"/>
                  </a:moveTo>
                  <a:lnTo>
                    <a:pt x="3" y="7"/>
                  </a:lnTo>
                  <a:cubicBezTo>
                    <a:pt x="3" y="9"/>
                    <a:pt x="3" y="11"/>
                    <a:pt x="1" y="13"/>
                  </a:cubicBezTo>
                  <a:cubicBezTo>
                    <a:pt x="0" y="11"/>
                    <a:pt x="0" y="9"/>
                    <a:pt x="0" y="7"/>
                  </a:cubicBezTo>
                  <a:cubicBezTo>
                    <a:pt x="0" y="4"/>
                    <a:pt x="0" y="2"/>
                    <a:pt x="1" y="0"/>
                  </a:cubicBezTo>
                  <a:cubicBezTo>
                    <a:pt x="3" y="2"/>
                    <a:pt x="3" y="4"/>
                    <a:pt x="3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47" name="Freeform 1474"/>
            <p:cNvSpPr>
              <a:spLocks/>
            </p:cNvSpPr>
            <p:nvPr userDrawn="1"/>
          </p:nvSpPr>
          <p:spPr bwMode="auto">
            <a:xfrm>
              <a:off x="285" y="186"/>
              <a:ext cx="6" cy="6"/>
            </a:xfrm>
            <a:custGeom>
              <a:avLst/>
              <a:gdLst>
                <a:gd name="T0" fmla="*/ 8 w 13"/>
                <a:gd name="T1" fmla="*/ 2 h 12"/>
                <a:gd name="T2" fmla="*/ 8 w 13"/>
                <a:gd name="T3" fmla="*/ 2 h 12"/>
                <a:gd name="T4" fmla="*/ 7 w 13"/>
                <a:gd name="T5" fmla="*/ 4 h 12"/>
                <a:gd name="T6" fmla="*/ 13 w 13"/>
                <a:gd name="T7" fmla="*/ 3 h 12"/>
                <a:gd name="T8" fmla="*/ 13 w 13"/>
                <a:gd name="T9" fmla="*/ 9 h 12"/>
                <a:gd name="T10" fmla="*/ 8 w 13"/>
                <a:gd name="T11" fmla="*/ 7 h 12"/>
                <a:gd name="T12" fmla="*/ 9 w 13"/>
                <a:gd name="T13" fmla="*/ 12 h 12"/>
                <a:gd name="T14" fmla="*/ 3 w 13"/>
                <a:gd name="T15" fmla="*/ 12 h 12"/>
                <a:gd name="T16" fmla="*/ 5 w 13"/>
                <a:gd name="T17" fmla="*/ 8 h 12"/>
                <a:gd name="T18" fmla="*/ 0 w 13"/>
                <a:gd name="T19" fmla="*/ 9 h 12"/>
                <a:gd name="T20" fmla="*/ 0 w 13"/>
                <a:gd name="T21" fmla="*/ 3 h 12"/>
                <a:gd name="T22" fmla="*/ 4 w 13"/>
                <a:gd name="T23" fmla="*/ 5 h 12"/>
                <a:gd name="T24" fmla="*/ 3 w 13"/>
                <a:gd name="T25" fmla="*/ 0 h 12"/>
                <a:gd name="T26" fmla="*/ 9 w 13"/>
                <a:gd name="T27" fmla="*/ 0 h 12"/>
                <a:gd name="T28" fmla="*/ 8 w 13"/>
                <a:gd name="T29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" h="12">
                  <a:moveTo>
                    <a:pt x="8" y="2"/>
                  </a:moveTo>
                  <a:lnTo>
                    <a:pt x="8" y="2"/>
                  </a:lnTo>
                  <a:cubicBezTo>
                    <a:pt x="8" y="3"/>
                    <a:pt x="7" y="4"/>
                    <a:pt x="7" y="4"/>
                  </a:cubicBezTo>
                  <a:cubicBezTo>
                    <a:pt x="8" y="7"/>
                    <a:pt x="12" y="4"/>
                    <a:pt x="13" y="3"/>
                  </a:cubicBezTo>
                  <a:lnTo>
                    <a:pt x="13" y="9"/>
                  </a:lnTo>
                  <a:cubicBezTo>
                    <a:pt x="12" y="9"/>
                    <a:pt x="10" y="7"/>
                    <a:pt x="8" y="7"/>
                  </a:cubicBezTo>
                  <a:cubicBezTo>
                    <a:pt x="6" y="8"/>
                    <a:pt x="9" y="12"/>
                    <a:pt x="9" y="12"/>
                  </a:cubicBezTo>
                  <a:lnTo>
                    <a:pt x="3" y="12"/>
                  </a:lnTo>
                  <a:cubicBezTo>
                    <a:pt x="4" y="12"/>
                    <a:pt x="6" y="10"/>
                    <a:pt x="5" y="8"/>
                  </a:cubicBezTo>
                  <a:cubicBezTo>
                    <a:pt x="5" y="6"/>
                    <a:pt x="1" y="9"/>
                    <a:pt x="0" y="9"/>
                  </a:cubicBezTo>
                  <a:lnTo>
                    <a:pt x="0" y="3"/>
                  </a:lnTo>
                  <a:cubicBezTo>
                    <a:pt x="1" y="4"/>
                    <a:pt x="3" y="6"/>
                    <a:pt x="4" y="5"/>
                  </a:cubicBezTo>
                  <a:cubicBezTo>
                    <a:pt x="7" y="5"/>
                    <a:pt x="4" y="1"/>
                    <a:pt x="3" y="0"/>
                  </a:cubicBezTo>
                  <a:lnTo>
                    <a:pt x="9" y="0"/>
                  </a:lnTo>
                  <a:cubicBezTo>
                    <a:pt x="9" y="1"/>
                    <a:pt x="8" y="2"/>
                    <a:pt x="8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48" name="Freeform 1475"/>
            <p:cNvSpPr>
              <a:spLocks/>
            </p:cNvSpPr>
            <p:nvPr userDrawn="1"/>
          </p:nvSpPr>
          <p:spPr bwMode="auto">
            <a:xfrm>
              <a:off x="286" y="193"/>
              <a:ext cx="4" cy="4"/>
            </a:xfrm>
            <a:custGeom>
              <a:avLst/>
              <a:gdLst>
                <a:gd name="T0" fmla="*/ 4 w 9"/>
                <a:gd name="T1" fmla="*/ 0 h 9"/>
                <a:gd name="T2" fmla="*/ 4 w 9"/>
                <a:gd name="T3" fmla="*/ 0 h 9"/>
                <a:gd name="T4" fmla="*/ 9 w 9"/>
                <a:gd name="T5" fmla="*/ 5 h 9"/>
                <a:gd name="T6" fmla="*/ 4 w 9"/>
                <a:gd name="T7" fmla="*/ 9 h 9"/>
                <a:gd name="T8" fmla="*/ 0 w 9"/>
                <a:gd name="T9" fmla="*/ 5 h 9"/>
                <a:gd name="T10" fmla="*/ 4 w 9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9">
                  <a:moveTo>
                    <a:pt x="4" y="0"/>
                  </a:moveTo>
                  <a:lnTo>
                    <a:pt x="4" y="0"/>
                  </a:lnTo>
                  <a:cubicBezTo>
                    <a:pt x="7" y="0"/>
                    <a:pt x="9" y="2"/>
                    <a:pt x="9" y="5"/>
                  </a:cubicBezTo>
                  <a:cubicBezTo>
                    <a:pt x="9" y="7"/>
                    <a:pt x="7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49" name="Freeform 1476"/>
            <p:cNvSpPr>
              <a:spLocks/>
            </p:cNvSpPr>
            <p:nvPr userDrawn="1"/>
          </p:nvSpPr>
          <p:spPr bwMode="auto">
            <a:xfrm>
              <a:off x="297" y="216"/>
              <a:ext cx="0" cy="1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1 h 1"/>
                <a:gd name="T6" fmla="*/ 0 w 1"/>
                <a:gd name="T7" fmla="*/ 1 h 1"/>
                <a:gd name="T8" fmla="*/ 1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1" y="1"/>
                  </a:lnTo>
                  <a:cubicBezTo>
                    <a:pt x="1" y="1"/>
                    <a:pt x="1" y="1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50" name="Freeform 1477"/>
            <p:cNvSpPr>
              <a:spLocks/>
            </p:cNvSpPr>
            <p:nvPr userDrawn="1"/>
          </p:nvSpPr>
          <p:spPr bwMode="auto">
            <a:xfrm>
              <a:off x="289" y="215"/>
              <a:ext cx="1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51" name="Freeform 1478"/>
            <p:cNvSpPr>
              <a:spLocks/>
            </p:cNvSpPr>
            <p:nvPr userDrawn="1"/>
          </p:nvSpPr>
          <p:spPr bwMode="auto">
            <a:xfrm>
              <a:off x="289" y="216"/>
              <a:ext cx="1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52" name="Freeform 1479"/>
            <p:cNvSpPr>
              <a:spLocks/>
            </p:cNvSpPr>
            <p:nvPr userDrawn="1"/>
          </p:nvSpPr>
          <p:spPr bwMode="auto">
            <a:xfrm>
              <a:off x="291" y="215"/>
              <a:ext cx="0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0" y="1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53" name="Freeform 1480"/>
            <p:cNvSpPr>
              <a:spLocks/>
            </p:cNvSpPr>
            <p:nvPr userDrawn="1"/>
          </p:nvSpPr>
          <p:spPr bwMode="auto">
            <a:xfrm>
              <a:off x="291" y="216"/>
              <a:ext cx="0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54" name="Freeform 1481"/>
            <p:cNvSpPr>
              <a:spLocks/>
            </p:cNvSpPr>
            <p:nvPr userDrawn="1"/>
          </p:nvSpPr>
          <p:spPr bwMode="auto">
            <a:xfrm>
              <a:off x="293" y="215"/>
              <a:ext cx="0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55" name="Freeform 1482"/>
            <p:cNvSpPr>
              <a:spLocks/>
            </p:cNvSpPr>
            <p:nvPr userDrawn="1"/>
          </p:nvSpPr>
          <p:spPr bwMode="auto">
            <a:xfrm>
              <a:off x="293" y="216"/>
              <a:ext cx="0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0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56" name="Rectangle 1483"/>
            <p:cNvSpPr>
              <a:spLocks noChangeArrowheads="1"/>
            </p:cNvSpPr>
            <p:nvPr userDrawn="1"/>
          </p:nvSpPr>
          <p:spPr bwMode="auto">
            <a:xfrm>
              <a:off x="294" y="215"/>
              <a:ext cx="1" cy="1"/>
            </a:xfrm>
            <a:prstGeom prst="rect">
              <a:avLst/>
            </a:prstGeom>
            <a:solidFill>
              <a:srgbClr val="D5A03C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57" name="Freeform 1484"/>
            <p:cNvSpPr>
              <a:spLocks/>
            </p:cNvSpPr>
            <p:nvPr userDrawn="1"/>
          </p:nvSpPr>
          <p:spPr bwMode="auto">
            <a:xfrm>
              <a:off x="294" y="216"/>
              <a:ext cx="0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0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cubicBezTo>
                    <a:pt x="0" y="1"/>
                    <a:pt x="0" y="0"/>
                    <a:pt x="0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58" name="Freeform 1485"/>
            <p:cNvSpPr>
              <a:spLocks/>
            </p:cNvSpPr>
            <p:nvPr userDrawn="1"/>
          </p:nvSpPr>
          <p:spPr bwMode="auto">
            <a:xfrm>
              <a:off x="296" y="215"/>
              <a:ext cx="0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59" name="Freeform 1486"/>
            <p:cNvSpPr>
              <a:spLocks/>
            </p:cNvSpPr>
            <p:nvPr userDrawn="1"/>
          </p:nvSpPr>
          <p:spPr bwMode="auto">
            <a:xfrm>
              <a:off x="295" y="216"/>
              <a:ext cx="1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0" y="1"/>
                    <a:pt x="0" y="1"/>
                  </a:cubicBez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60" name="Freeform 1487"/>
            <p:cNvSpPr>
              <a:spLocks/>
            </p:cNvSpPr>
            <p:nvPr userDrawn="1"/>
          </p:nvSpPr>
          <p:spPr bwMode="auto">
            <a:xfrm>
              <a:off x="290" y="216"/>
              <a:ext cx="1" cy="1"/>
            </a:xfrm>
            <a:custGeom>
              <a:avLst/>
              <a:gdLst>
                <a:gd name="T0" fmla="*/ 2 w 3"/>
                <a:gd name="T1" fmla="*/ 0 h 2"/>
                <a:gd name="T2" fmla="*/ 2 w 3"/>
                <a:gd name="T3" fmla="*/ 0 h 2"/>
                <a:gd name="T4" fmla="*/ 3 w 3"/>
                <a:gd name="T5" fmla="*/ 1 h 2"/>
                <a:gd name="T6" fmla="*/ 2 w 3"/>
                <a:gd name="T7" fmla="*/ 2 h 2"/>
                <a:gd name="T8" fmla="*/ 0 w 3"/>
                <a:gd name="T9" fmla="*/ 1 h 2"/>
                <a:gd name="T10" fmla="*/ 2 w 3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0"/>
                    <a:pt x="3" y="1"/>
                  </a:cubicBezTo>
                  <a:cubicBezTo>
                    <a:pt x="3" y="1"/>
                    <a:pt x="2" y="2"/>
                    <a:pt x="2" y="2"/>
                  </a:cubicBezTo>
                  <a:cubicBezTo>
                    <a:pt x="1" y="2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61" name="Freeform 1488"/>
            <p:cNvSpPr>
              <a:spLocks/>
            </p:cNvSpPr>
            <p:nvPr userDrawn="1"/>
          </p:nvSpPr>
          <p:spPr bwMode="auto">
            <a:xfrm>
              <a:off x="291" y="216"/>
              <a:ext cx="2" cy="1"/>
            </a:xfrm>
            <a:custGeom>
              <a:avLst/>
              <a:gdLst>
                <a:gd name="T0" fmla="*/ 1 w 3"/>
                <a:gd name="T1" fmla="*/ 0 h 2"/>
                <a:gd name="T2" fmla="*/ 1 w 3"/>
                <a:gd name="T3" fmla="*/ 0 h 2"/>
                <a:gd name="T4" fmla="*/ 3 w 3"/>
                <a:gd name="T5" fmla="*/ 1 h 2"/>
                <a:gd name="T6" fmla="*/ 1 w 3"/>
                <a:gd name="T7" fmla="*/ 2 h 2"/>
                <a:gd name="T8" fmla="*/ 0 w 3"/>
                <a:gd name="T9" fmla="*/ 1 h 2"/>
                <a:gd name="T10" fmla="*/ 1 w 3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3" y="0"/>
                    <a:pt x="3" y="1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62" name="Freeform 1489"/>
            <p:cNvSpPr>
              <a:spLocks/>
            </p:cNvSpPr>
            <p:nvPr userDrawn="1"/>
          </p:nvSpPr>
          <p:spPr bwMode="auto">
            <a:xfrm>
              <a:off x="293" y="216"/>
              <a:ext cx="1" cy="1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2 w 2"/>
                <a:gd name="T5" fmla="*/ 0 h 2"/>
                <a:gd name="T6" fmla="*/ 1 w 2"/>
                <a:gd name="T7" fmla="*/ 2 h 2"/>
                <a:gd name="T8" fmla="*/ 0 w 2"/>
                <a:gd name="T9" fmla="*/ 1 h 2"/>
                <a:gd name="T10" fmla="*/ 1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1"/>
                    <a:pt x="1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63" name="Freeform 1490"/>
            <p:cNvSpPr>
              <a:spLocks/>
            </p:cNvSpPr>
            <p:nvPr userDrawn="1"/>
          </p:nvSpPr>
          <p:spPr bwMode="auto">
            <a:xfrm>
              <a:off x="294" y="216"/>
              <a:ext cx="1" cy="1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2 w 2"/>
                <a:gd name="T5" fmla="*/ 0 h 2"/>
                <a:gd name="T6" fmla="*/ 1 w 2"/>
                <a:gd name="T7" fmla="*/ 2 h 2"/>
                <a:gd name="T8" fmla="*/ 0 w 2"/>
                <a:gd name="T9" fmla="*/ 1 h 2"/>
                <a:gd name="T10" fmla="*/ 1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1" y="2"/>
                  </a:cubicBezTo>
                  <a:cubicBezTo>
                    <a:pt x="1" y="2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64" name="Freeform 1491"/>
            <p:cNvSpPr>
              <a:spLocks/>
            </p:cNvSpPr>
            <p:nvPr userDrawn="1"/>
          </p:nvSpPr>
          <p:spPr bwMode="auto">
            <a:xfrm>
              <a:off x="296" y="216"/>
              <a:ext cx="1" cy="1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2 w 2"/>
                <a:gd name="T5" fmla="*/ 1 h 2"/>
                <a:gd name="T6" fmla="*/ 1 w 2"/>
                <a:gd name="T7" fmla="*/ 2 h 2"/>
                <a:gd name="T8" fmla="*/ 0 w 2"/>
                <a:gd name="T9" fmla="*/ 1 h 2"/>
                <a:gd name="T10" fmla="*/ 1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2" y="0"/>
                    <a:pt x="2" y="1"/>
                  </a:cubicBezTo>
                  <a:cubicBezTo>
                    <a:pt x="2" y="1"/>
                    <a:pt x="2" y="1"/>
                    <a:pt x="1" y="2"/>
                  </a:cubicBezTo>
                  <a:cubicBezTo>
                    <a:pt x="1" y="2"/>
                    <a:pt x="0" y="1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65" name="Freeform 1492"/>
            <p:cNvSpPr>
              <a:spLocks/>
            </p:cNvSpPr>
            <p:nvPr userDrawn="1"/>
          </p:nvSpPr>
          <p:spPr bwMode="auto">
            <a:xfrm>
              <a:off x="280" y="216"/>
              <a:ext cx="0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0 w 1"/>
                <a:gd name="T7" fmla="*/ 1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66" name="Freeform 1493"/>
            <p:cNvSpPr>
              <a:spLocks/>
            </p:cNvSpPr>
            <p:nvPr userDrawn="1"/>
          </p:nvSpPr>
          <p:spPr bwMode="auto">
            <a:xfrm>
              <a:off x="287" y="215"/>
              <a:ext cx="1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67" name="Freeform 1494"/>
            <p:cNvSpPr>
              <a:spLocks/>
            </p:cNvSpPr>
            <p:nvPr userDrawn="1"/>
          </p:nvSpPr>
          <p:spPr bwMode="auto">
            <a:xfrm>
              <a:off x="287" y="216"/>
              <a:ext cx="1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68" name="Freeform 1495"/>
            <p:cNvSpPr>
              <a:spLocks/>
            </p:cNvSpPr>
            <p:nvPr userDrawn="1"/>
          </p:nvSpPr>
          <p:spPr bwMode="auto">
            <a:xfrm>
              <a:off x="285" y="215"/>
              <a:ext cx="1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69" name="Freeform 1496"/>
            <p:cNvSpPr>
              <a:spLocks/>
            </p:cNvSpPr>
            <p:nvPr userDrawn="1"/>
          </p:nvSpPr>
          <p:spPr bwMode="auto">
            <a:xfrm>
              <a:off x="285" y="216"/>
              <a:ext cx="1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70" name="Freeform 1497"/>
            <p:cNvSpPr>
              <a:spLocks/>
            </p:cNvSpPr>
            <p:nvPr userDrawn="1"/>
          </p:nvSpPr>
          <p:spPr bwMode="auto">
            <a:xfrm>
              <a:off x="284" y="215"/>
              <a:ext cx="0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71" name="Freeform 1498"/>
            <p:cNvSpPr>
              <a:spLocks/>
            </p:cNvSpPr>
            <p:nvPr userDrawn="1"/>
          </p:nvSpPr>
          <p:spPr bwMode="auto">
            <a:xfrm>
              <a:off x="284" y="216"/>
              <a:ext cx="0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1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72" name="Rectangle 1499"/>
            <p:cNvSpPr>
              <a:spLocks noChangeArrowheads="1"/>
            </p:cNvSpPr>
            <p:nvPr userDrawn="1"/>
          </p:nvSpPr>
          <p:spPr bwMode="auto">
            <a:xfrm>
              <a:off x="282" y="215"/>
              <a:ext cx="1" cy="1"/>
            </a:xfrm>
            <a:prstGeom prst="rect">
              <a:avLst/>
            </a:prstGeom>
            <a:solidFill>
              <a:srgbClr val="D5A03C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73" name="Freeform 1500"/>
            <p:cNvSpPr>
              <a:spLocks/>
            </p:cNvSpPr>
            <p:nvPr userDrawn="1"/>
          </p:nvSpPr>
          <p:spPr bwMode="auto">
            <a:xfrm>
              <a:off x="282" y="216"/>
              <a:ext cx="1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74" name="Freeform 1501"/>
            <p:cNvSpPr>
              <a:spLocks/>
            </p:cNvSpPr>
            <p:nvPr userDrawn="1"/>
          </p:nvSpPr>
          <p:spPr bwMode="auto">
            <a:xfrm>
              <a:off x="281" y="215"/>
              <a:ext cx="0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75" name="Freeform 1502"/>
            <p:cNvSpPr>
              <a:spLocks/>
            </p:cNvSpPr>
            <p:nvPr userDrawn="1"/>
          </p:nvSpPr>
          <p:spPr bwMode="auto">
            <a:xfrm>
              <a:off x="281" y="216"/>
              <a:ext cx="0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cubicBezTo>
                    <a:pt x="0" y="1"/>
                    <a:pt x="0" y="1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76" name="Freeform 1503"/>
            <p:cNvSpPr>
              <a:spLocks/>
            </p:cNvSpPr>
            <p:nvPr userDrawn="1"/>
          </p:nvSpPr>
          <p:spPr bwMode="auto">
            <a:xfrm>
              <a:off x="286" y="216"/>
              <a:ext cx="1" cy="1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2 w 2"/>
                <a:gd name="T5" fmla="*/ 1 h 2"/>
                <a:gd name="T6" fmla="*/ 1 w 2"/>
                <a:gd name="T7" fmla="*/ 2 h 2"/>
                <a:gd name="T8" fmla="*/ 0 w 2"/>
                <a:gd name="T9" fmla="*/ 1 h 2"/>
                <a:gd name="T10" fmla="*/ 1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2" y="0"/>
                    <a:pt x="2" y="1"/>
                  </a:cubicBezTo>
                  <a:cubicBezTo>
                    <a:pt x="2" y="1"/>
                    <a:pt x="2" y="2"/>
                    <a:pt x="1" y="2"/>
                  </a:cubicBezTo>
                  <a:cubicBezTo>
                    <a:pt x="1" y="2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77" name="Freeform 1504"/>
            <p:cNvSpPr>
              <a:spLocks/>
            </p:cNvSpPr>
            <p:nvPr userDrawn="1"/>
          </p:nvSpPr>
          <p:spPr bwMode="auto">
            <a:xfrm>
              <a:off x="284" y="216"/>
              <a:ext cx="1" cy="1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2 w 2"/>
                <a:gd name="T5" fmla="*/ 1 h 2"/>
                <a:gd name="T6" fmla="*/ 1 w 2"/>
                <a:gd name="T7" fmla="*/ 2 h 2"/>
                <a:gd name="T8" fmla="*/ 0 w 2"/>
                <a:gd name="T9" fmla="*/ 1 h 2"/>
                <a:gd name="T10" fmla="*/ 1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2" y="0"/>
                    <a:pt x="2" y="1"/>
                  </a:cubicBezTo>
                  <a:cubicBezTo>
                    <a:pt x="2" y="1"/>
                    <a:pt x="2" y="2"/>
                    <a:pt x="1" y="2"/>
                  </a:cubicBezTo>
                  <a:cubicBezTo>
                    <a:pt x="1" y="2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78" name="Freeform 1505"/>
            <p:cNvSpPr>
              <a:spLocks/>
            </p:cNvSpPr>
            <p:nvPr userDrawn="1"/>
          </p:nvSpPr>
          <p:spPr bwMode="auto">
            <a:xfrm>
              <a:off x="283" y="216"/>
              <a:ext cx="1" cy="1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2 w 2"/>
                <a:gd name="T5" fmla="*/ 1 h 2"/>
                <a:gd name="T6" fmla="*/ 1 w 2"/>
                <a:gd name="T7" fmla="*/ 2 h 2"/>
                <a:gd name="T8" fmla="*/ 0 w 2"/>
                <a:gd name="T9" fmla="*/ 0 h 2"/>
                <a:gd name="T10" fmla="*/ 1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2" y="0"/>
                    <a:pt x="2" y="1"/>
                  </a:cubicBezTo>
                  <a:cubicBezTo>
                    <a:pt x="2" y="1"/>
                    <a:pt x="1" y="2"/>
                    <a:pt x="1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79" name="Freeform 1506"/>
            <p:cNvSpPr>
              <a:spLocks/>
            </p:cNvSpPr>
            <p:nvPr userDrawn="1"/>
          </p:nvSpPr>
          <p:spPr bwMode="auto">
            <a:xfrm>
              <a:off x="281" y="216"/>
              <a:ext cx="1" cy="1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2 w 2"/>
                <a:gd name="T5" fmla="*/ 1 h 2"/>
                <a:gd name="T6" fmla="*/ 1 w 2"/>
                <a:gd name="T7" fmla="*/ 2 h 2"/>
                <a:gd name="T8" fmla="*/ 0 w 2"/>
                <a:gd name="T9" fmla="*/ 0 h 2"/>
                <a:gd name="T10" fmla="*/ 1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2" y="0"/>
                    <a:pt x="2" y="1"/>
                  </a:cubicBezTo>
                  <a:cubicBezTo>
                    <a:pt x="2" y="1"/>
                    <a:pt x="1" y="2"/>
                    <a:pt x="1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80" name="Freeform 1507"/>
            <p:cNvSpPr>
              <a:spLocks/>
            </p:cNvSpPr>
            <p:nvPr userDrawn="1"/>
          </p:nvSpPr>
          <p:spPr bwMode="auto">
            <a:xfrm>
              <a:off x="280" y="216"/>
              <a:ext cx="1" cy="1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0 h 2"/>
                <a:gd name="T4" fmla="*/ 1 w 1"/>
                <a:gd name="T5" fmla="*/ 1 h 2"/>
                <a:gd name="T6" fmla="*/ 1 w 1"/>
                <a:gd name="T7" fmla="*/ 2 h 2"/>
                <a:gd name="T8" fmla="*/ 0 w 1"/>
                <a:gd name="T9" fmla="*/ 1 h 2"/>
                <a:gd name="T10" fmla="*/ 1 w 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81" name="Freeform 1508"/>
            <p:cNvSpPr>
              <a:spLocks/>
            </p:cNvSpPr>
            <p:nvPr userDrawn="1"/>
          </p:nvSpPr>
          <p:spPr bwMode="auto">
            <a:xfrm>
              <a:off x="288" y="216"/>
              <a:ext cx="1" cy="1"/>
            </a:xfrm>
            <a:custGeom>
              <a:avLst/>
              <a:gdLst>
                <a:gd name="T0" fmla="*/ 3 w 3"/>
                <a:gd name="T1" fmla="*/ 1 h 2"/>
                <a:gd name="T2" fmla="*/ 3 w 3"/>
                <a:gd name="T3" fmla="*/ 1 h 2"/>
                <a:gd name="T4" fmla="*/ 1 w 3"/>
                <a:gd name="T5" fmla="*/ 2 h 2"/>
                <a:gd name="T6" fmla="*/ 0 w 3"/>
                <a:gd name="T7" fmla="*/ 1 h 2"/>
                <a:gd name="T8" fmla="*/ 1 w 3"/>
                <a:gd name="T9" fmla="*/ 0 h 2"/>
                <a:gd name="T10" fmla="*/ 3 w 3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">
                  <a:moveTo>
                    <a:pt x="3" y="1"/>
                  </a:moveTo>
                  <a:lnTo>
                    <a:pt x="3" y="1"/>
                  </a:ln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82" name="Freeform 1509"/>
            <p:cNvSpPr>
              <a:spLocks/>
            </p:cNvSpPr>
            <p:nvPr userDrawn="1"/>
          </p:nvSpPr>
          <p:spPr bwMode="auto">
            <a:xfrm>
              <a:off x="280" y="215"/>
              <a:ext cx="17" cy="0"/>
            </a:xfrm>
            <a:custGeom>
              <a:avLst/>
              <a:gdLst>
                <a:gd name="T0" fmla="*/ 19 w 39"/>
                <a:gd name="T1" fmla="*/ 2 h 2"/>
                <a:gd name="T2" fmla="*/ 19 w 39"/>
                <a:gd name="T3" fmla="*/ 2 h 2"/>
                <a:gd name="T4" fmla="*/ 0 w 39"/>
                <a:gd name="T5" fmla="*/ 2 h 2"/>
                <a:gd name="T6" fmla="*/ 0 w 39"/>
                <a:gd name="T7" fmla="*/ 1 h 2"/>
                <a:gd name="T8" fmla="*/ 19 w 39"/>
                <a:gd name="T9" fmla="*/ 1 h 2"/>
                <a:gd name="T10" fmla="*/ 39 w 39"/>
                <a:gd name="T11" fmla="*/ 1 h 2"/>
                <a:gd name="T12" fmla="*/ 39 w 39"/>
                <a:gd name="T13" fmla="*/ 2 h 2"/>
                <a:gd name="T14" fmla="*/ 19 w 39"/>
                <a:gd name="T1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2">
                  <a:moveTo>
                    <a:pt x="19" y="2"/>
                  </a:moveTo>
                  <a:lnTo>
                    <a:pt x="19" y="2"/>
                  </a:lnTo>
                  <a:cubicBezTo>
                    <a:pt x="11" y="2"/>
                    <a:pt x="3" y="1"/>
                    <a:pt x="0" y="2"/>
                  </a:cubicBezTo>
                  <a:lnTo>
                    <a:pt x="0" y="1"/>
                  </a:lnTo>
                  <a:cubicBezTo>
                    <a:pt x="3" y="0"/>
                    <a:pt x="11" y="1"/>
                    <a:pt x="19" y="1"/>
                  </a:cubicBezTo>
                  <a:cubicBezTo>
                    <a:pt x="28" y="1"/>
                    <a:pt x="35" y="0"/>
                    <a:pt x="39" y="1"/>
                  </a:cubicBezTo>
                  <a:lnTo>
                    <a:pt x="39" y="2"/>
                  </a:lnTo>
                  <a:cubicBezTo>
                    <a:pt x="35" y="1"/>
                    <a:pt x="28" y="2"/>
                    <a:pt x="19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83" name="Freeform 1510"/>
            <p:cNvSpPr>
              <a:spLocks/>
            </p:cNvSpPr>
            <p:nvPr userDrawn="1"/>
          </p:nvSpPr>
          <p:spPr bwMode="auto">
            <a:xfrm>
              <a:off x="280" y="217"/>
              <a:ext cx="17" cy="1"/>
            </a:xfrm>
            <a:custGeom>
              <a:avLst/>
              <a:gdLst>
                <a:gd name="T0" fmla="*/ 19 w 39"/>
                <a:gd name="T1" fmla="*/ 2 h 2"/>
                <a:gd name="T2" fmla="*/ 19 w 39"/>
                <a:gd name="T3" fmla="*/ 2 h 2"/>
                <a:gd name="T4" fmla="*/ 0 w 39"/>
                <a:gd name="T5" fmla="*/ 2 h 2"/>
                <a:gd name="T6" fmla="*/ 0 w 39"/>
                <a:gd name="T7" fmla="*/ 1 h 2"/>
                <a:gd name="T8" fmla="*/ 19 w 39"/>
                <a:gd name="T9" fmla="*/ 1 h 2"/>
                <a:gd name="T10" fmla="*/ 39 w 39"/>
                <a:gd name="T11" fmla="*/ 1 h 2"/>
                <a:gd name="T12" fmla="*/ 39 w 39"/>
                <a:gd name="T13" fmla="*/ 2 h 2"/>
                <a:gd name="T14" fmla="*/ 19 w 39"/>
                <a:gd name="T1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2">
                  <a:moveTo>
                    <a:pt x="19" y="2"/>
                  </a:moveTo>
                  <a:lnTo>
                    <a:pt x="19" y="2"/>
                  </a:lnTo>
                  <a:cubicBezTo>
                    <a:pt x="11" y="2"/>
                    <a:pt x="3" y="1"/>
                    <a:pt x="0" y="2"/>
                  </a:cubicBezTo>
                  <a:lnTo>
                    <a:pt x="0" y="1"/>
                  </a:lnTo>
                  <a:cubicBezTo>
                    <a:pt x="3" y="0"/>
                    <a:pt x="11" y="1"/>
                    <a:pt x="19" y="1"/>
                  </a:cubicBezTo>
                  <a:cubicBezTo>
                    <a:pt x="28" y="1"/>
                    <a:pt x="35" y="0"/>
                    <a:pt x="39" y="1"/>
                  </a:cubicBezTo>
                  <a:lnTo>
                    <a:pt x="39" y="2"/>
                  </a:lnTo>
                  <a:cubicBezTo>
                    <a:pt x="35" y="1"/>
                    <a:pt x="28" y="2"/>
                    <a:pt x="19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84" name="Freeform 1511"/>
            <p:cNvSpPr>
              <a:spLocks noEditPoints="1"/>
            </p:cNvSpPr>
            <p:nvPr userDrawn="1"/>
          </p:nvSpPr>
          <p:spPr bwMode="auto">
            <a:xfrm>
              <a:off x="287" y="198"/>
              <a:ext cx="3" cy="9"/>
            </a:xfrm>
            <a:custGeom>
              <a:avLst/>
              <a:gdLst>
                <a:gd name="T0" fmla="*/ 2 w 5"/>
                <a:gd name="T1" fmla="*/ 1 h 21"/>
                <a:gd name="T2" fmla="*/ 2 w 5"/>
                <a:gd name="T3" fmla="*/ 4 h 21"/>
                <a:gd name="T4" fmla="*/ 2 w 5"/>
                <a:gd name="T5" fmla="*/ 1 h 21"/>
                <a:gd name="T6" fmla="*/ 2 w 5"/>
                <a:gd name="T7" fmla="*/ 8 h 21"/>
                <a:gd name="T8" fmla="*/ 4 w 5"/>
                <a:gd name="T9" fmla="*/ 7 h 21"/>
                <a:gd name="T10" fmla="*/ 2 w 5"/>
                <a:gd name="T11" fmla="*/ 5 h 21"/>
                <a:gd name="T12" fmla="*/ 1 w 5"/>
                <a:gd name="T13" fmla="*/ 7 h 21"/>
                <a:gd name="T14" fmla="*/ 2 w 5"/>
                <a:gd name="T15" fmla="*/ 9 h 21"/>
                <a:gd name="T16" fmla="*/ 1 w 5"/>
                <a:gd name="T17" fmla="*/ 10 h 21"/>
                <a:gd name="T18" fmla="*/ 4 w 5"/>
                <a:gd name="T19" fmla="*/ 10 h 21"/>
                <a:gd name="T20" fmla="*/ 2 w 5"/>
                <a:gd name="T21" fmla="*/ 9 h 21"/>
                <a:gd name="T22" fmla="*/ 2 w 5"/>
                <a:gd name="T23" fmla="*/ 12 h 21"/>
                <a:gd name="T24" fmla="*/ 1 w 5"/>
                <a:gd name="T25" fmla="*/ 13 h 21"/>
                <a:gd name="T26" fmla="*/ 3 w 5"/>
                <a:gd name="T27" fmla="*/ 13 h 21"/>
                <a:gd name="T28" fmla="*/ 2 w 5"/>
                <a:gd name="T29" fmla="*/ 12 h 21"/>
                <a:gd name="T30" fmla="*/ 3 w 5"/>
                <a:gd name="T31" fmla="*/ 18 h 21"/>
                <a:gd name="T32" fmla="*/ 2 w 5"/>
                <a:gd name="T33" fmla="*/ 18 h 21"/>
                <a:gd name="T34" fmla="*/ 1 w 5"/>
                <a:gd name="T35" fmla="*/ 19 h 21"/>
                <a:gd name="T36" fmla="*/ 3 w 5"/>
                <a:gd name="T37" fmla="*/ 19 h 21"/>
                <a:gd name="T38" fmla="*/ 3 w 5"/>
                <a:gd name="T39" fmla="*/ 15 h 21"/>
                <a:gd name="T40" fmla="*/ 4 w 5"/>
                <a:gd name="T41" fmla="*/ 16 h 21"/>
                <a:gd name="T42" fmla="*/ 4 w 5"/>
                <a:gd name="T43" fmla="*/ 19 h 21"/>
                <a:gd name="T44" fmla="*/ 1 w 5"/>
                <a:gd name="T45" fmla="*/ 19 h 21"/>
                <a:gd name="T46" fmla="*/ 0 w 5"/>
                <a:gd name="T47" fmla="*/ 16 h 21"/>
                <a:gd name="T48" fmla="*/ 0 w 5"/>
                <a:gd name="T49" fmla="*/ 13 h 21"/>
                <a:gd name="T50" fmla="*/ 0 w 5"/>
                <a:gd name="T51" fmla="*/ 10 h 21"/>
                <a:gd name="T52" fmla="*/ 0 w 5"/>
                <a:gd name="T53" fmla="*/ 7 h 21"/>
                <a:gd name="T54" fmla="*/ 0 w 5"/>
                <a:gd name="T55" fmla="*/ 3 h 21"/>
                <a:gd name="T56" fmla="*/ 5 w 5"/>
                <a:gd name="T57" fmla="*/ 3 h 21"/>
                <a:gd name="T58" fmla="*/ 5 w 5"/>
                <a:gd name="T59" fmla="*/ 7 h 21"/>
                <a:gd name="T60" fmla="*/ 4 w 5"/>
                <a:gd name="T61" fmla="*/ 10 h 21"/>
                <a:gd name="T62" fmla="*/ 4 w 5"/>
                <a:gd name="T63" fmla="*/ 13 h 21"/>
                <a:gd name="T64" fmla="*/ 2 w 5"/>
                <a:gd name="T65" fmla="*/ 15 h 21"/>
                <a:gd name="T66" fmla="*/ 1 w 5"/>
                <a:gd name="T67" fmla="*/ 16 h 21"/>
                <a:gd name="T68" fmla="*/ 3 w 5"/>
                <a:gd name="T69" fmla="*/ 16 h 21"/>
                <a:gd name="T70" fmla="*/ 2 w 5"/>
                <a:gd name="T71" fmla="*/ 1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" h="21">
                  <a:moveTo>
                    <a:pt x="2" y="1"/>
                  </a:moveTo>
                  <a:lnTo>
                    <a:pt x="2" y="1"/>
                  </a:lnTo>
                  <a:cubicBezTo>
                    <a:pt x="2" y="1"/>
                    <a:pt x="1" y="2"/>
                    <a:pt x="1" y="3"/>
                  </a:cubicBezTo>
                  <a:cubicBezTo>
                    <a:pt x="1" y="4"/>
                    <a:pt x="2" y="4"/>
                    <a:pt x="2" y="4"/>
                  </a:cubicBezTo>
                  <a:cubicBezTo>
                    <a:pt x="3" y="4"/>
                    <a:pt x="4" y="4"/>
                    <a:pt x="4" y="3"/>
                  </a:cubicBezTo>
                  <a:cubicBezTo>
                    <a:pt x="4" y="2"/>
                    <a:pt x="3" y="1"/>
                    <a:pt x="2" y="1"/>
                  </a:cubicBezTo>
                  <a:close/>
                  <a:moveTo>
                    <a:pt x="2" y="8"/>
                  </a:moveTo>
                  <a:lnTo>
                    <a:pt x="2" y="8"/>
                  </a:lnTo>
                  <a:lnTo>
                    <a:pt x="2" y="8"/>
                  </a:lnTo>
                  <a:cubicBezTo>
                    <a:pt x="3" y="8"/>
                    <a:pt x="4" y="7"/>
                    <a:pt x="4" y="7"/>
                  </a:cubicBezTo>
                  <a:cubicBezTo>
                    <a:pt x="4" y="6"/>
                    <a:pt x="3" y="5"/>
                    <a:pt x="3" y="5"/>
                  </a:cubicBezTo>
                  <a:cubicBezTo>
                    <a:pt x="3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6"/>
                    <a:pt x="1" y="7"/>
                  </a:cubicBezTo>
                  <a:cubicBezTo>
                    <a:pt x="1" y="7"/>
                    <a:pt x="2" y="8"/>
                    <a:pt x="2" y="8"/>
                  </a:cubicBezTo>
                  <a:close/>
                  <a:moveTo>
                    <a:pt x="2" y="9"/>
                  </a:moveTo>
                  <a:lnTo>
                    <a:pt x="2" y="9"/>
                  </a:lnTo>
                  <a:cubicBezTo>
                    <a:pt x="1" y="9"/>
                    <a:pt x="1" y="9"/>
                    <a:pt x="1" y="10"/>
                  </a:cubicBezTo>
                  <a:cubicBezTo>
                    <a:pt x="1" y="11"/>
                    <a:pt x="2" y="11"/>
                    <a:pt x="2" y="11"/>
                  </a:cubicBezTo>
                  <a:cubicBezTo>
                    <a:pt x="3" y="11"/>
                    <a:pt x="4" y="11"/>
                    <a:pt x="4" y="10"/>
                  </a:cubicBezTo>
                  <a:cubicBezTo>
                    <a:pt x="4" y="9"/>
                    <a:pt x="3" y="9"/>
                    <a:pt x="3" y="9"/>
                  </a:cubicBezTo>
                  <a:cubicBezTo>
                    <a:pt x="3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lose/>
                  <a:moveTo>
                    <a:pt x="2" y="12"/>
                  </a:moveTo>
                  <a:lnTo>
                    <a:pt x="2" y="12"/>
                  </a:lnTo>
                  <a:cubicBezTo>
                    <a:pt x="2" y="12"/>
                    <a:pt x="1" y="13"/>
                    <a:pt x="1" y="13"/>
                  </a:cubicBezTo>
                  <a:cubicBezTo>
                    <a:pt x="1" y="14"/>
                    <a:pt x="2" y="14"/>
                    <a:pt x="2" y="14"/>
                  </a:cubicBezTo>
                  <a:cubicBezTo>
                    <a:pt x="3" y="14"/>
                    <a:pt x="3" y="14"/>
                    <a:pt x="3" y="13"/>
                  </a:cubicBezTo>
                  <a:cubicBezTo>
                    <a:pt x="3" y="13"/>
                    <a:pt x="3" y="12"/>
                    <a:pt x="3" y="12"/>
                  </a:cubicBezTo>
                  <a:lnTo>
                    <a:pt x="2" y="12"/>
                  </a:lnTo>
                  <a:lnTo>
                    <a:pt x="2" y="12"/>
                  </a:lnTo>
                  <a:close/>
                  <a:moveTo>
                    <a:pt x="3" y="18"/>
                  </a:moveTo>
                  <a:lnTo>
                    <a:pt x="3" y="18"/>
                  </a:lnTo>
                  <a:lnTo>
                    <a:pt x="2" y="18"/>
                  </a:lnTo>
                  <a:lnTo>
                    <a:pt x="2" y="18"/>
                  </a:lnTo>
                  <a:cubicBezTo>
                    <a:pt x="2" y="18"/>
                    <a:pt x="1" y="19"/>
                    <a:pt x="1" y="19"/>
                  </a:cubicBezTo>
                  <a:cubicBezTo>
                    <a:pt x="1" y="20"/>
                    <a:pt x="2" y="20"/>
                    <a:pt x="2" y="20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3" y="19"/>
                    <a:pt x="3" y="18"/>
                    <a:pt x="3" y="18"/>
                  </a:cubicBezTo>
                  <a:close/>
                  <a:moveTo>
                    <a:pt x="3" y="15"/>
                  </a:moveTo>
                  <a:lnTo>
                    <a:pt x="3" y="15"/>
                  </a:lnTo>
                  <a:cubicBezTo>
                    <a:pt x="4" y="15"/>
                    <a:pt x="4" y="16"/>
                    <a:pt x="4" y="16"/>
                  </a:cubicBezTo>
                  <a:cubicBezTo>
                    <a:pt x="4" y="17"/>
                    <a:pt x="4" y="17"/>
                    <a:pt x="3" y="18"/>
                  </a:cubicBezTo>
                  <a:cubicBezTo>
                    <a:pt x="4" y="18"/>
                    <a:pt x="4" y="19"/>
                    <a:pt x="4" y="19"/>
                  </a:cubicBezTo>
                  <a:cubicBezTo>
                    <a:pt x="4" y="20"/>
                    <a:pt x="3" y="21"/>
                    <a:pt x="2" y="21"/>
                  </a:cubicBezTo>
                  <a:cubicBezTo>
                    <a:pt x="1" y="21"/>
                    <a:pt x="1" y="20"/>
                    <a:pt x="1" y="19"/>
                  </a:cubicBezTo>
                  <a:cubicBezTo>
                    <a:pt x="1" y="19"/>
                    <a:pt x="1" y="18"/>
                    <a:pt x="1" y="18"/>
                  </a:cubicBezTo>
                  <a:cubicBezTo>
                    <a:pt x="1" y="17"/>
                    <a:pt x="0" y="17"/>
                    <a:pt x="0" y="16"/>
                  </a:cubicBezTo>
                  <a:cubicBezTo>
                    <a:pt x="0" y="16"/>
                    <a:pt x="1" y="15"/>
                    <a:pt x="1" y="15"/>
                  </a:cubicBezTo>
                  <a:cubicBezTo>
                    <a:pt x="1" y="14"/>
                    <a:pt x="0" y="14"/>
                    <a:pt x="0" y="13"/>
                  </a:cubicBezTo>
                  <a:cubicBezTo>
                    <a:pt x="0" y="13"/>
                    <a:pt x="1" y="12"/>
                    <a:pt x="1" y="12"/>
                  </a:cubicBezTo>
                  <a:cubicBezTo>
                    <a:pt x="1" y="11"/>
                    <a:pt x="0" y="11"/>
                    <a:pt x="0" y="10"/>
                  </a:cubicBezTo>
                  <a:cubicBezTo>
                    <a:pt x="0" y="9"/>
                    <a:pt x="0" y="9"/>
                    <a:pt x="1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0" y="6"/>
                    <a:pt x="0" y="5"/>
                    <a:pt x="1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2"/>
                    <a:pt x="1" y="0"/>
                    <a:pt x="2" y="0"/>
                  </a:cubicBezTo>
                  <a:cubicBezTo>
                    <a:pt x="4" y="0"/>
                    <a:pt x="5" y="2"/>
                    <a:pt x="5" y="3"/>
                  </a:cubicBezTo>
                  <a:cubicBezTo>
                    <a:pt x="5" y="4"/>
                    <a:pt x="4" y="4"/>
                    <a:pt x="4" y="5"/>
                  </a:cubicBezTo>
                  <a:cubicBezTo>
                    <a:pt x="4" y="5"/>
                    <a:pt x="5" y="6"/>
                    <a:pt x="5" y="7"/>
                  </a:cubicBezTo>
                  <a:cubicBezTo>
                    <a:pt x="5" y="7"/>
                    <a:pt x="4" y="8"/>
                    <a:pt x="4" y="8"/>
                  </a:cubicBezTo>
                  <a:cubicBezTo>
                    <a:pt x="4" y="9"/>
                    <a:pt x="4" y="9"/>
                    <a:pt x="4" y="10"/>
                  </a:cubicBezTo>
                  <a:cubicBezTo>
                    <a:pt x="4" y="11"/>
                    <a:pt x="4" y="11"/>
                    <a:pt x="4" y="12"/>
                  </a:cubicBezTo>
                  <a:cubicBezTo>
                    <a:pt x="4" y="12"/>
                    <a:pt x="4" y="13"/>
                    <a:pt x="4" y="13"/>
                  </a:cubicBezTo>
                  <a:cubicBezTo>
                    <a:pt x="4" y="14"/>
                    <a:pt x="4" y="14"/>
                    <a:pt x="3" y="15"/>
                  </a:cubicBezTo>
                  <a:close/>
                  <a:moveTo>
                    <a:pt x="2" y="15"/>
                  </a:moveTo>
                  <a:lnTo>
                    <a:pt x="2" y="15"/>
                  </a:lnTo>
                  <a:cubicBezTo>
                    <a:pt x="2" y="15"/>
                    <a:pt x="1" y="16"/>
                    <a:pt x="1" y="16"/>
                  </a:cubicBezTo>
                  <a:cubicBezTo>
                    <a:pt x="1" y="17"/>
                    <a:pt x="2" y="17"/>
                    <a:pt x="2" y="17"/>
                  </a:cubicBezTo>
                  <a:cubicBezTo>
                    <a:pt x="3" y="17"/>
                    <a:pt x="3" y="17"/>
                    <a:pt x="3" y="16"/>
                  </a:cubicBezTo>
                  <a:cubicBezTo>
                    <a:pt x="3" y="16"/>
                    <a:pt x="3" y="15"/>
                    <a:pt x="2" y="15"/>
                  </a:cubicBezTo>
                  <a:lnTo>
                    <a:pt x="2" y="15"/>
                  </a:lnTo>
                  <a:lnTo>
                    <a:pt x="2" y="15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85" name="Freeform 1512"/>
            <p:cNvSpPr>
              <a:spLocks/>
            </p:cNvSpPr>
            <p:nvPr userDrawn="1"/>
          </p:nvSpPr>
          <p:spPr bwMode="auto">
            <a:xfrm>
              <a:off x="404" y="362"/>
              <a:ext cx="40" cy="47"/>
            </a:xfrm>
            <a:custGeom>
              <a:avLst/>
              <a:gdLst>
                <a:gd name="T0" fmla="*/ 3 w 88"/>
                <a:gd name="T1" fmla="*/ 61 h 104"/>
                <a:gd name="T2" fmla="*/ 3 w 88"/>
                <a:gd name="T3" fmla="*/ 61 h 104"/>
                <a:gd name="T4" fmla="*/ 3 w 88"/>
                <a:gd name="T5" fmla="*/ 60 h 104"/>
                <a:gd name="T6" fmla="*/ 5 w 88"/>
                <a:gd name="T7" fmla="*/ 57 h 104"/>
                <a:gd name="T8" fmla="*/ 35 w 88"/>
                <a:gd name="T9" fmla="*/ 25 h 104"/>
                <a:gd name="T10" fmla="*/ 34 w 88"/>
                <a:gd name="T11" fmla="*/ 25 h 104"/>
                <a:gd name="T12" fmla="*/ 40 w 88"/>
                <a:gd name="T13" fmla="*/ 16 h 104"/>
                <a:gd name="T14" fmla="*/ 32 w 88"/>
                <a:gd name="T15" fmla="*/ 22 h 104"/>
                <a:gd name="T16" fmla="*/ 32 w 88"/>
                <a:gd name="T17" fmla="*/ 2 h 104"/>
                <a:gd name="T18" fmla="*/ 40 w 88"/>
                <a:gd name="T19" fmla="*/ 8 h 104"/>
                <a:gd name="T20" fmla="*/ 34 w 88"/>
                <a:gd name="T21" fmla="*/ 0 h 104"/>
                <a:gd name="T22" fmla="*/ 54 w 88"/>
                <a:gd name="T23" fmla="*/ 0 h 104"/>
                <a:gd name="T24" fmla="*/ 48 w 88"/>
                <a:gd name="T25" fmla="*/ 8 h 104"/>
                <a:gd name="T26" fmla="*/ 57 w 88"/>
                <a:gd name="T27" fmla="*/ 2 h 104"/>
                <a:gd name="T28" fmla="*/ 57 w 88"/>
                <a:gd name="T29" fmla="*/ 22 h 104"/>
                <a:gd name="T30" fmla="*/ 48 w 88"/>
                <a:gd name="T31" fmla="*/ 16 h 104"/>
                <a:gd name="T32" fmla="*/ 53 w 88"/>
                <a:gd name="T33" fmla="*/ 24 h 104"/>
                <a:gd name="T34" fmla="*/ 54 w 88"/>
                <a:gd name="T35" fmla="*/ 25 h 104"/>
                <a:gd name="T36" fmla="*/ 54 w 88"/>
                <a:gd name="T37" fmla="*/ 25 h 104"/>
                <a:gd name="T38" fmla="*/ 54 w 88"/>
                <a:gd name="T39" fmla="*/ 25 h 104"/>
                <a:gd name="T40" fmla="*/ 83 w 88"/>
                <a:gd name="T41" fmla="*/ 57 h 104"/>
                <a:gd name="T42" fmla="*/ 85 w 88"/>
                <a:gd name="T43" fmla="*/ 60 h 104"/>
                <a:gd name="T44" fmla="*/ 85 w 88"/>
                <a:gd name="T45" fmla="*/ 61 h 104"/>
                <a:gd name="T46" fmla="*/ 88 w 88"/>
                <a:gd name="T47" fmla="*/ 67 h 104"/>
                <a:gd name="T48" fmla="*/ 85 w 88"/>
                <a:gd name="T49" fmla="*/ 73 h 104"/>
                <a:gd name="T50" fmla="*/ 85 w 88"/>
                <a:gd name="T51" fmla="*/ 73 h 104"/>
                <a:gd name="T52" fmla="*/ 82 w 88"/>
                <a:gd name="T53" fmla="*/ 77 h 104"/>
                <a:gd name="T54" fmla="*/ 44 w 88"/>
                <a:gd name="T55" fmla="*/ 104 h 104"/>
                <a:gd name="T56" fmla="*/ 6 w 88"/>
                <a:gd name="T57" fmla="*/ 77 h 104"/>
                <a:gd name="T58" fmla="*/ 3 w 88"/>
                <a:gd name="T59" fmla="*/ 73 h 104"/>
                <a:gd name="T60" fmla="*/ 3 w 88"/>
                <a:gd name="T61" fmla="*/ 73 h 104"/>
                <a:gd name="T62" fmla="*/ 0 w 88"/>
                <a:gd name="T63" fmla="*/ 67 h 104"/>
                <a:gd name="T64" fmla="*/ 3 w 88"/>
                <a:gd name="T65" fmla="*/ 61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8" h="104">
                  <a:moveTo>
                    <a:pt x="3" y="61"/>
                  </a:moveTo>
                  <a:lnTo>
                    <a:pt x="3" y="61"/>
                  </a:lnTo>
                  <a:cubicBezTo>
                    <a:pt x="3" y="61"/>
                    <a:pt x="3" y="60"/>
                    <a:pt x="3" y="60"/>
                  </a:cubicBezTo>
                  <a:cubicBezTo>
                    <a:pt x="3" y="59"/>
                    <a:pt x="3" y="57"/>
                    <a:pt x="5" y="57"/>
                  </a:cubicBezTo>
                  <a:cubicBezTo>
                    <a:pt x="7" y="41"/>
                    <a:pt x="19" y="29"/>
                    <a:pt x="35" y="25"/>
                  </a:cubicBezTo>
                  <a:lnTo>
                    <a:pt x="34" y="25"/>
                  </a:lnTo>
                  <a:cubicBezTo>
                    <a:pt x="36" y="23"/>
                    <a:pt x="40" y="19"/>
                    <a:pt x="40" y="16"/>
                  </a:cubicBezTo>
                  <a:cubicBezTo>
                    <a:pt x="38" y="17"/>
                    <a:pt x="34" y="21"/>
                    <a:pt x="32" y="22"/>
                  </a:cubicBezTo>
                  <a:lnTo>
                    <a:pt x="32" y="2"/>
                  </a:lnTo>
                  <a:cubicBezTo>
                    <a:pt x="34" y="4"/>
                    <a:pt x="38" y="8"/>
                    <a:pt x="40" y="8"/>
                  </a:cubicBezTo>
                  <a:cubicBezTo>
                    <a:pt x="40" y="6"/>
                    <a:pt x="36" y="2"/>
                    <a:pt x="34" y="0"/>
                  </a:cubicBezTo>
                  <a:lnTo>
                    <a:pt x="54" y="0"/>
                  </a:lnTo>
                  <a:cubicBezTo>
                    <a:pt x="53" y="2"/>
                    <a:pt x="49" y="6"/>
                    <a:pt x="48" y="8"/>
                  </a:cubicBezTo>
                  <a:cubicBezTo>
                    <a:pt x="51" y="8"/>
                    <a:pt x="55" y="4"/>
                    <a:pt x="57" y="2"/>
                  </a:cubicBezTo>
                  <a:lnTo>
                    <a:pt x="57" y="22"/>
                  </a:lnTo>
                  <a:cubicBezTo>
                    <a:pt x="55" y="21"/>
                    <a:pt x="51" y="17"/>
                    <a:pt x="48" y="16"/>
                  </a:cubicBezTo>
                  <a:cubicBezTo>
                    <a:pt x="49" y="18"/>
                    <a:pt x="51" y="21"/>
                    <a:pt x="53" y="24"/>
                  </a:cubicBezTo>
                  <a:cubicBezTo>
                    <a:pt x="54" y="24"/>
                    <a:pt x="54" y="24"/>
                    <a:pt x="54" y="25"/>
                  </a:cubicBezTo>
                  <a:lnTo>
                    <a:pt x="54" y="25"/>
                  </a:lnTo>
                  <a:cubicBezTo>
                    <a:pt x="54" y="25"/>
                    <a:pt x="54" y="25"/>
                    <a:pt x="54" y="25"/>
                  </a:cubicBezTo>
                  <a:cubicBezTo>
                    <a:pt x="69" y="29"/>
                    <a:pt x="81" y="42"/>
                    <a:pt x="83" y="57"/>
                  </a:cubicBezTo>
                  <a:cubicBezTo>
                    <a:pt x="84" y="58"/>
                    <a:pt x="85" y="59"/>
                    <a:pt x="85" y="60"/>
                  </a:cubicBezTo>
                  <a:cubicBezTo>
                    <a:pt x="85" y="60"/>
                    <a:pt x="85" y="61"/>
                    <a:pt x="85" y="61"/>
                  </a:cubicBezTo>
                  <a:cubicBezTo>
                    <a:pt x="87" y="62"/>
                    <a:pt x="88" y="65"/>
                    <a:pt x="88" y="67"/>
                  </a:cubicBezTo>
                  <a:cubicBezTo>
                    <a:pt x="88" y="69"/>
                    <a:pt x="87" y="71"/>
                    <a:pt x="85" y="73"/>
                  </a:cubicBezTo>
                  <a:cubicBezTo>
                    <a:pt x="85" y="73"/>
                    <a:pt x="85" y="73"/>
                    <a:pt x="85" y="73"/>
                  </a:cubicBezTo>
                  <a:cubicBezTo>
                    <a:pt x="85" y="75"/>
                    <a:pt x="83" y="77"/>
                    <a:pt x="82" y="77"/>
                  </a:cubicBezTo>
                  <a:cubicBezTo>
                    <a:pt x="76" y="93"/>
                    <a:pt x="62" y="104"/>
                    <a:pt x="44" y="104"/>
                  </a:cubicBezTo>
                  <a:cubicBezTo>
                    <a:pt x="26" y="104"/>
                    <a:pt x="11" y="93"/>
                    <a:pt x="6" y="77"/>
                  </a:cubicBezTo>
                  <a:cubicBezTo>
                    <a:pt x="4" y="77"/>
                    <a:pt x="3" y="76"/>
                    <a:pt x="3" y="73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1" y="71"/>
                    <a:pt x="0" y="69"/>
                    <a:pt x="0" y="67"/>
                  </a:cubicBezTo>
                  <a:cubicBezTo>
                    <a:pt x="0" y="65"/>
                    <a:pt x="1" y="62"/>
                    <a:pt x="3" y="61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86" name="Freeform 1513"/>
            <p:cNvSpPr>
              <a:spLocks/>
            </p:cNvSpPr>
            <p:nvPr userDrawn="1"/>
          </p:nvSpPr>
          <p:spPr bwMode="auto">
            <a:xfrm>
              <a:off x="408" y="396"/>
              <a:ext cx="32" cy="11"/>
            </a:xfrm>
            <a:custGeom>
              <a:avLst/>
              <a:gdLst>
                <a:gd name="T0" fmla="*/ 70 w 70"/>
                <a:gd name="T1" fmla="*/ 2 h 26"/>
                <a:gd name="T2" fmla="*/ 70 w 70"/>
                <a:gd name="T3" fmla="*/ 2 h 26"/>
                <a:gd name="T4" fmla="*/ 35 w 70"/>
                <a:gd name="T5" fmla="*/ 26 h 26"/>
                <a:gd name="T6" fmla="*/ 0 w 70"/>
                <a:gd name="T7" fmla="*/ 2 h 26"/>
                <a:gd name="T8" fmla="*/ 70 w 70"/>
                <a:gd name="T9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6">
                  <a:moveTo>
                    <a:pt x="70" y="2"/>
                  </a:moveTo>
                  <a:lnTo>
                    <a:pt x="70" y="2"/>
                  </a:lnTo>
                  <a:cubicBezTo>
                    <a:pt x="64" y="16"/>
                    <a:pt x="51" y="26"/>
                    <a:pt x="35" y="26"/>
                  </a:cubicBezTo>
                  <a:cubicBezTo>
                    <a:pt x="19" y="26"/>
                    <a:pt x="6" y="16"/>
                    <a:pt x="0" y="2"/>
                  </a:cubicBezTo>
                  <a:cubicBezTo>
                    <a:pt x="24" y="0"/>
                    <a:pt x="46" y="0"/>
                    <a:pt x="7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87" name="Freeform 1514"/>
            <p:cNvSpPr>
              <a:spLocks/>
            </p:cNvSpPr>
            <p:nvPr userDrawn="1"/>
          </p:nvSpPr>
          <p:spPr bwMode="auto">
            <a:xfrm>
              <a:off x="429" y="375"/>
              <a:ext cx="11" cy="12"/>
            </a:xfrm>
            <a:custGeom>
              <a:avLst/>
              <a:gdLst>
                <a:gd name="T0" fmla="*/ 0 w 25"/>
                <a:gd name="T1" fmla="*/ 0 h 27"/>
                <a:gd name="T2" fmla="*/ 0 w 25"/>
                <a:gd name="T3" fmla="*/ 0 h 27"/>
                <a:gd name="T4" fmla="*/ 25 w 25"/>
                <a:gd name="T5" fmla="*/ 27 h 27"/>
                <a:gd name="T6" fmla="*/ 0 w 25"/>
                <a:gd name="T7" fmla="*/ 25 h 27"/>
                <a:gd name="T8" fmla="*/ 0 w 25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7">
                  <a:moveTo>
                    <a:pt x="0" y="0"/>
                  </a:moveTo>
                  <a:lnTo>
                    <a:pt x="0" y="0"/>
                  </a:lnTo>
                  <a:cubicBezTo>
                    <a:pt x="12" y="4"/>
                    <a:pt x="22" y="14"/>
                    <a:pt x="25" y="27"/>
                  </a:cubicBezTo>
                  <a:cubicBezTo>
                    <a:pt x="17" y="26"/>
                    <a:pt x="8" y="26"/>
                    <a:pt x="0" y="25"/>
                  </a:cubicBezTo>
                  <a:cubicBezTo>
                    <a:pt x="0" y="17"/>
                    <a:pt x="0" y="9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88" name="Freeform 1515"/>
            <p:cNvSpPr>
              <a:spLocks/>
            </p:cNvSpPr>
            <p:nvPr userDrawn="1"/>
          </p:nvSpPr>
          <p:spPr bwMode="auto">
            <a:xfrm>
              <a:off x="408" y="374"/>
              <a:ext cx="11" cy="13"/>
            </a:xfrm>
            <a:custGeom>
              <a:avLst/>
              <a:gdLst>
                <a:gd name="T0" fmla="*/ 0 w 26"/>
                <a:gd name="T1" fmla="*/ 28 h 28"/>
                <a:gd name="T2" fmla="*/ 0 w 26"/>
                <a:gd name="T3" fmla="*/ 28 h 28"/>
                <a:gd name="T4" fmla="*/ 26 w 26"/>
                <a:gd name="T5" fmla="*/ 0 h 28"/>
                <a:gd name="T6" fmla="*/ 26 w 26"/>
                <a:gd name="T7" fmla="*/ 26 h 28"/>
                <a:gd name="T8" fmla="*/ 0 w 2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8">
                  <a:moveTo>
                    <a:pt x="0" y="28"/>
                  </a:moveTo>
                  <a:lnTo>
                    <a:pt x="0" y="28"/>
                  </a:lnTo>
                  <a:cubicBezTo>
                    <a:pt x="3" y="15"/>
                    <a:pt x="13" y="4"/>
                    <a:pt x="26" y="0"/>
                  </a:cubicBezTo>
                  <a:cubicBezTo>
                    <a:pt x="26" y="9"/>
                    <a:pt x="26" y="18"/>
                    <a:pt x="26" y="26"/>
                  </a:cubicBezTo>
                  <a:cubicBezTo>
                    <a:pt x="17" y="27"/>
                    <a:pt x="9" y="27"/>
                    <a:pt x="0" y="2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89" name="Freeform 1516"/>
            <p:cNvSpPr>
              <a:spLocks/>
            </p:cNvSpPr>
            <p:nvPr userDrawn="1"/>
          </p:nvSpPr>
          <p:spPr bwMode="auto">
            <a:xfrm>
              <a:off x="406" y="393"/>
              <a:ext cx="35" cy="3"/>
            </a:xfrm>
            <a:custGeom>
              <a:avLst/>
              <a:gdLst>
                <a:gd name="T0" fmla="*/ 77 w 77"/>
                <a:gd name="T1" fmla="*/ 2 h 5"/>
                <a:gd name="T2" fmla="*/ 77 w 77"/>
                <a:gd name="T3" fmla="*/ 2 h 5"/>
                <a:gd name="T4" fmla="*/ 77 w 77"/>
                <a:gd name="T5" fmla="*/ 3 h 5"/>
                <a:gd name="T6" fmla="*/ 76 w 77"/>
                <a:gd name="T7" fmla="*/ 5 h 5"/>
                <a:gd name="T8" fmla="*/ 2 w 77"/>
                <a:gd name="T9" fmla="*/ 5 h 5"/>
                <a:gd name="T10" fmla="*/ 0 w 77"/>
                <a:gd name="T11" fmla="*/ 3 h 5"/>
                <a:gd name="T12" fmla="*/ 1 w 77"/>
                <a:gd name="T13" fmla="*/ 2 h 5"/>
                <a:gd name="T14" fmla="*/ 3 w 77"/>
                <a:gd name="T15" fmla="*/ 2 h 5"/>
                <a:gd name="T16" fmla="*/ 74 w 77"/>
                <a:gd name="T17" fmla="*/ 2 h 5"/>
                <a:gd name="T18" fmla="*/ 77 w 77"/>
                <a:gd name="T1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5">
                  <a:moveTo>
                    <a:pt x="77" y="2"/>
                  </a:moveTo>
                  <a:lnTo>
                    <a:pt x="77" y="2"/>
                  </a:lnTo>
                  <a:cubicBezTo>
                    <a:pt x="77" y="3"/>
                    <a:pt x="77" y="3"/>
                    <a:pt x="77" y="3"/>
                  </a:cubicBezTo>
                  <a:cubicBezTo>
                    <a:pt x="77" y="4"/>
                    <a:pt x="77" y="5"/>
                    <a:pt x="76" y="5"/>
                  </a:cubicBezTo>
                  <a:cubicBezTo>
                    <a:pt x="51" y="2"/>
                    <a:pt x="27" y="2"/>
                    <a:pt x="2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3"/>
                    <a:pt x="0" y="3"/>
                    <a:pt x="1" y="2"/>
                  </a:cubicBezTo>
                  <a:cubicBezTo>
                    <a:pt x="1" y="2"/>
                    <a:pt x="2" y="2"/>
                    <a:pt x="3" y="2"/>
                  </a:cubicBezTo>
                  <a:cubicBezTo>
                    <a:pt x="27" y="0"/>
                    <a:pt x="50" y="0"/>
                    <a:pt x="74" y="2"/>
                  </a:cubicBezTo>
                  <a:cubicBezTo>
                    <a:pt x="75" y="2"/>
                    <a:pt x="76" y="2"/>
                    <a:pt x="77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90" name="Freeform 1517"/>
            <p:cNvSpPr>
              <a:spLocks/>
            </p:cNvSpPr>
            <p:nvPr userDrawn="1"/>
          </p:nvSpPr>
          <p:spPr bwMode="auto">
            <a:xfrm>
              <a:off x="427" y="373"/>
              <a:ext cx="14" cy="16"/>
            </a:xfrm>
            <a:custGeom>
              <a:avLst/>
              <a:gdLst>
                <a:gd name="T0" fmla="*/ 0 w 32"/>
                <a:gd name="T1" fmla="*/ 1 h 36"/>
                <a:gd name="T2" fmla="*/ 0 w 32"/>
                <a:gd name="T3" fmla="*/ 1 h 36"/>
                <a:gd name="T4" fmla="*/ 1 w 32"/>
                <a:gd name="T5" fmla="*/ 0 h 36"/>
                <a:gd name="T6" fmla="*/ 2 w 32"/>
                <a:gd name="T7" fmla="*/ 2 h 36"/>
                <a:gd name="T8" fmla="*/ 3 w 32"/>
                <a:gd name="T9" fmla="*/ 32 h 36"/>
                <a:gd name="T10" fmla="*/ 31 w 32"/>
                <a:gd name="T11" fmla="*/ 33 h 36"/>
                <a:gd name="T12" fmla="*/ 32 w 32"/>
                <a:gd name="T13" fmla="*/ 35 h 36"/>
                <a:gd name="T14" fmla="*/ 32 w 32"/>
                <a:gd name="T15" fmla="*/ 36 h 36"/>
                <a:gd name="T16" fmla="*/ 30 w 32"/>
                <a:gd name="T17" fmla="*/ 35 h 36"/>
                <a:gd name="T18" fmla="*/ 1 w 32"/>
                <a:gd name="T19" fmla="*/ 34 h 36"/>
                <a:gd name="T20" fmla="*/ 0 w 32"/>
                <a:gd name="T21" fmla="*/ 3 h 36"/>
                <a:gd name="T22" fmla="*/ 0 w 32"/>
                <a:gd name="T23" fmla="*/ 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" h="36">
                  <a:moveTo>
                    <a:pt x="0" y="1"/>
                  </a:moveTo>
                  <a:lnTo>
                    <a:pt x="0" y="1"/>
                  </a:lnTo>
                  <a:cubicBezTo>
                    <a:pt x="0" y="0"/>
                    <a:pt x="1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ubicBezTo>
                    <a:pt x="2" y="12"/>
                    <a:pt x="3" y="22"/>
                    <a:pt x="3" y="32"/>
                  </a:cubicBezTo>
                  <a:cubicBezTo>
                    <a:pt x="12" y="32"/>
                    <a:pt x="21" y="33"/>
                    <a:pt x="31" y="33"/>
                  </a:cubicBezTo>
                  <a:cubicBezTo>
                    <a:pt x="32" y="34"/>
                    <a:pt x="32" y="34"/>
                    <a:pt x="32" y="35"/>
                  </a:cubicBezTo>
                  <a:cubicBezTo>
                    <a:pt x="32" y="35"/>
                    <a:pt x="32" y="36"/>
                    <a:pt x="32" y="36"/>
                  </a:cubicBezTo>
                  <a:cubicBezTo>
                    <a:pt x="31" y="36"/>
                    <a:pt x="30" y="35"/>
                    <a:pt x="30" y="35"/>
                  </a:cubicBezTo>
                  <a:cubicBezTo>
                    <a:pt x="20" y="35"/>
                    <a:pt x="10" y="34"/>
                    <a:pt x="1" y="34"/>
                  </a:cubicBezTo>
                  <a:cubicBezTo>
                    <a:pt x="1" y="24"/>
                    <a:pt x="1" y="14"/>
                    <a:pt x="0" y="3"/>
                  </a:cubicBezTo>
                  <a:cubicBezTo>
                    <a:pt x="0" y="2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91" name="Freeform 1518"/>
            <p:cNvSpPr>
              <a:spLocks/>
            </p:cNvSpPr>
            <p:nvPr userDrawn="1"/>
          </p:nvSpPr>
          <p:spPr bwMode="auto">
            <a:xfrm>
              <a:off x="406" y="373"/>
              <a:ext cx="16" cy="16"/>
            </a:xfrm>
            <a:custGeom>
              <a:avLst/>
              <a:gdLst>
                <a:gd name="T0" fmla="*/ 1 w 34"/>
                <a:gd name="T1" fmla="*/ 36 h 36"/>
                <a:gd name="T2" fmla="*/ 1 w 34"/>
                <a:gd name="T3" fmla="*/ 36 h 36"/>
                <a:gd name="T4" fmla="*/ 0 w 34"/>
                <a:gd name="T5" fmla="*/ 35 h 36"/>
                <a:gd name="T6" fmla="*/ 2 w 34"/>
                <a:gd name="T7" fmla="*/ 33 h 36"/>
                <a:gd name="T8" fmla="*/ 32 w 34"/>
                <a:gd name="T9" fmla="*/ 32 h 36"/>
                <a:gd name="T10" fmla="*/ 32 w 34"/>
                <a:gd name="T11" fmla="*/ 2 h 36"/>
                <a:gd name="T12" fmla="*/ 33 w 34"/>
                <a:gd name="T13" fmla="*/ 0 h 36"/>
                <a:gd name="T14" fmla="*/ 34 w 34"/>
                <a:gd name="T15" fmla="*/ 1 h 36"/>
                <a:gd name="T16" fmla="*/ 34 w 34"/>
                <a:gd name="T17" fmla="*/ 3 h 36"/>
                <a:gd name="T18" fmla="*/ 34 w 34"/>
                <a:gd name="T19" fmla="*/ 34 h 36"/>
                <a:gd name="T20" fmla="*/ 3 w 34"/>
                <a:gd name="T21" fmla="*/ 35 h 36"/>
                <a:gd name="T22" fmla="*/ 1 w 34"/>
                <a:gd name="T23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6">
                  <a:moveTo>
                    <a:pt x="1" y="36"/>
                  </a:moveTo>
                  <a:lnTo>
                    <a:pt x="1" y="36"/>
                  </a:lnTo>
                  <a:cubicBezTo>
                    <a:pt x="0" y="36"/>
                    <a:pt x="0" y="35"/>
                    <a:pt x="0" y="35"/>
                  </a:cubicBezTo>
                  <a:cubicBezTo>
                    <a:pt x="0" y="34"/>
                    <a:pt x="1" y="34"/>
                    <a:pt x="2" y="33"/>
                  </a:cubicBezTo>
                  <a:cubicBezTo>
                    <a:pt x="12" y="33"/>
                    <a:pt x="21" y="32"/>
                    <a:pt x="32" y="32"/>
                  </a:cubicBezTo>
                  <a:cubicBezTo>
                    <a:pt x="32" y="22"/>
                    <a:pt x="32" y="12"/>
                    <a:pt x="32" y="2"/>
                  </a:cubicBezTo>
                  <a:cubicBezTo>
                    <a:pt x="32" y="1"/>
                    <a:pt x="32" y="0"/>
                    <a:pt x="33" y="0"/>
                  </a:cubicBezTo>
                  <a:cubicBezTo>
                    <a:pt x="34" y="0"/>
                    <a:pt x="34" y="0"/>
                    <a:pt x="34" y="1"/>
                  </a:cubicBezTo>
                  <a:cubicBezTo>
                    <a:pt x="34" y="2"/>
                    <a:pt x="34" y="2"/>
                    <a:pt x="34" y="3"/>
                  </a:cubicBezTo>
                  <a:cubicBezTo>
                    <a:pt x="34" y="14"/>
                    <a:pt x="34" y="24"/>
                    <a:pt x="34" y="34"/>
                  </a:cubicBezTo>
                  <a:cubicBezTo>
                    <a:pt x="23" y="34"/>
                    <a:pt x="13" y="34"/>
                    <a:pt x="3" y="35"/>
                  </a:cubicBezTo>
                  <a:cubicBezTo>
                    <a:pt x="2" y="35"/>
                    <a:pt x="1" y="36"/>
                    <a:pt x="1" y="3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92" name="Freeform 1519"/>
            <p:cNvSpPr>
              <a:spLocks noEditPoints="1"/>
            </p:cNvSpPr>
            <p:nvPr userDrawn="1"/>
          </p:nvSpPr>
          <p:spPr bwMode="auto">
            <a:xfrm>
              <a:off x="406" y="373"/>
              <a:ext cx="36" cy="21"/>
            </a:xfrm>
            <a:custGeom>
              <a:avLst/>
              <a:gdLst>
                <a:gd name="T0" fmla="*/ 47 w 81"/>
                <a:gd name="T1" fmla="*/ 36 h 47"/>
                <a:gd name="T2" fmla="*/ 46 w 81"/>
                <a:gd name="T3" fmla="*/ 36 h 47"/>
                <a:gd name="T4" fmla="*/ 55 w 81"/>
                <a:gd name="T5" fmla="*/ 39 h 47"/>
                <a:gd name="T6" fmla="*/ 66 w 81"/>
                <a:gd name="T7" fmla="*/ 37 h 47"/>
                <a:gd name="T8" fmla="*/ 71 w 81"/>
                <a:gd name="T9" fmla="*/ 38 h 47"/>
                <a:gd name="T10" fmla="*/ 75 w 81"/>
                <a:gd name="T11" fmla="*/ 47 h 47"/>
                <a:gd name="T12" fmla="*/ 75 w 81"/>
                <a:gd name="T13" fmla="*/ 47 h 47"/>
                <a:gd name="T14" fmla="*/ 64 w 81"/>
                <a:gd name="T15" fmla="*/ 43 h 47"/>
                <a:gd name="T16" fmla="*/ 52 w 81"/>
                <a:gd name="T17" fmla="*/ 45 h 47"/>
                <a:gd name="T18" fmla="*/ 48 w 81"/>
                <a:gd name="T19" fmla="*/ 45 h 47"/>
                <a:gd name="T20" fmla="*/ 40 w 81"/>
                <a:gd name="T21" fmla="*/ 45 h 47"/>
                <a:gd name="T22" fmla="*/ 40 w 81"/>
                <a:gd name="T23" fmla="*/ 45 h 47"/>
                <a:gd name="T24" fmla="*/ 27 w 81"/>
                <a:gd name="T25" fmla="*/ 43 h 47"/>
                <a:gd name="T26" fmla="*/ 16 w 81"/>
                <a:gd name="T27" fmla="*/ 46 h 47"/>
                <a:gd name="T28" fmla="*/ 11 w 81"/>
                <a:gd name="T29" fmla="*/ 46 h 47"/>
                <a:gd name="T30" fmla="*/ 6 w 81"/>
                <a:gd name="T31" fmla="*/ 38 h 47"/>
                <a:gd name="T32" fmla="*/ 6 w 81"/>
                <a:gd name="T33" fmla="*/ 38 h 47"/>
                <a:gd name="T34" fmla="*/ 18 w 81"/>
                <a:gd name="T35" fmla="*/ 39 h 47"/>
                <a:gd name="T36" fmla="*/ 29 w 81"/>
                <a:gd name="T37" fmla="*/ 37 h 47"/>
                <a:gd name="T38" fmla="*/ 34 w 81"/>
                <a:gd name="T39" fmla="*/ 37 h 47"/>
                <a:gd name="T40" fmla="*/ 39 w 81"/>
                <a:gd name="T41" fmla="*/ 35 h 47"/>
                <a:gd name="T42" fmla="*/ 37 w 81"/>
                <a:gd name="T43" fmla="*/ 28 h 47"/>
                <a:gd name="T44" fmla="*/ 37 w 81"/>
                <a:gd name="T45" fmla="*/ 19 h 47"/>
                <a:gd name="T46" fmla="*/ 37 w 81"/>
                <a:gd name="T47" fmla="*/ 19 h 47"/>
                <a:gd name="T48" fmla="*/ 39 w 81"/>
                <a:gd name="T49" fmla="*/ 8 h 47"/>
                <a:gd name="T50" fmla="*/ 46 w 81"/>
                <a:gd name="T51" fmla="*/ 10 h 47"/>
                <a:gd name="T52" fmla="*/ 46 w 81"/>
                <a:gd name="T53" fmla="*/ 15 h 47"/>
                <a:gd name="T54" fmla="*/ 46 w 81"/>
                <a:gd name="T55" fmla="*/ 24 h 47"/>
                <a:gd name="T56" fmla="*/ 46 w 81"/>
                <a:gd name="T57" fmla="*/ 24 h 47"/>
                <a:gd name="T58" fmla="*/ 4 w 81"/>
                <a:gd name="T59" fmla="*/ 39 h 47"/>
                <a:gd name="T60" fmla="*/ 0 w 81"/>
                <a:gd name="T61" fmla="*/ 42 h 47"/>
                <a:gd name="T62" fmla="*/ 6 w 81"/>
                <a:gd name="T63" fmla="*/ 42 h 47"/>
                <a:gd name="T64" fmla="*/ 81 w 81"/>
                <a:gd name="T65" fmla="*/ 44 h 47"/>
                <a:gd name="T66" fmla="*/ 80 w 81"/>
                <a:gd name="T67" fmla="*/ 39 h 47"/>
                <a:gd name="T68" fmla="*/ 80 w 81"/>
                <a:gd name="T69" fmla="*/ 42 h 47"/>
                <a:gd name="T70" fmla="*/ 44 w 81"/>
                <a:gd name="T71" fmla="*/ 31 h 47"/>
                <a:gd name="T72" fmla="*/ 41 w 81"/>
                <a:gd name="T73" fmla="*/ 35 h 47"/>
                <a:gd name="T74" fmla="*/ 44 w 81"/>
                <a:gd name="T75" fmla="*/ 22 h 47"/>
                <a:gd name="T76" fmla="*/ 41 w 81"/>
                <a:gd name="T77" fmla="*/ 18 h 47"/>
                <a:gd name="T78" fmla="*/ 41 w 81"/>
                <a:gd name="T79" fmla="*/ 18 h 47"/>
                <a:gd name="T80" fmla="*/ 44 w 81"/>
                <a:gd name="T81" fmla="*/ 13 h 47"/>
                <a:gd name="T82" fmla="*/ 41 w 81"/>
                <a:gd name="T83" fmla="*/ 17 h 47"/>
                <a:gd name="T84" fmla="*/ 44 w 81"/>
                <a:gd name="T85" fmla="*/ 3 h 47"/>
                <a:gd name="T86" fmla="*/ 41 w 81"/>
                <a:gd name="T87" fmla="*/ 0 h 47"/>
                <a:gd name="T88" fmla="*/ 41 w 81"/>
                <a:gd name="T89" fmla="*/ 0 h 47"/>
                <a:gd name="T90" fmla="*/ 34 w 81"/>
                <a:gd name="T91" fmla="*/ 41 h 47"/>
                <a:gd name="T92" fmla="*/ 32 w 81"/>
                <a:gd name="T93" fmla="*/ 44 h 47"/>
                <a:gd name="T94" fmla="*/ 25 w 81"/>
                <a:gd name="T95" fmla="*/ 41 h 47"/>
                <a:gd name="T96" fmla="*/ 22 w 81"/>
                <a:gd name="T97" fmla="*/ 37 h 47"/>
                <a:gd name="T98" fmla="*/ 22 w 81"/>
                <a:gd name="T99" fmla="*/ 37 h 47"/>
                <a:gd name="T100" fmla="*/ 16 w 81"/>
                <a:gd name="T101" fmla="*/ 42 h 47"/>
                <a:gd name="T102" fmla="*/ 13 w 81"/>
                <a:gd name="T103" fmla="*/ 45 h 47"/>
                <a:gd name="T104" fmla="*/ 71 w 81"/>
                <a:gd name="T105" fmla="*/ 42 h 47"/>
                <a:gd name="T106" fmla="*/ 69 w 81"/>
                <a:gd name="T107" fmla="*/ 38 h 47"/>
                <a:gd name="T108" fmla="*/ 69 w 81"/>
                <a:gd name="T109" fmla="*/ 38 h 47"/>
                <a:gd name="T110" fmla="*/ 62 w 81"/>
                <a:gd name="T111" fmla="*/ 41 h 47"/>
                <a:gd name="T112" fmla="*/ 59 w 81"/>
                <a:gd name="T113" fmla="*/ 45 h 47"/>
                <a:gd name="T114" fmla="*/ 53 w 81"/>
                <a:gd name="T115" fmla="*/ 40 h 47"/>
                <a:gd name="T116" fmla="*/ 50 w 81"/>
                <a:gd name="T117" fmla="*/ 37 h 47"/>
                <a:gd name="T118" fmla="*/ 50 w 81"/>
                <a:gd name="T119" fmla="*/ 37 h 47"/>
                <a:gd name="T120" fmla="*/ 43 w 81"/>
                <a:gd name="T121" fmla="*/ 40 h 47"/>
                <a:gd name="T122" fmla="*/ 41 w 81"/>
                <a:gd name="T123" fmla="*/ 4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1" h="47">
                  <a:moveTo>
                    <a:pt x="46" y="36"/>
                  </a:moveTo>
                  <a:lnTo>
                    <a:pt x="46" y="36"/>
                  </a:lnTo>
                  <a:cubicBezTo>
                    <a:pt x="46" y="36"/>
                    <a:pt x="46" y="36"/>
                    <a:pt x="47" y="36"/>
                  </a:cubicBezTo>
                  <a:lnTo>
                    <a:pt x="47" y="36"/>
                  </a:lnTo>
                  <a:cubicBezTo>
                    <a:pt x="46" y="37"/>
                    <a:pt x="46" y="38"/>
                    <a:pt x="46" y="38"/>
                  </a:cubicBezTo>
                  <a:cubicBezTo>
                    <a:pt x="45" y="37"/>
                    <a:pt x="44" y="36"/>
                    <a:pt x="43" y="36"/>
                  </a:cubicBezTo>
                  <a:cubicBezTo>
                    <a:pt x="45" y="35"/>
                    <a:pt x="46" y="34"/>
                    <a:pt x="46" y="33"/>
                  </a:cubicBezTo>
                  <a:lnTo>
                    <a:pt x="46" y="36"/>
                  </a:lnTo>
                  <a:close/>
                  <a:moveTo>
                    <a:pt x="53" y="37"/>
                  </a:moveTo>
                  <a:lnTo>
                    <a:pt x="53" y="37"/>
                  </a:lnTo>
                  <a:lnTo>
                    <a:pt x="57" y="37"/>
                  </a:lnTo>
                  <a:cubicBezTo>
                    <a:pt x="56" y="37"/>
                    <a:pt x="55" y="38"/>
                    <a:pt x="55" y="39"/>
                  </a:cubicBezTo>
                  <a:cubicBezTo>
                    <a:pt x="55" y="38"/>
                    <a:pt x="54" y="37"/>
                    <a:pt x="53" y="37"/>
                  </a:cubicBezTo>
                  <a:close/>
                  <a:moveTo>
                    <a:pt x="62" y="37"/>
                  </a:moveTo>
                  <a:lnTo>
                    <a:pt x="62" y="37"/>
                  </a:lnTo>
                  <a:cubicBezTo>
                    <a:pt x="64" y="37"/>
                    <a:pt x="65" y="37"/>
                    <a:pt x="66" y="37"/>
                  </a:cubicBezTo>
                  <a:cubicBezTo>
                    <a:pt x="65" y="38"/>
                    <a:pt x="65" y="38"/>
                    <a:pt x="64" y="39"/>
                  </a:cubicBezTo>
                  <a:cubicBezTo>
                    <a:pt x="64" y="38"/>
                    <a:pt x="63" y="38"/>
                    <a:pt x="62" y="37"/>
                  </a:cubicBezTo>
                  <a:close/>
                  <a:moveTo>
                    <a:pt x="71" y="38"/>
                  </a:moveTo>
                  <a:lnTo>
                    <a:pt x="71" y="38"/>
                  </a:lnTo>
                  <a:cubicBezTo>
                    <a:pt x="73" y="38"/>
                    <a:pt x="74" y="38"/>
                    <a:pt x="76" y="38"/>
                  </a:cubicBezTo>
                  <a:cubicBezTo>
                    <a:pt x="75" y="38"/>
                    <a:pt x="74" y="39"/>
                    <a:pt x="73" y="40"/>
                  </a:cubicBezTo>
                  <a:cubicBezTo>
                    <a:pt x="73" y="39"/>
                    <a:pt x="72" y="38"/>
                    <a:pt x="71" y="38"/>
                  </a:cubicBezTo>
                  <a:close/>
                  <a:moveTo>
                    <a:pt x="75" y="47"/>
                  </a:moveTo>
                  <a:lnTo>
                    <a:pt x="75" y="47"/>
                  </a:lnTo>
                  <a:cubicBezTo>
                    <a:pt x="73" y="46"/>
                    <a:pt x="72" y="46"/>
                    <a:pt x="71" y="46"/>
                  </a:cubicBezTo>
                  <a:cubicBezTo>
                    <a:pt x="72" y="46"/>
                    <a:pt x="72" y="45"/>
                    <a:pt x="73" y="44"/>
                  </a:cubicBezTo>
                  <a:cubicBezTo>
                    <a:pt x="73" y="45"/>
                    <a:pt x="74" y="46"/>
                    <a:pt x="75" y="47"/>
                  </a:cubicBezTo>
                  <a:close/>
                  <a:moveTo>
                    <a:pt x="65" y="46"/>
                  </a:moveTo>
                  <a:lnTo>
                    <a:pt x="65" y="46"/>
                  </a:lnTo>
                  <a:cubicBezTo>
                    <a:pt x="64" y="46"/>
                    <a:pt x="63" y="46"/>
                    <a:pt x="62" y="46"/>
                  </a:cubicBezTo>
                  <a:cubicBezTo>
                    <a:pt x="63" y="45"/>
                    <a:pt x="63" y="44"/>
                    <a:pt x="64" y="43"/>
                  </a:cubicBezTo>
                  <a:cubicBezTo>
                    <a:pt x="64" y="44"/>
                    <a:pt x="65" y="45"/>
                    <a:pt x="65" y="46"/>
                  </a:cubicBezTo>
                  <a:close/>
                  <a:moveTo>
                    <a:pt x="56" y="45"/>
                  </a:moveTo>
                  <a:lnTo>
                    <a:pt x="56" y="45"/>
                  </a:lnTo>
                  <a:cubicBezTo>
                    <a:pt x="55" y="45"/>
                    <a:pt x="54" y="45"/>
                    <a:pt x="52" y="45"/>
                  </a:cubicBezTo>
                  <a:cubicBezTo>
                    <a:pt x="53" y="45"/>
                    <a:pt x="54" y="44"/>
                    <a:pt x="55" y="43"/>
                  </a:cubicBezTo>
                  <a:cubicBezTo>
                    <a:pt x="55" y="44"/>
                    <a:pt x="56" y="45"/>
                    <a:pt x="56" y="45"/>
                  </a:cubicBezTo>
                  <a:close/>
                  <a:moveTo>
                    <a:pt x="48" y="45"/>
                  </a:moveTo>
                  <a:lnTo>
                    <a:pt x="48" y="45"/>
                  </a:lnTo>
                  <a:cubicBezTo>
                    <a:pt x="46" y="45"/>
                    <a:pt x="44" y="45"/>
                    <a:pt x="42" y="45"/>
                  </a:cubicBezTo>
                  <a:cubicBezTo>
                    <a:pt x="43" y="45"/>
                    <a:pt x="45" y="44"/>
                    <a:pt x="45" y="42"/>
                  </a:cubicBezTo>
                  <a:cubicBezTo>
                    <a:pt x="46" y="43"/>
                    <a:pt x="47" y="44"/>
                    <a:pt x="48" y="45"/>
                  </a:cubicBezTo>
                  <a:close/>
                  <a:moveTo>
                    <a:pt x="40" y="45"/>
                  </a:moveTo>
                  <a:lnTo>
                    <a:pt x="40" y="45"/>
                  </a:lnTo>
                  <a:cubicBezTo>
                    <a:pt x="38" y="45"/>
                    <a:pt x="36" y="45"/>
                    <a:pt x="34" y="45"/>
                  </a:cubicBezTo>
                  <a:cubicBezTo>
                    <a:pt x="35" y="44"/>
                    <a:pt x="36" y="43"/>
                    <a:pt x="36" y="42"/>
                  </a:cubicBezTo>
                  <a:cubicBezTo>
                    <a:pt x="37" y="44"/>
                    <a:pt x="38" y="45"/>
                    <a:pt x="40" y="45"/>
                  </a:cubicBezTo>
                  <a:close/>
                  <a:moveTo>
                    <a:pt x="29" y="45"/>
                  </a:moveTo>
                  <a:lnTo>
                    <a:pt x="29" y="45"/>
                  </a:lnTo>
                  <a:cubicBezTo>
                    <a:pt x="28" y="45"/>
                    <a:pt x="27" y="45"/>
                    <a:pt x="25" y="45"/>
                  </a:cubicBezTo>
                  <a:cubicBezTo>
                    <a:pt x="26" y="45"/>
                    <a:pt x="27" y="44"/>
                    <a:pt x="27" y="43"/>
                  </a:cubicBezTo>
                  <a:cubicBezTo>
                    <a:pt x="28" y="44"/>
                    <a:pt x="28" y="45"/>
                    <a:pt x="29" y="45"/>
                  </a:cubicBezTo>
                  <a:close/>
                  <a:moveTo>
                    <a:pt x="20" y="46"/>
                  </a:moveTo>
                  <a:lnTo>
                    <a:pt x="20" y="46"/>
                  </a:lnTo>
                  <a:cubicBezTo>
                    <a:pt x="19" y="46"/>
                    <a:pt x="17" y="46"/>
                    <a:pt x="16" y="46"/>
                  </a:cubicBezTo>
                  <a:cubicBezTo>
                    <a:pt x="17" y="45"/>
                    <a:pt x="17" y="44"/>
                    <a:pt x="18" y="43"/>
                  </a:cubicBezTo>
                  <a:cubicBezTo>
                    <a:pt x="18" y="44"/>
                    <a:pt x="19" y="45"/>
                    <a:pt x="20" y="46"/>
                  </a:cubicBezTo>
                  <a:close/>
                  <a:moveTo>
                    <a:pt x="11" y="46"/>
                  </a:moveTo>
                  <a:lnTo>
                    <a:pt x="11" y="46"/>
                  </a:lnTo>
                  <a:cubicBezTo>
                    <a:pt x="10" y="46"/>
                    <a:pt x="8" y="46"/>
                    <a:pt x="7" y="47"/>
                  </a:cubicBezTo>
                  <a:cubicBezTo>
                    <a:pt x="8" y="46"/>
                    <a:pt x="8" y="45"/>
                    <a:pt x="9" y="44"/>
                  </a:cubicBezTo>
                  <a:cubicBezTo>
                    <a:pt x="9" y="45"/>
                    <a:pt x="10" y="46"/>
                    <a:pt x="11" y="46"/>
                  </a:cubicBezTo>
                  <a:close/>
                  <a:moveTo>
                    <a:pt x="6" y="38"/>
                  </a:moveTo>
                  <a:lnTo>
                    <a:pt x="6" y="38"/>
                  </a:lnTo>
                  <a:cubicBezTo>
                    <a:pt x="7" y="38"/>
                    <a:pt x="9" y="38"/>
                    <a:pt x="10" y="38"/>
                  </a:cubicBezTo>
                  <a:cubicBezTo>
                    <a:pt x="9" y="38"/>
                    <a:pt x="9" y="39"/>
                    <a:pt x="8" y="40"/>
                  </a:cubicBezTo>
                  <a:cubicBezTo>
                    <a:pt x="8" y="39"/>
                    <a:pt x="7" y="38"/>
                    <a:pt x="6" y="38"/>
                  </a:cubicBezTo>
                  <a:close/>
                  <a:moveTo>
                    <a:pt x="16" y="37"/>
                  </a:moveTo>
                  <a:lnTo>
                    <a:pt x="16" y="37"/>
                  </a:lnTo>
                  <a:cubicBezTo>
                    <a:pt x="17" y="37"/>
                    <a:pt x="18" y="37"/>
                    <a:pt x="20" y="37"/>
                  </a:cubicBezTo>
                  <a:cubicBezTo>
                    <a:pt x="19" y="38"/>
                    <a:pt x="18" y="38"/>
                    <a:pt x="18" y="39"/>
                  </a:cubicBezTo>
                  <a:cubicBezTo>
                    <a:pt x="17" y="38"/>
                    <a:pt x="16" y="38"/>
                    <a:pt x="16" y="37"/>
                  </a:cubicBezTo>
                  <a:close/>
                  <a:moveTo>
                    <a:pt x="25" y="37"/>
                  </a:moveTo>
                  <a:lnTo>
                    <a:pt x="25" y="37"/>
                  </a:lnTo>
                  <a:lnTo>
                    <a:pt x="29" y="37"/>
                  </a:lnTo>
                  <a:cubicBezTo>
                    <a:pt x="28" y="37"/>
                    <a:pt x="27" y="38"/>
                    <a:pt x="27" y="39"/>
                  </a:cubicBezTo>
                  <a:cubicBezTo>
                    <a:pt x="26" y="38"/>
                    <a:pt x="26" y="37"/>
                    <a:pt x="25" y="37"/>
                  </a:cubicBezTo>
                  <a:close/>
                  <a:moveTo>
                    <a:pt x="34" y="37"/>
                  </a:moveTo>
                  <a:lnTo>
                    <a:pt x="34" y="37"/>
                  </a:lnTo>
                  <a:lnTo>
                    <a:pt x="36" y="36"/>
                  </a:lnTo>
                  <a:cubicBezTo>
                    <a:pt x="37" y="36"/>
                    <a:pt x="37" y="36"/>
                    <a:pt x="37" y="36"/>
                  </a:cubicBezTo>
                  <a:lnTo>
                    <a:pt x="37" y="34"/>
                  </a:lnTo>
                  <a:cubicBezTo>
                    <a:pt x="38" y="34"/>
                    <a:pt x="38" y="35"/>
                    <a:pt x="39" y="35"/>
                  </a:cubicBezTo>
                  <a:cubicBezTo>
                    <a:pt x="38" y="36"/>
                    <a:pt x="37" y="37"/>
                    <a:pt x="36" y="38"/>
                  </a:cubicBezTo>
                  <a:cubicBezTo>
                    <a:pt x="36" y="38"/>
                    <a:pt x="35" y="37"/>
                    <a:pt x="34" y="37"/>
                  </a:cubicBezTo>
                  <a:close/>
                  <a:moveTo>
                    <a:pt x="37" y="28"/>
                  </a:moveTo>
                  <a:lnTo>
                    <a:pt x="37" y="28"/>
                  </a:lnTo>
                  <a:lnTo>
                    <a:pt x="37" y="24"/>
                  </a:lnTo>
                  <a:cubicBezTo>
                    <a:pt x="38" y="25"/>
                    <a:pt x="38" y="26"/>
                    <a:pt x="39" y="26"/>
                  </a:cubicBezTo>
                  <a:cubicBezTo>
                    <a:pt x="38" y="27"/>
                    <a:pt x="38" y="27"/>
                    <a:pt x="37" y="28"/>
                  </a:cubicBezTo>
                  <a:close/>
                  <a:moveTo>
                    <a:pt x="37" y="19"/>
                  </a:moveTo>
                  <a:lnTo>
                    <a:pt x="37" y="19"/>
                  </a:lnTo>
                  <a:lnTo>
                    <a:pt x="37" y="15"/>
                  </a:lnTo>
                  <a:cubicBezTo>
                    <a:pt x="38" y="16"/>
                    <a:pt x="38" y="17"/>
                    <a:pt x="39" y="17"/>
                  </a:cubicBezTo>
                  <a:cubicBezTo>
                    <a:pt x="38" y="18"/>
                    <a:pt x="38" y="18"/>
                    <a:pt x="37" y="19"/>
                  </a:cubicBezTo>
                  <a:close/>
                  <a:moveTo>
                    <a:pt x="37" y="10"/>
                  </a:moveTo>
                  <a:lnTo>
                    <a:pt x="37" y="10"/>
                  </a:lnTo>
                  <a:lnTo>
                    <a:pt x="37" y="6"/>
                  </a:lnTo>
                  <a:cubicBezTo>
                    <a:pt x="38" y="7"/>
                    <a:pt x="38" y="8"/>
                    <a:pt x="39" y="8"/>
                  </a:cubicBezTo>
                  <a:cubicBezTo>
                    <a:pt x="38" y="9"/>
                    <a:pt x="38" y="9"/>
                    <a:pt x="37" y="10"/>
                  </a:cubicBezTo>
                  <a:close/>
                  <a:moveTo>
                    <a:pt x="46" y="6"/>
                  </a:moveTo>
                  <a:lnTo>
                    <a:pt x="46" y="6"/>
                  </a:lnTo>
                  <a:lnTo>
                    <a:pt x="46" y="10"/>
                  </a:lnTo>
                  <a:cubicBezTo>
                    <a:pt x="45" y="9"/>
                    <a:pt x="45" y="9"/>
                    <a:pt x="44" y="8"/>
                  </a:cubicBezTo>
                  <a:cubicBezTo>
                    <a:pt x="45" y="8"/>
                    <a:pt x="45" y="7"/>
                    <a:pt x="46" y="6"/>
                  </a:cubicBezTo>
                  <a:close/>
                  <a:moveTo>
                    <a:pt x="46" y="15"/>
                  </a:moveTo>
                  <a:lnTo>
                    <a:pt x="46" y="15"/>
                  </a:lnTo>
                  <a:lnTo>
                    <a:pt x="46" y="20"/>
                  </a:lnTo>
                  <a:cubicBezTo>
                    <a:pt x="45" y="19"/>
                    <a:pt x="45" y="18"/>
                    <a:pt x="44" y="17"/>
                  </a:cubicBezTo>
                  <a:cubicBezTo>
                    <a:pt x="45" y="17"/>
                    <a:pt x="45" y="16"/>
                    <a:pt x="46" y="15"/>
                  </a:cubicBezTo>
                  <a:close/>
                  <a:moveTo>
                    <a:pt x="46" y="24"/>
                  </a:moveTo>
                  <a:lnTo>
                    <a:pt x="46" y="24"/>
                  </a:lnTo>
                  <a:lnTo>
                    <a:pt x="46" y="29"/>
                  </a:lnTo>
                  <a:cubicBezTo>
                    <a:pt x="46" y="28"/>
                    <a:pt x="45" y="27"/>
                    <a:pt x="44" y="26"/>
                  </a:cubicBezTo>
                  <a:cubicBezTo>
                    <a:pt x="45" y="26"/>
                    <a:pt x="46" y="25"/>
                    <a:pt x="46" y="24"/>
                  </a:cubicBezTo>
                  <a:close/>
                  <a:moveTo>
                    <a:pt x="0" y="42"/>
                  </a:moveTo>
                  <a:lnTo>
                    <a:pt x="0" y="42"/>
                  </a:lnTo>
                  <a:cubicBezTo>
                    <a:pt x="0" y="41"/>
                    <a:pt x="1" y="41"/>
                    <a:pt x="1" y="40"/>
                  </a:cubicBezTo>
                  <a:cubicBezTo>
                    <a:pt x="2" y="39"/>
                    <a:pt x="3" y="39"/>
                    <a:pt x="4" y="39"/>
                  </a:cubicBezTo>
                  <a:cubicBezTo>
                    <a:pt x="6" y="39"/>
                    <a:pt x="8" y="41"/>
                    <a:pt x="8" y="43"/>
                  </a:cubicBezTo>
                  <a:cubicBezTo>
                    <a:pt x="8" y="45"/>
                    <a:pt x="6" y="46"/>
                    <a:pt x="4" y="46"/>
                  </a:cubicBezTo>
                  <a:cubicBezTo>
                    <a:pt x="2" y="46"/>
                    <a:pt x="0" y="45"/>
                    <a:pt x="0" y="43"/>
                  </a:cubicBezTo>
                  <a:cubicBezTo>
                    <a:pt x="0" y="43"/>
                    <a:pt x="0" y="42"/>
                    <a:pt x="0" y="42"/>
                  </a:cubicBezTo>
                  <a:close/>
                  <a:moveTo>
                    <a:pt x="6" y="42"/>
                  </a:moveTo>
                  <a:lnTo>
                    <a:pt x="6" y="42"/>
                  </a:lnTo>
                  <a:cubicBezTo>
                    <a:pt x="6" y="44"/>
                    <a:pt x="5" y="45"/>
                    <a:pt x="4" y="45"/>
                  </a:cubicBezTo>
                  <a:cubicBezTo>
                    <a:pt x="6" y="45"/>
                    <a:pt x="7" y="44"/>
                    <a:pt x="6" y="42"/>
                  </a:cubicBezTo>
                  <a:close/>
                  <a:moveTo>
                    <a:pt x="80" y="39"/>
                  </a:moveTo>
                  <a:lnTo>
                    <a:pt x="80" y="39"/>
                  </a:lnTo>
                  <a:cubicBezTo>
                    <a:pt x="81" y="40"/>
                    <a:pt x="81" y="42"/>
                    <a:pt x="81" y="43"/>
                  </a:cubicBezTo>
                  <a:cubicBezTo>
                    <a:pt x="81" y="43"/>
                    <a:pt x="81" y="44"/>
                    <a:pt x="81" y="44"/>
                  </a:cubicBezTo>
                  <a:cubicBezTo>
                    <a:pt x="81" y="45"/>
                    <a:pt x="79" y="46"/>
                    <a:pt x="78" y="46"/>
                  </a:cubicBezTo>
                  <a:cubicBezTo>
                    <a:pt x="76" y="46"/>
                    <a:pt x="74" y="45"/>
                    <a:pt x="74" y="43"/>
                  </a:cubicBezTo>
                  <a:cubicBezTo>
                    <a:pt x="74" y="41"/>
                    <a:pt x="76" y="39"/>
                    <a:pt x="78" y="39"/>
                  </a:cubicBezTo>
                  <a:cubicBezTo>
                    <a:pt x="79" y="39"/>
                    <a:pt x="79" y="39"/>
                    <a:pt x="80" y="39"/>
                  </a:cubicBezTo>
                  <a:close/>
                  <a:moveTo>
                    <a:pt x="80" y="42"/>
                  </a:moveTo>
                  <a:lnTo>
                    <a:pt x="80" y="42"/>
                  </a:lnTo>
                  <a:cubicBezTo>
                    <a:pt x="80" y="44"/>
                    <a:pt x="79" y="45"/>
                    <a:pt x="78" y="45"/>
                  </a:cubicBezTo>
                  <a:cubicBezTo>
                    <a:pt x="80" y="45"/>
                    <a:pt x="81" y="44"/>
                    <a:pt x="80" y="42"/>
                  </a:cubicBezTo>
                  <a:close/>
                  <a:moveTo>
                    <a:pt x="44" y="31"/>
                  </a:moveTo>
                  <a:lnTo>
                    <a:pt x="44" y="31"/>
                  </a:lnTo>
                  <a:cubicBezTo>
                    <a:pt x="43" y="32"/>
                    <a:pt x="43" y="33"/>
                    <a:pt x="42" y="34"/>
                  </a:cubicBezTo>
                  <a:cubicBezTo>
                    <a:pt x="44" y="34"/>
                    <a:pt x="44" y="32"/>
                    <a:pt x="44" y="31"/>
                  </a:cubicBezTo>
                  <a:close/>
                  <a:moveTo>
                    <a:pt x="41" y="27"/>
                  </a:moveTo>
                  <a:lnTo>
                    <a:pt x="41" y="27"/>
                  </a:lnTo>
                  <a:cubicBezTo>
                    <a:pt x="44" y="27"/>
                    <a:pt x="45" y="29"/>
                    <a:pt x="45" y="31"/>
                  </a:cubicBezTo>
                  <a:cubicBezTo>
                    <a:pt x="45" y="33"/>
                    <a:pt x="44" y="35"/>
                    <a:pt x="41" y="35"/>
                  </a:cubicBezTo>
                  <a:cubicBezTo>
                    <a:pt x="39" y="35"/>
                    <a:pt x="38" y="33"/>
                    <a:pt x="38" y="31"/>
                  </a:cubicBezTo>
                  <a:cubicBezTo>
                    <a:pt x="38" y="29"/>
                    <a:pt x="39" y="27"/>
                    <a:pt x="41" y="27"/>
                  </a:cubicBezTo>
                  <a:close/>
                  <a:moveTo>
                    <a:pt x="44" y="22"/>
                  </a:moveTo>
                  <a:lnTo>
                    <a:pt x="44" y="22"/>
                  </a:lnTo>
                  <a:cubicBezTo>
                    <a:pt x="43" y="23"/>
                    <a:pt x="43" y="24"/>
                    <a:pt x="42" y="24"/>
                  </a:cubicBezTo>
                  <a:cubicBezTo>
                    <a:pt x="44" y="25"/>
                    <a:pt x="44" y="23"/>
                    <a:pt x="44" y="22"/>
                  </a:cubicBezTo>
                  <a:close/>
                  <a:moveTo>
                    <a:pt x="41" y="18"/>
                  </a:moveTo>
                  <a:lnTo>
                    <a:pt x="41" y="18"/>
                  </a:lnTo>
                  <a:cubicBezTo>
                    <a:pt x="44" y="18"/>
                    <a:pt x="45" y="20"/>
                    <a:pt x="45" y="22"/>
                  </a:cubicBezTo>
                  <a:cubicBezTo>
                    <a:pt x="45" y="24"/>
                    <a:pt x="44" y="26"/>
                    <a:pt x="41" y="26"/>
                  </a:cubicBezTo>
                  <a:cubicBezTo>
                    <a:pt x="39" y="26"/>
                    <a:pt x="38" y="24"/>
                    <a:pt x="38" y="22"/>
                  </a:cubicBezTo>
                  <a:cubicBezTo>
                    <a:pt x="38" y="20"/>
                    <a:pt x="39" y="18"/>
                    <a:pt x="41" y="18"/>
                  </a:cubicBezTo>
                  <a:close/>
                  <a:moveTo>
                    <a:pt x="44" y="13"/>
                  </a:moveTo>
                  <a:lnTo>
                    <a:pt x="44" y="13"/>
                  </a:lnTo>
                  <a:cubicBezTo>
                    <a:pt x="43" y="14"/>
                    <a:pt x="43" y="15"/>
                    <a:pt x="42" y="15"/>
                  </a:cubicBezTo>
                  <a:cubicBezTo>
                    <a:pt x="44" y="15"/>
                    <a:pt x="44" y="14"/>
                    <a:pt x="44" y="13"/>
                  </a:cubicBezTo>
                  <a:close/>
                  <a:moveTo>
                    <a:pt x="41" y="9"/>
                  </a:moveTo>
                  <a:lnTo>
                    <a:pt x="41" y="9"/>
                  </a:lnTo>
                  <a:cubicBezTo>
                    <a:pt x="44" y="9"/>
                    <a:pt x="45" y="11"/>
                    <a:pt x="45" y="13"/>
                  </a:cubicBezTo>
                  <a:cubicBezTo>
                    <a:pt x="45" y="15"/>
                    <a:pt x="44" y="17"/>
                    <a:pt x="41" y="17"/>
                  </a:cubicBezTo>
                  <a:cubicBezTo>
                    <a:pt x="39" y="17"/>
                    <a:pt x="38" y="15"/>
                    <a:pt x="38" y="13"/>
                  </a:cubicBezTo>
                  <a:cubicBezTo>
                    <a:pt x="38" y="11"/>
                    <a:pt x="39" y="9"/>
                    <a:pt x="41" y="9"/>
                  </a:cubicBezTo>
                  <a:close/>
                  <a:moveTo>
                    <a:pt x="44" y="3"/>
                  </a:moveTo>
                  <a:lnTo>
                    <a:pt x="44" y="3"/>
                  </a:lnTo>
                  <a:cubicBezTo>
                    <a:pt x="43" y="5"/>
                    <a:pt x="43" y="6"/>
                    <a:pt x="42" y="6"/>
                  </a:cubicBezTo>
                  <a:cubicBezTo>
                    <a:pt x="44" y="6"/>
                    <a:pt x="44" y="5"/>
                    <a:pt x="44" y="3"/>
                  </a:cubicBezTo>
                  <a:close/>
                  <a:moveTo>
                    <a:pt x="41" y="0"/>
                  </a:moveTo>
                  <a:lnTo>
                    <a:pt x="41" y="0"/>
                  </a:lnTo>
                  <a:cubicBezTo>
                    <a:pt x="44" y="0"/>
                    <a:pt x="45" y="2"/>
                    <a:pt x="45" y="4"/>
                  </a:cubicBezTo>
                  <a:cubicBezTo>
                    <a:pt x="45" y="6"/>
                    <a:pt x="44" y="7"/>
                    <a:pt x="41" y="7"/>
                  </a:cubicBezTo>
                  <a:cubicBezTo>
                    <a:pt x="39" y="7"/>
                    <a:pt x="38" y="6"/>
                    <a:pt x="38" y="4"/>
                  </a:cubicBezTo>
                  <a:cubicBezTo>
                    <a:pt x="38" y="2"/>
                    <a:pt x="39" y="0"/>
                    <a:pt x="41" y="0"/>
                  </a:cubicBezTo>
                  <a:close/>
                  <a:moveTo>
                    <a:pt x="34" y="41"/>
                  </a:moveTo>
                  <a:lnTo>
                    <a:pt x="34" y="41"/>
                  </a:lnTo>
                  <a:cubicBezTo>
                    <a:pt x="34" y="42"/>
                    <a:pt x="33" y="43"/>
                    <a:pt x="32" y="43"/>
                  </a:cubicBezTo>
                  <a:cubicBezTo>
                    <a:pt x="34" y="43"/>
                    <a:pt x="34" y="42"/>
                    <a:pt x="34" y="41"/>
                  </a:cubicBezTo>
                  <a:close/>
                  <a:moveTo>
                    <a:pt x="32" y="37"/>
                  </a:moveTo>
                  <a:lnTo>
                    <a:pt x="32" y="37"/>
                  </a:lnTo>
                  <a:cubicBezTo>
                    <a:pt x="34" y="37"/>
                    <a:pt x="35" y="39"/>
                    <a:pt x="35" y="41"/>
                  </a:cubicBezTo>
                  <a:cubicBezTo>
                    <a:pt x="35" y="43"/>
                    <a:pt x="34" y="44"/>
                    <a:pt x="32" y="44"/>
                  </a:cubicBezTo>
                  <a:cubicBezTo>
                    <a:pt x="30" y="44"/>
                    <a:pt x="28" y="43"/>
                    <a:pt x="28" y="41"/>
                  </a:cubicBezTo>
                  <a:cubicBezTo>
                    <a:pt x="28" y="39"/>
                    <a:pt x="30" y="37"/>
                    <a:pt x="32" y="37"/>
                  </a:cubicBezTo>
                  <a:close/>
                  <a:moveTo>
                    <a:pt x="25" y="41"/>
                  </a:moveTo>
                  <a:lnTo>
                    <a:pt x="25" y="41"/>
                  </a:lnTo>
                  <a:cubicBezTo>
                    <a:pt x="24" y="42"/>
                    <a:pt x="24" y="43"/>
                    <a:pt x="23" y="44"/>
                  </a:cubicBezTo>
                  <a:cubicBezTo>
                    <a:pt x="24" y="44"/>
                    <a:pt x="25" y="42"/>
                    <a:pt x="25" y="41"/>
                  </a:cubicBezTo>
                  <a:close/>
                  <a:moveTo>
                    <a:pt x="22" y="37"/>
                  </a:moveTo>
                  <a:lnTo>
                    <a:pt x="22" y="37"/>
                  </a:lnTo>
                  <a:cubicBezTo>
                    <a:pt x="24" y="37"/>
                    <a:pt x="26" y="39"/>
                    <a:pt x="26" y="41"/>
                  </a:cubicBezTo>
                  <a:cubicBezTo>
                    <a:pt x="26" y="43"/>
                    <a:pt x="24" y="45"/>
                    <a:pt x="22" y="45"/>
                  </a:cubicBezTo>
                  <a:cubicBezTo>
                    <a:pt x="20" y="45"/>
                    <a:pt x="19" y="43"/>
                    <a:pt x="19" y="41"/>
                  </a:cubicBezTo>
                  <a:cubicBezTo>
                    <a:pt x="19" y="39"/>
                    <a:pt x="20" y="37"/>
                    <a:pt x="22" y="37"/>
                  </a:cubicBezTo>
                  <a:close/>
                  <a:moveTo>
                    <a:pt x="16" y="42"/>
                  </a:moveTo>
                  <a:lnTo>
                    <a:pt x="16" y="42"/>
                  </a:lnTo>
                  <a:cubicBezTo>
                    <a:pt x="15" y="43"/>
                    <a:pt x="14" y="44"/>
                    <a:pt x="13" y="44"/>
                  </a:cubicBezTo>
                  <a:cubicBezTo>
                    <a:pt x="15" y="44"/>
                    <a:pt x="16" y="43"/>
                    <a:pt x="16" y="42"/>
                  </a:cubicBezTo>
                  <a:close/>
                  <a:moveTo>
                    <a:pt x="13" y="38"/>
                  </a:moveTo>
                  <a:lnTo>
                    <a:pt x="13" y="38"/>
                  </a:lnTo>
                  <a:cubicBezTo>
                    <a:pt x="15" y="38"/>
                    <a:pt x="17" y="40"/>
                    <a:pt x="17" y="42"/>
                  </a:cubicBezTo>
                  <a:cubicBezTo>
                    <a:pt x="17" y="44"/>
                    <a:pt x="15" y="45"/>
                    <a:pt x="13" y="45"/>
                  </a:cubicBezTo>
                  <a:cubicBezTo>
                    <a:pt x="11" y="45"/>
                    <a:pt x="9" y="44"/>
                    <a:pt x="9" y="42"/>
                  </a:cubicBezTo>
                  <a:cubicBezTo>
                    <a:pt x="9" y="40"/>
                    <a:pt x="11" y="38"/>
                    <a:pt x="13" y="38"/>
                  </a:cubicBezTo>
                  <a:close/>
                  <a:moveTo>
                    <a:pt x="71" y="42"/>
                  </a:moveTo>
                  <a:lnTo>
                    <a:pt x="71" y="42"/>
                  </a:lnTo>
                  <a:cubicBezTo>
                    <a:pt x="70" y="43"/>
                    <a:pt x="70" y="44"/>
                    <a:pt x="69" y="44"/>
                  </a:cubicBezTo>
                  <a:cubicBezTo>
                    <a:pt x="71" y="45"/>
                    <a:pt x="71" y="43"/>
                    <a:pt x="71" y="42"/>
                  </a:cubicBezTo>
                  <a:close/>
                  <a:moveTo>
                    <a:pt x="69" y="38"/>
                  </a:moveTo>
                  <a:lnTo>
                    <a:pt x="69" y="38"/>
                  </a:lnTo>
                  <a:cubicBezTo>
                    <a:pt x="71" y="38"/>
                    <a:pt x="72" y="40"/>
                    <a:pt x="72" y="42"/>
                  </a:cubicBezTo>
                  <a:cubicBezTo>
                    <a:pt x="72" y="44"/>
                    <a:pt x="71" y="46"/>
                    <a:pt x="69" y="46"/>
                  </a:cubicBezTo>
                  <a:cubicBezTo>
                    <a:pt x="66" y="46"/>
                    <a:pt x="65" y="44"/>
                    <a:pt x="65" y="42"/>
                  </a:cubicBezTo>
                  <a:cubicBezTo>
                    <a:pt x="65" y="40"/>
                    <a:pt x="66" y="38"/>
                    <a:pt x="69" y="38"/>
                  </a:cubicBezTo>
                  <a:close/>
                  <a:moveTo>
                    <a:pt x="62" y="41"/>
                  </a:moveTo>
                  <a:lnTo>
                    <a:pt x="62" y="41"/>
                  </a:lnTo>
                  <a:cubicBezTo>
                    <a:pt x="61" y="42"/>
                    <a:pt x="61" y="43"/>
                    <a:pt x="59" y="44"/>
                  </a:cubicBezTo>
                  <a:cubicBezTo>
                    <a:pt x="61" y="44"/>
                    <a:pt x="62" y="42"/>
                    <a:pt x="62" y="41"/>
                  </a:cubicBezTo>
                  <a:close/>
                  <a:moveTo>
                    <a:pt x="59" y="37"/>
                  </a:moveTo>
                  <a:lnTo>
                    <a:pt x="59" y="37"/>
                  </a:lnTo>
                  <a:cubicBezTo>
                    <a:pt x="61" y="37"/>
                    <a:pt x="63" y="39"/>
                    <a:pt x="63" y="41"/>
                  </a:cubicBezTo>
                  <a:cubicBezTo>
                    <a:pt x="63" y="43"/>
                    <a:pt x="61" y="45"/>
                    <a:pt x="59" y="45"/>
                  </a:cubicBezTo>
                  <a:cubicBezTo>
                    <a:pt x="57" y="45"/>
                    <a:pt x="56" y="43"/>
                    <a:pt x="56" y="41"/>
                  </a:cubicBezTo>
                  <a:cubicBezTo>
                    <a:pt x="56" y="39"/>
                    <a:pt x="57" y="37"/>
                    <a:pt x="59" y="37"/>
                  </a:cubicBezTo>
                  <a:close/>
                  <a:moveTo>
                    <a:pt x="53" y="40"/>
                  </a:moveTo>
                  <a:lnTo>
                    <a:pt x="53" y="40"/>
                  </a:lnTo>
                  <a:cubicBezTo>
                    <a:pt x="52" y="42"/>
                    <a:pt x="51" y="42"/>
                    <a:pt x="50" y="43"/>
                  </a:cubicBezTo>
                  <a:cubicBezTo>
                    <a:pt x="52" y="43"/>
                    <a:pt x="53" y="42"/>
                    <a:pt x="53" y="40"/>
                  </a:cubicBezTo>
                  <a:close/>
                  <a:moveTo>
                    <a:pt x="50" y="37"/>
                  </a:moveTo>
                  <a:lnTo>
                    <a:pt x="50" y="37"/>
                  </a:lnTo>
                  <a:cubicBezTo>
                    <a:pt x="52" y="37"/>
                    <a:pt x="54" y="38"/>
                    <a:pt x="54" y="41"/>
                  </a:cubicBezTo>
                  <a:cubicBezTo>
                    <a:pt x="54" y="43"/>
                    <a:pt x="52" y="44"/>
                    <a:pt x="50" y="44"/>
                  </a:cubicBezTo>
                  <a:cubicBezTo>
                    <a:pt x="48" y="44"/>
                    <a:pt x="46" y="43"/>
                    <a:pt x="46" y="41"/>
                  </a:cubicBezTo>
                  <a:cubicBezTo>
                    <a:pt x="46" y="38"/>
                    <a:pt x="48" y="37"/>
                    <a:pt x="50" y="37"/>
                  </a:cubicBezTo>
                  <a:close/>
                  <a:moveTo>
                    <a:pt x="43" y="40"/>
                  </a:moveTo>
                  <a:lnTo>
                    <a:pt x="43" y="40"/>
                  </a:lnTo>
                  <a:cubicBezTo>
                    <a:pt x="43" y="41"/>
                    <a:pt x="42" y="42"/>
                    <a:pt x="41" y="43"/>
                  </a:cubicBezTo>
                  <a:cubicBezTo>
                    <a:pt x="43" y="43"/>
                    <a:pt x="44" y="41"/>
                    <a:pt x="43" y="40"/>
                  </a:cubicBezTo>
                  <a:close/>
                  <a:moveTo>
                    <a:pt x="41" y="36"/>
                  </a:moveTo>
                  <a:lnTo>
                    <a:pt x="41" y="36"/>
                  </a:lnTo>
                  <a:cubicBezTo>
                    <a:pt x="43" y="36"/>
                    <a:pt x="45" y="38"/>
                    <a:pt x="45" y="40"/>
                  </a:cubicBezTo>
                  <a:cubicBezTo>
                    <a:pt x="45" y="42"/>
                    <a:pt x="43" y="44"/>
                    <a:pt x="41" y="44"/>
                  </a:cubicBezTo>
                  <a:cubicBezTo>
                    <a:pt x="39" y="44"/>
                    <a:pt x="37" y="42"/>
                    <a:pt x="37" y="40"/>
                  </a:cubicBezTo>
                  <a:cubicBezTo>
                    <a:pt x="37" y="38"/>
                    <a:pt x="39" y="36"/>
                    <a:pt x="41" y="3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93" name="Freeform 1520"/>
            <p:cNvSpPr>
              <a:spLocks/>
            </p:cNvSpPr>
            <p:nvPr userDrawn="1"/>
          </p:nvSpPr>
          <p:spPr bwMode="auto">
            <a:xfrm>
              <a:off x="419" y="363"/>
              <a:ext cx="9" cy="9"/>
            </a:xfrm>
            <a:custGeom>
              <a:avLst/>
              <a:gdLst>
                <a:gd name="T0" fmla="*/ 13 w 20"/>
                <a:gd name="T1" fmla="*/ 4 h 21"/>
                <a:gd name="T2" fmla="*/ 13 w 20"/>
                <a:gd name="T3" fmla="*/ 4 h 21"/>
                <a:gd name="T4" fmla="*/ 12 w 20"/>
                <a:gd name="T5" fmla="*/ 7 h 21"/>
                <a:gd name="T6" fmla="*/ 20 w 20"/>
                <a:gd name="T7" fmla="*/ 5 h 21"/>
                <a:gd name="T8" fmla="*/ 20 w 20"/>
                <a:gd name="T9" fmla="*/ 15 h 21"/>
                <a:gd name="T10" fmla="*/ 14 w 20"/>
                <a:gd name="T11" fmla="*/ 12 h 21"/>
                <a:gd name="T12" fmla="*/ 15 w 20"/>
                <a:gd name="T13" fmla="*/ 21 h 21"/>
                <a:gd name="T14" fmla="*/ 5 w 20"/>
                <a:gd name="T15" fmla="*/ 21 h 21"/>
                <a:gd name="T16" fmla="*/ 9 w 20"/>
                <a:gd name="T17" fmla="*/ 14 h 21"/>
                <a:gd name="T18" fmla="*/ 0 w 20"/>
                <a:gd name="T19" fmla="*/ 15 h 21"/>
                <a:gd name="T20" fmla="*/ 0 w 20"/>
                <a:gd name="T21" fmla="*/ 5 h 21"/>
                <a:gd name="T22" fmla="*/ 7 w 20"/>
                <a:gd name="T23" fmla="*/ 9 h 21"/>
                <a:gd name="T24" fmla="*/ 5 w 20"/>
                <a:gd name="T25" fmla="*/ 0 h 21"/>
                <a:gd name="T26" fmla="*/ 15 w 20"/>
                <a:gd name="T27" fmla="*/ 0 h 21"/>
                <a:gd name="T28" fmla="*/ 13 w 20"/>
                <a:gd name="T29" fmla="*/ 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" h="21">
                  <a:moveTo>
                    <a:pt x="13" y="4"/>
                  </a:moveTo>
                  <a:lnTo>
                    <a:pt x="13" y="4"/>
                  </a:lnTo>
                  <a:cubicBezTo>
                    <a:pt x="12" y="5"/>
                    <a:pt x="12" y="6"/>
                    <a:pt x="12" y="7"/>
                  </a:cubicBezTo>
                  <a:cubicBezTo>
                    <a:pt x="13" y="11"/>
                    <a:pt x="19" y="6"/>
                    <a:pt x="20" y="5"/>
                  </a:cubicBezTo>
                  <a:lnTo>
                    <a:pt x="20" y="15"/>
                  </a:lnTo>
                  <a:cubicBezTo>
                    <a:pt x="19" y="14"/>
                    <a:pt x="16" y="12"/>
                    <a:pt x="14" y="12"/>
                  </a:cubicBezTo>
                  <a:cubicBezTo>
                    <a:pt x="9" y="13"/>
                    <a:pt x="14" y="19"/>
                    <a:pt x="15" y="21"/>
                  </a:cubicBezTo>
                  <a:lnTo>
                    <a:pt x="5" y="21"/>
                  </a:lnTo>
                  <a:cubicBezTo>
                    <a:pt x="6" y="19"/>
                    <a:pt x="9" y="16"/>
                    <a:pt x="9" y="14"/>
                  </a:cubicBezTo>
                  <a:cubicBezTo>
                    <a:pt x="8" y="9"/>
                    <a:pt x="1" y="14"/>
                    <a:pt x="0" y="15"/>
                  </a:cubicBezTo>
                  <a:lnTo>
                    <a:pt x="0" y="5"/>
                  </a:lnTo>
                  <a:cubicBezTo>
                    <a:pt x="1" y="6"/>
                    <a:pt x="5" y="9"/>
                    <a:pt x="7" y="9"/>
                  </a:cubicBezTo>
                  <a:cubicBezTo>
                    <a:pt x="11" y="8"/>
                    <a:pt x="6" y="1"/>
                    <a:pt x="5" y="0"/>
                  </a:cubicBezTo>
                  <a:lnTo>
                    <a:pt x="15" y="0"/>
                  </a:lnTo>
                  <a:cubicBezTo>
                    <a:pt x="14" y="1"/>
                    <a:pt x="13" y="3"/>
                    <a:pt x="13" y="4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94" name="Freeform 1521"/>
            <p:cNvSpPr>
              <a:spLocks/>
            </p:cNvSpPr>
            <p:nvPr userDrawn="1"/>
          </p:nvSpPr>
          <p:spPr bwMode="auto">
            <a:xfrm>
              <a:off x="361" y="388"/>
              <a:ext cx="74" cy="28"/>
            </a:xfrm>
            <a:custGeom>
              <a:avLst/>
              <a:gdLst>
                <a:gd name="T0" fmla="*/ 109 w 164"/>
                <a:gd name="T1" fmla="*/ 25 h 62"/>
                <a:gd name="T2" fmla="*/ 109 w 164"/>
                <a:gd name="T3" fmla="*/ 25 h 62"/>
                <a:gd name="T4" fmla="*/ 127 w 164"/>
                <a:gd name="T5" fmla="*/ 40 h 62"/>
                <a:gd name="T6" fmla="*/ 133 w 164"/>
                <a:gd name="T7" fmla="*/ 29 h 62"/>
                <a:gd name="T8" fmla="*/ 131 w 164"/>
                <a:gd name="T9" fmla="*/ 24 h 62"/>
                <a:gd name="T10" fmla="*/ 139 w 164"/>
                <a:gd name="T11" fmla="*/ 30 h 62"/>
                <a:gd name="T12" fmla="*/ 144 w 164"/>
                <a:gd name="T13" fmla="*/ 41 h 62"/>
                <a:gd name="T14" fmla="*/ 149 w 164"/>
                <a:gd name="T15" fmla="*/ 41 h 62"/>
                <a:gd name="T16" fmla="*/ 152 w 164"/>
                <a:gd name="T17" fmla="*/ 33 h 62"/>
                <a:gd name="T18" fmla="*/ 151 w 164"/>
                <a:gd name="T19" fmla="*/ 26 h 62"/>
                <a:gd name="T20" fmla="*/ 157 w 164"/>
                <a:gd name="T21" fmla="*/ 32 h 62"/>
                <a:gd name="T22" fmla="*/ 163 w 164"/>
                <a:gd name="T23" fmla="*/ 36 h 62"/>
                <a:gd name="T24" fmla="*/ 161 w 164"/>
                <a:gd name="T25" fmla="*/ 45 h 62"/>
                <a:gd name="T26" fmla="*/ 149 w 164"/>
                <a:gd name="T27" fmla="*/ 50 h 62"/>
                <a:gd name="T28" fmla="*/ 142 w 164"/>
                <a:gd name="T29" fmla="*/ 56 h 62"/>
                <a:gd name="T30" fmla="*/ 128 w 164"/>
                <a:gd name="T31" fmla="*/ 56 h 62"/>
                <a:gd name="T32" fmla="*/ 115 w 164"/>
                <a:gd name="T33" fmla="*/ 62 h 62"/>
                <a:gd name="T34" fmla="*/ 103 w 164"/>
                <a:gd name="T35" fmla="*/ 57 h 62"/>
                <a:gd name="T36" fmla="*/ 85 w 164"/>
                <a:gd name="T37" fmla="*/ 47 h 62"/>
                <a:gd name="T38" fmla="*/ 56 w 164"/>
                <a:gd name="T39" fmla="*/ 41 h 62"/>
                <a:gd name="T40" fmla="*/ 30 w 164"/>
                <a:gd name="T41" fmla="*/ 35 h 62"/>
                <a:gd name="T42" fmla="*/ 2 w 164"/>
                <a:gd name="T43" fmla="*/ 31 h 62"/>
                <a:gd name="T44" fmla="*/ 7 w 164"/>
                <a:gd name="T45" fmla="*/ 14 h 62"/>
                <a:gd name="T46" fmla="*/ 8 w 164"/>
                <a:gd name="T47" fmla="*/ 3 h 62"/>
                <a:gd name="T48" fmla="*/ 36 w 164"/>
                <a:gd name="T49" fmla="*/ 0 h 62"/>
                <a:gd name="T50" fmla="*/ 39 w 164"/>
                <a:gd name="T51" fmla="*/ 15 h 62"/>
                <a:gd name="T52" fmla="*/ 56 w 164"/>
                <a:gd name="T53" fmla="*/ 26 h 62"/>
                <a:gd name="T54" fmla="*/ 95 w 164"/>
                <a:gd name="T55" fmla="*/ 34 h 62"/>
                <a:gd name="T56" fmla="*/ 104 w 164"/>
                <a:gd name="T57" fmla="*/ 25 h 62"/>
                <a:gd name="T58" fmla="*/ 109 w 164"/>
                <a:gd name="T59" fmla="*/ 25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4" h="62">
                  <a:moveTo>
                    <a:pt x="109" y="25"/>
                  </a:moveTo>
                  <a:lnTo>
                    <a:pt x="109" y="25"/>
                  </a:lnTo>
                  <a:cubicBezTo>
                    <a:pt x="112" y="31"/>
                    <a:pt x="118" y="40"/>
                    <a:pt x="127" y="40"/>
                  </a:cubicBezTo>
                  <a:cubicBezTo>
                    <a:pt x="126" y="35"/>
                    <a:pt x="128" y="31"/>
                    <a:pt x="133" y="29"/>
                  </a:cubicBezTo>
                  <a:cubicBezTo>
                    <a:pt x="133" y="28"/>
                    <a:pt x="133" y="25"/>
                    <a:pt x="131" y="24"/>
                  </a:cubicBezTo>
                  <a:cubicBezTo>
                    <a:pt x="136" y="23"/>
                    <a:pt x="138" y="26"/>
                    <a:pt x="139" y="30"/>
                  </a:cubicBezTo>
                  <a:cubicBezTo>
                    <a:pt x="145" y="31"/>
                    <a:pt x="146" y="37"/>
                    <a:pt x="144" y="41"/>
                  </a:cubicBezTo>
                  <a:cubicBezTo>
                    <a:pt x="146" y="42"/>
                    <a:pt x="149" y="41"/>
                    <a:pt x="149" y="41"/>
                  </a:cubicBezTo>
                  <a:cubicBezTo>
                    <a:pt x="147" y="36"/>
                    <a:pt x="150" y="34"/>
                    <a:pt x="152" y="33"/>
                  </a:cubicBezTo>
                  <a:cubicBezTo>
                    <a:pt x="153" y="30"/>
                    <a:pt x="152" y="28"/>
                    <a:pt x="151" y="26"/>
                  </a:cubicBezTo>
                  <a:cubicBezTo>
                    <a:pt x="156" y="26"/>
                    <a:pt x="157" y="31"/>
                    <a:pt x="157" y="32"/>
                  </a:cubicBezTo>
                  <a:cubicBezTo>
                    <a:pt x="160" y="33"/>
                    <a:pt x="161" y="33"/>
                    <a:pt x="163" y="36"/>
                  </a:cubicBezTo>
                  <a:cubicBezTo>
                    <a:pt x="164" y="37"/>
                    <a:pt x="164" y="43"/>
                    <a:pt x="161" y="45"/>
                  </a:cubicBezTo>
                  <a:cubicBezTo>
                    <a:pt x="158" y="47"/>
                    <a:pt x="153" y="47"/>
                    <a:pt x="149" y="50"/>
                  </a:cubicBezTo>
                  <a:cubicBezTo>
                    <a:pt x="147" y="51"/>
                    <a:pt x="146" y="55"/>
                    <a:pt x="142" y="56"/>
                  </a:cubicBezTo>
                  <a:cubicBezTo>
                    <a:pt x="138" y="57"/>
                    <a:pt x="133" y="55"/>
                    <a:pt x="128" y="56"/>
                  </a:cubicBezTo>
                  <a:cubicBezTo>
                    <a:pt x="122" y="58"/>
                    <a:pt x="120" y="62"/>
                    <a:pt x="115" y="62"/>
                  </a:cubicBezTo>
                  <a:cubicBezTo>
                    <a:pt x="110" y="62"/>
                    <a:pt x="111" y="58"/>
                    <a:pt x="103" y="57"/>
                  </a:cubicBezTo>
                  <a:cubicBezTo>
                    <a:pt x="97" y="54"/>
                    <a:pt x="91" y="49"/>
                    <a:pt x="85" y="47"/>
                  </a:cubicBezTo>
                  <a:cubicBezTo>
                    <a:pt x="76" y="44"/>
                    <a:pt x="66" y="43"/>
                    <a:pt x="56" y="41"/>
                  </a:cubicBezTo>
                  <a:cubicBezTo>
                    <a:pt x="47" y="40"/>
                    <a:pt x="39" y="36"/>
                    <a:pt x="30" y="35"/>
                  </a:cubicBezTo>
                  <a:cubicBezTo>
                    <a:pt x="24" y="34"/>
                    <a:pt x="5" y="35"/>
                    <a:pt x="2" y="31"/>
                  </a:cubicBezTo>
                  <a:cubicBezTo>
                    <a:pt x="0" y="27"/>
                    <a:pt x="6" y="25"/>
                    <a:pt x="7" y="14"/>
                  </a:cubicBezTo>
                  <a:cubicBezTo>
                    <a:pt x="7" y="12"/>
                    <a:pt x="8" y="4"/>
                    <a:pt x="8" y="3"/>
                  </a:cubicBezTo>
                  <a:cubicBezTo>
                    <a:pt x="8" y="3"/>
                    <a:pt x="34" y="0"/>
                    <a:pt x="36" y="0"/>
                  </a:cubicBezTo>
                  <a:cubicBezTo>
                    <a:pt x="36" y="7"/>
                    <a:pt x="38" y="13"/>
                    <a:pt x="39" y="15"/>
                  </a:cubicBezTo>
                  <a:cubicBezTo>
                    <a:pt x="43" y="21"/>
                    <a:pt x="50" y="23"/>
                    <a:pt x="56" y="26"/>
                  </a:cubicBezTo>
                  <a:cubicBezTo>
                    <a:pt x="69" y="30"/>
                    <a:pt x="82" y="35"/>
                    <a:pt x="95" y="34"/>
                  </a:cubicBezTo>
                  <a:cubicBezTo>
                    <a:pt x="96" y="34"/>
                    <a:pt x="103" y="30"/>
                    <a:pt x="104" y="25"/>
                  </a:cubicBezTo>
                  <a:cubicBezTo>
                    <a:pt x="105" y="23"/>
                    <a:pt x="108" y="23"/>
                    <a:pt x="109" y="25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95" name="Freeform 1522"/>
            <p:cNvSpPr>
              <a:spLocks/>
            </p:cNvSpPr>
            <p:nvPr userDrawn="1"/>
          </p:nvSpPr>
          <p:spPr bwMode="auto">
            <a:xfrm>
              <a:off x="363" y="388"/>
              <a:ext cx="62" cy="27"/>
            </a:xfrm>
            <a:custGeom>
              <a:avLst/>
              <a:gdLst>
                <a:gd name="T0" fmla="*/ 29 w 138"/>
                <a:gd name="T1" fmla="*/ 0 h 59"/>
                <a:gd name="T2" fmla="*/ 29 w 138"/>
                <a:gd name="T3" fmla="*/ 0 h 59"/>
                <a:gd name="T4" fmla="*/ 32 w 138"/>
                <a:gd name="T5" fmla="*/ 16 h 59"/>
                <a:gd name="T6" fmla="*/ 35 w 138"/>
                <a:gd name="T7" fmla="*/ 20 h 59"/>
                <a:gd name="T8" fmla="*/ 35 w 138"/>
                <a:gd name="T9" fmla="*/ 24 h 59"/>
                <a:gd name="T10" fmla="*/ 40 w 138"/>
                <a:gd name="T11" fmla="*/ 22 h 59"/>
                <a:gd name="T12" fmla="*/ 39 w 138"/>
                <a:gd name="T13" fmla="*/ 26 h 59"/>
                <a:gd name="T14" fmla="*/ 46 w 138"/>
                <a:gd name="T15" fmla="*/ 25 h 59"/>
                <a:gd name="T16" fmla="*/ 45 w 138"/>
                <a:gd name="T17" fmla="*/ 28 h 59"/>
                <a:gd name="T18" fmla="*/ 50 w 138"/>
                <a:gd name="T19" fmla="*/ 28 h 59"/>
                <a:gd name="T20" fmla="*/ 53 w 138"/>
                <a:gd name="T21" fmla="*/ 28 h 59"/>
                <a:gd name="T22" fmla="*/ 73 w 138"/>
                <a:gd name="T23" fmla="*/ 34 h 59"/>
                <a:gd name="T24" fmla="*/ 102 w 138"/>
                <a:gd name="T25" fmla="*/ 27 h 59"/>
                <a:gd name="T26" fmla="*/ 106 w 138"/>
                <a:gd name="T27" fmla="*/ 31 h 59"/>
                <a:gd name="T28" fmla="*/ 102 w 138"/>
                <a:gd name="T29" fmla="*/ 32 h 59"/>
                <a:gd name="T30" fmla="*/ 108 w 138"/>
                <a:gd name="T31" fmla="*/ 38 h 59"/>
                <a:gd name="T32" fmla="*/ 103 w 138"/>
                <a:gd name="T33" fmla="*/ 37 h 59"/>
                <a:gd name="T34" fmla="*/ 107 w 138"/>
                <a:gd name="T35" fmla="*/ 39 h 59"/>
                <a:gd name="T36" fmla="*/ 103 w 138"/>
                <a:gd name="T37" fmla="*/ 39 h 59"/>
                <a:gd name="T38" fmla="*/ 104 w 138"/>
                <a:gd name="T39" fmla="*/ 42 h 59"/>
                <a:gd name="T40" fmla="*/ 120 w 138"/>
                <a:gd name="T41" fmla="*/ 43 h 59"/>
                <a:gd name="T42" fmla="*/ 108 w 138"/>
                <a:gd name="T43" fmla="*/ 47 h 59"/>
                <a:gd name="T44" fmla="*/ 110 w 138"/>
                <a:gd name="T45" fmla="*/ 50 h 59"/>
                <a:gd name="T46" fmla="*/ 112 w 138"/>
                <a:gd name="T47" fmla="*/ 50 h 59"/>
                <a:gd name="T48" fmla="*/ 115 w 138"/>
                <a:gd name="T49" fmla="*/ 53 h 59"/>
                <a:gd name="T50" fmla="*/ 116 w 138"/>
                <a:gd name="T51" fmla="*/ 49 h 59"/>
                <a:gd name="T52" fmla="*/ 119 w 138"/>
                <a:gd name="T53" fmla="*/ 52 h 59"/>
                <a:gd name="T54" fmla="*/ 120 w 138"/>
                <a:gd name="T55" fmla="*/ 47 h 59"/>
                <a:gd name="T56" fmla="*/ 122 w 138"/>
                <a:gd name="T57" fmla="*/ 50 h 59"/>
                <a:gd name="T58" fmla="*/ 123 w 138"/>
                <a:gd name="T59" fmla="*/ 44 h 59"/>
                <a:gd name="T60" fmla="*/ 125 w 138"/>
                <a:gd name="T61" fmla="*/ 46 h 59"/>
                <a:gd name="T62" fmla="*/ 124 w 138"/>
                <a:gd name="T63" fmla="*/ 42 h 59"/>
                <a:gd name="T64" fmla="*/ 127 w 138"/>
                <a:gd name="T65" fmla="*/ 43 h 59"/>
                <a:gd name="T66" fmla="*/ 128 w 138"/>
                <a:gd name="T67" fmla="*/ 32 h 59"/>
                <a:gd name="T68" fmla="*/ 138 w 138"/>
                <a:gd name="T69" fmla="*/ 35 h 59"/>
                <a:gd name="T70" fmla="*/ 136 w 138"/>
                <a:gd name="T71" fmla="*/ 41 h 59"/>
                <a:gd name="T72" fmla="*/ 131 w 138"/>
                <a:gd name="T73" fmla="*/ 45 h 59"/>
                <a:gd name="T74" fmla="*/ 114 w 138"/>
                <a:gd name="T75" fmla="*/ 58 h 59"/>
                <a:gd name="T76" fmla="*/ 102 w 138"/>
                <a:gd name="T77" fmla="*/ 54 h 59"/>
                <a:gd name="T78" fmla="*/ 84 w 138"/>
                <a:gd name="T79" fmla="*/ 44 h 59"/>
                <a:gd name="T80" fmla="*/ 67 w 138"/>
                <a:gd name="T81" fmla="*/ 39 h 59"/>
                <a:gd name="T82" fmla="*/ 64 w 138"/>
                <a:gd name="T83" fmla="*/ 37 h 59"/>
                <a:gd name="T84" fmla="*/ 63 w 138"/>
                <a:gd name="T85" fmla="*/ 39 h 59"/>
                <a:gd name="T86" fmla="*/ 59 w 138"/>
                <a:gd name="T87" fmla="*/ 36 h 59"/>
                <a:gd name="T88" fmla="*/ 58 w 138"/>
                <a:gd name="T89" fmla="*/ 38 h 59"/>
                <a:gd name="T90" fmla="*/ 54 w 138"/>
                <a:gd name="T91" fmla="*/ 34 h 59"/>
                <a:gd name="T92" fmla="*/ 53 w 138"/>
                <a:gd name="T93" fmla="*/ 37 h 59"/>
                <a:gd name="T94" fmla="*/ 49 w 138"/>
                <a:gd name="T95" fmla="*/ 33 h 59"/>
                <a:gd name="T96" fmla="*/ 48 w 138"/>
                <a:gd name="T97" fmla="*/ 36 h 59"/>
                <a:gd name="T98" fmla="*/ 44 w 138"/>
                <a:gd name="T99" fmla="*/ 31 h 59"/>
                <a:gd name="T100" fmla="*/ 43 w 138"/>
                <a:gd name="T101" fmla="*/ 35 h 59"/>
                <a:gd name="T102" fmla="*/ 38 w 138"/>
                <a:gd name="T103" fmla="*/ 29 h 59"/>
                <a:gd name="T104" fmla="*/ 37 w 138"/>
                <a:gd name="T105" fmla="*/ 33 h 59"/>
                <a:gd name="T106" fmla="*/ 33 w 138"/>
                <a:gd name="T107" fmla="*/ 27 h 59"/>
                <a:gd name="T108" fmla="*/ 32 w 138"/>
                <a:gd name="T109" fmla="*/ 32 h 59"/>
                <a:gd name="T110" fmla="*/ 29 w 138"/>
                <a:gd name="T111" fmla="*/ 25 h 59"/>
                <a:gd name="T112" fmla="*/ 27 w 138"/>
                <a:gd name="T113" fmla="*/ 31 h 59"/>
                <a:gd name="T114" fmla="*/ 2 w 138"/>
                <a:gd name="T115" fmla="*/ 28 h 59"/>
                <a:gd name="T116" fmla="*/ 7 w 138"/>
                <a:gd name="T117" fmla="*/ 3 h 59"/>
                <a:gd name="T118" fmla="*/ 29 w 138"/>
                <a:gd name="T11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8" h="59">
                  <a:moveTo>
                    <a:pt x="29" y="0"/>
                  </a:moveTo>
                  <a:lnTo>
                    <a:pt x="29" y="0"/>
                  </a:lnTo>
                  <a:cubicBezTo>
                    <a:pt x="30" y="5"/>
                    <a:pt x="28" y="6"/>
                    <a:pt x="32" y="16"/>
                  </a:cubicBezTo>
                  <a:cubicBezTo>
                    <a:pt x="33" y="17"/>
                    <a:pt x="34" y="19"/>
                    <a:pt x="35" y="20"/>
                  </a:cubicBezTo>
                  <a:cubicBezTo>
                    <a:pt x="35" y="20"/>
                    <a:pt x="34" y="23"/>
                    <a:pt x="35" y="24"/>
                  </a:cubicBezTo>
                  <a:cubicBezTo>
                    <a:pt x="35" y="22"/>
                    <a:pt x="37" y="20"/>
                    <a:pt x="40" y="22"/>
                  </a:cubicBezTo>
                  <a:cubicBezTo>
                    <a:pt x="40" y="23"/>
                    <a:pt x="38" y="24"/>
                    <a:pt x="39" y="26"/>
                  </a:cubicBezTo>
                  <a:cubicBezTo>
                    <a:pt x="40" y="25"/>
                    <a:pt x="43" y="22"/>
                    <a:pt x="46" y="25"/>
                  </a:cubicBezTo>
                  <a:cubicBezTo>
                    <a:pt x="45" y="26"/>
                    <a:pt x="45" y="27"/>
                    <a:pt x="45" y="28"/>
                  </a:cubicBezTo>
                  <a:cubicBezTo>
                    <a:pt x="45" y="27"/>
                    <a:pt x="48" y="25"/>
                    <a:pt x="50" y="28"/>
                  </a:cubicBezTo>
                  <a:cubicBezTo>
                    <a:pt x="51" y="28"/>
                    <a:pt x="50" y="27"/>
                    <a:pt x="53" y="28"/>
                  </a:cubicBezTo>
                  <a:cubicBezTo>
                    <a:pt x="55" y="29"/>
                    <a:pt x="70" y="34"/>
                    <a:pt x="73" y="34"/>
                  </a:cubicBezTo>
                  <a:cubicBezTo>
                    <a:pt x="84" y="37"/>
                    <a:pt x="96" y="38"/>
                    <a:pt x="102" y="27"/>
                  </a:cubicBezTo>
                  <a:cubicBezTo>
                    <a:pt x="104" y="28"/>
                    <a:pt x="104" y="29"/>
                    <a:pt x="106" y="31"/>
                  </a:cubicBezTo>
                  <a:cubicBezTo>
                    <a:pt x="107" y="33"/>
                    <a:pt x="103" y="31"/>
                    <a:pt x="102" y="32"/>
                  </a:cubicBezTo>
                  <a:cubicBezTo>
                    <a:pt x="104" y="33"/>
                    <a:pt x="111" y="34"/>
                    <a:pt x="108" y="38"/>
                  </a:cubicBezTo>
                  <a:cubicBezTo>
                    <a:pt x="107" y="37"/>
                    <a:pt x="106" y="35"/>
                    <a:pt x="103" y="37"/>
                  </a:cubicBezTo>
                  <a:cubicBezTo>
                    <a:pt x="105" y="37"/>
                    <a:pt x="107" y="39"/>
                    <a:pt x="107" y="39"/>
                  </a:cubicBezTo>
                  <a:cubicBezTo>
                    <a:pt x="106" y="39"/>
                    <a:pt x="104" y="39"/>
                    <a:pt x="103" y="39"/>
                  </a:cubicBezTo>
                  <a:cubicBezTo>
                    <a:pt x="102" y="39"/>
                    <a:pt x="102" y="42"/>
                    <a:pt x="104" y="42"/>
                  </a:cubicBezTo>
                  <a:cubicBezTo>
                    <a:pt x="108" y="42"/>
                    <a:pt x="116" y="41"/>
                    <a:pt x="120" y="43"/>
                  </a:cubicBezTo>
                  <a:cubicBezTo>
                    <a:pt x="118" y="46"/>
                    <a:pt x="116" y="47"/>
                    <a:pt x="108" y="47"/>
                  </a:cubicBezTo>
                  <a:cubicBezTo>
                    <a:pt x="106" y="47"/>
                    <a:pt x="109" y="49"/>
                    <a:pt x="110" y="50"/>
                  </a:cubicBezTo>
                  <a:cubicBezTo>
                    <a:pt x="111" y="50"/>
                    <a:pt x="111" y="50"/>
                    <a:pt x="112" y="50"/>
                  </a:cubicBezTo>
                  <a:cubicBezTo>
                    <a:pt x="113" y="50"/>
                    <a:pt x="113" y="52"/>
                    <a:pt x="115" y="53"/>
                  </a:cubicBezTo>
                  <a:cubicBezTo>
                    <a:pt x="114" y="51"/>
                    <a:pt x="114" y="50"/>
                    <a:pt x="116" y="49"/>
                  </a:cubicBezTo>
                  <a:cubicBezTo>
                    <a:pt x="117" y="50"/>
                    <a:pt x="117" y="52"/>
                    <a:pt x="119" y="52"/>
                  </a:cubicBezTo>
                  <a:cubicBezTo>
                    <a:pt x="118" y="50"/>
                    <a:pt x="117" y="48"/>
                    <a:pt x="120" y="47"/>
                  </a:cubicBezTo>
                  <a:cubicBezTo>
                    <a:pt x="121" y="47"/>
                    <a:pt x="121" y="49"/>
                    <a:pt x="122" y="50"/>
                  </a:cubicBezTo>
                  <a:cubicBezTo>
                    <a:pt x="122" y="48"/>
                    <a:pt x="121" y="46"/>
                    <a:pt x="123" y="44"/>
                  </a:cubicBezTo>
                  <a:cubicBezTo>
                    <a:pt x="123" y="46"/>
                    <a:pt x="124" y="46"/>
                    <a:pt x="125" y="46"/>
                  </a:cubicBezTo>
                  <a:cubicBezTo>
                    <a:pt x="124" y="44"/>
                    <a:pt x="124" y="43"/>
                    <a:pt x="124" y="42"/>
                  </a:cubicBezTo>
                  <a:cubicBezTo>
                    <a:pt x="125" y="42"/>
                    <a:pt x="127" y="43"/>
                    <a:pt x="127" y="43"/>
                  </a:cubicBezTo>
                  <a:cubicBezTo>
                    <a:pt x="125" y="38"/>
                    <a:pt x="126" y="35"/>
                    <a:pt x="128" y="32"/>
                  </a:cubicBezTo>
                  <a:cubicBezTo>
                    <a:pt x="131" y="30"/>
                    <a:pt x="137" y="31"/>
                    <a:pt x="138" y="35"/>
                  </a:cubicBezTo>
                  <a:cubicBezTo>
                    <a:pt x="138" y="37"/>
                    <a:pt x="138" y="39"/>
                    <a:pt x="136" y="41"/>
                  </a:cubicBezTo>
                  <a:cubicBezTo>
                    <a:pt x="135" y="43"/>
                    <a:pt x="133" y="43"/>
                    <a:pt x="131" y="45"/>
                  </a:cubicBezTo>
                  <a:cubicBezTo>
                    <a:pt x="125" y="49"/>
                    <a:pt x="121" y="54"/>
                    <a:pt x="114" y="58"/>
                  </a:cubicBezTo>
                  <a:cubicBezTo>
                    <a:pt x="109" y="59"/>
                    <a:pt x="108" y="55"/>
                    <a:pt x="102" y="54"/>
                  </a:cubicBezTo>
                  <a:cubicBezTo>
                    <a:pt x="96" y="51"/>
                    <a:pt x="90" y="47"/>
                    <a:pt x="84" y="44"/>
                  </a:cubicBezTo>
                  <a:cubicBezTo>
                    <a:pt x="75" y="40"/>
                    <a:pt x="69" y="41"/>
                    <a:pt x="67" y="39"/>
                  </a:cubicBezTo>
                  <a:cubicBezTo>
                    <a:pt x="65" y="41"/>
                    <a:pt x="64" y="38"/>
                    <a:pt x="64" y="37"/>
                  </a:cubicBezTo>
                  <a:cubicBezTo>
                    <a:pt x="63" y="38"/>
                    <a:pt x="63" y="39"/>
                    <a:pt x="63" y="39"/>
                  </a:cubicBezTo>
                  <a:cubicBezTo>
                    <a:pt x="59" y="40"/>
                    <a:pt x="58" y="37"/>
                    <a:pt x="59" y="36"/>
                  </a:cubicBezTo>
                  <a:cubicBezTo>
                    <a:pt x="58" y="36"/>
                    <a:pt x="58" y="38"/>
                    <a:pt x="58" y="38"/>
                  </a:cubicBezTo>
                  <a:cubicBezTo>
                    <a:pt x="54" y="39"/>
                    <a:pt x="53" y="35"/>
                    <a:pt x="54" y="34"/>
                  </a:cubicBezTo>
                  <a:cubicBezTo>
                    <a:pt x="52" y="35"/>
                    <a:pt x="52" y="37"/>
                    <a:pt x="53" y="37"/>
                  </a:cubicBezTo>
                  <a:cubicBezTo>
                    <a:pt x="49" y="38"/>
                    <a:pt x="48" y="34"/>
                    <a:pt x="49" y="33"/>
                  </a:cubicBezTo>
                  <a:cubicBezTo>
                    <a:pt x="48" y="34"/>
                    <a:pt x="48" y="36"/>
                    <a:pt x="48" y="36"/>
                  </a:cubicBezTo>
                  <a:cubicBezTo>
                    <a:pt x="44" y="36"/>
                    <a:pt x="44" y="32"/>
                    <a:pt x="44" y="31"/>
                  </a:cubicBezTo>
                  <a:cubicBezTo>
                    <a:pt x="43" y="32"/>
                    <a:pt x="43" y="34"/>
                    <a:pt x="43" y="35"/>
                  </a:cubicBezTo>
                  <a:cubicBezTo>
                    <a:pt x="39" y="35"/>
                    <a:pt x="38" y="31"/>
                    <a:pt x="38" y="29"/>
                  </a:cubicBezTo>
                  <a:cubicBezTo>
                    <a:pt x="37" y="30"/>
                    <a:pt x="37" y="33"/>
                    <a:pt x="37" y="33"/>
                  </a:cubicBezTo>
                  <a:cubicBezTo>
                    <a:pt x="32" y="33"/>
                    <a:pt x="33" y="29"/>
                    <a:pt x="33" y="27"/>
                  </a:cubicBezTo>
                  <a:cubicBezTo>
                    <a:pt x="31" y="29"/>
                    <a:pt x="32" y="32"/>
                    <a:pt x="32" y="32"/>
                  </a:cubicBezTo>
                  <a:cubicBezTo>
                    <a:pt x="28" y="32"/>
                    <a:pt x="27" y="28"/>
                    <a:pt x="29" y="25"/>
                  </a:cubicBezTo>
                  <a:cubicBezTo>
                    <a:pt x="27" y="27"/>
                    <a:pt x="27" y="31"/>
                    <a:pt x="27" y="31"/>
                  </a:cubicBezTo>
                  <a:cubicBezTo>
                    <a:pt x="18" y="31"/>
                    <a:pt x="3" y="30"/>
                    <a:pt x="2" y="28"/>
                  </a:cubicBezTo>
                  <a:cubicBezTo>
                    <a:pt x="0" y="27"/>
                    <a:pt x="7" y="21"/>
                    <a:pt x="7" y="3"/>
                  </a:cubicBezTo>
                  <a:cubicBezTo>
                    <a:pt x="8" y="2"/>
                    <a:pt x="28" y="2"/>
                    <a:pt x="2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96" name="Freeform 1523"/>
            <p:cNvSpPr>
              <a:spLocks/>
            </p:cNvSpPr>
            <p:nvPr userDrawn="1"/>
          </p:nvSpPr>
          <p:spPr bwMode="auto">
            <a:xfrm>
              <a:off x="365" y="396"/>
              <a:ext cx="6" cy="6"/>
            </a:xfrm>
            <a:custGeom>
              <a:avLst/>
              <a:gdLst>
                <a:gd name="T0" fmla="*/ 5 w 15"/>
                <a:gd name="T1" fmla="*/ 0 h 13"/>
                <a:gd name="T2" fmla="*/ 5 w 15"/>
                <a:gd name="T3" fmla="*/ 0 h 13"/>
                <a:gd name="T4" fmla="*/ 3 w 15"/>
                <a:gd name="T5" fmla="*/ 8 h 13"/>
                <a:gd name="T6" fmla="*/ 15 w 15"/>
                <a:gd name="T7" fmla="*/ 12 h 13"/>
                <a:gd name="T8" fmla="*/ 0 w 15"/>
                <a:gd name="T9" fmla="*/ 10 h 13"/>
                <a:gd name="T10" fmla="*/ 5 w 15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3">
                  <a:moveTo>
                    <a:pt x="5" y="0"/>
                  </a:moveTo>
                  <a:lnTo>
                    <a:pt x="5" y="0"/>
                  </a:lnTo>
                  <a:cubicBezTo>
                    <a:pt x="5" y="2"/>
                    <a:pt x="3" y="7"/>
                    <a:pt x="3" y="8"/>
                  </a:cubicBezTo>
                  <a:cubicBezTo>
                    <a:pt x="4" y="11"/>
                    <a:pt x="12" y="11"/>
                    <a:pt x="15" y="12"/>
                  </a:cubicBezTo>
                  <a:cubicBezTo>
                    <a:pt x="11" y="13"/>
                    <a:pt x="1" y="11"/>
                    <a:pt x="0" y="10"/>
                  </a:cubicBezTo>
                  <a:cubicBezTo>
                    <a:pt x="0" y="9"/>
                    <a:pt x="3" y="5"/>
                    <a:pt x="5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97" name="Freeform 1524"/>
            <p:cNvSpPr>
              <a:spLocks/>
            </p:cNvSpPr>
            <p:nvPr userDrawn="1"/>
          </p:nvSpPr>
          <p:spPr bwMode="auto">
            <a:xfrm>
              <a:off x="367" y="397"/>
              <a:ext cx="3" cy="2"/>
            </a:xfrm>
            <a:custGeom>
              <a:avLst/>
              <a:gdLst>
                <a:gd name="T0" fmla="*/ 4 w 6"/>
                <a:gd name="T1" fmla="*/ 0 h 6"/>
                <a:gd name="T2" fmla="*/ 4 w 6"/>
                <a:gd name="T3" fmla="*/ 0 h 6"/>
                <a:gd name="T4" fmla="*/ 3 w 6"/>
                <a:gd name="T5" fmla="*/ 4 h 6"/>
                <a:gd name="T6" fmla="*/ 6 w 6"/>
                <a:gd name="T7" fmla="*/ 6 h 6"/>
                <a:gd name="T8" fmla="*/ 1 w 6"/>
                <a:gd name="T9" fmla="*/ 5 h 6"/>
                <a:gd name="T10" fmla="*/ 4 w 6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6">
                  <a:moveTo>
                    <a:pt x="4" y="0"/>
                  </a:moveTo>
                  <a:lnTo>
                    <a:pt x="4" y="0"/>
                  </a:lnTo>
                  <a:cubicBezTo>
                    <a:pt x="4" y="1"/>
                    <a:pt x="2" y="3"/>
                    <a:pt x="3" y="4"/>
                  </a:cubicBezTo>
                  <a:cubicBezTo>
                    <a:pt x="3" y="5"/>
                    <a:pt x="6" y="6"/>
                    <a:pt x="6" y="6"/>
                  </a:cubicBezTo>
                  <a:cubicBezTo>
                    <a:pt x="5" y="6"/>
                    <a:pt x="2" y="5"/>
                    <a:pt x="1" y="5"/>
                  </a:cubicBezTo>
                  <a:cubicBezTo>
                    <a:pt x="0" y="2"/>
                    <a:pt x="3" y="1"/>
                    <a:pt x="4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98" name="Freeform 1525"/>
            <p:cNvSpPr>
              <a:spLocks/>
            </p:cNvSpPr>
            <p:nvPr userDrawn="1"/>
          </p:nvSpPr>
          <p:spPr bwMode="auto">
            <a:xfrm>
              <a:off x="430" y="401"/>
              <a:ext cx="1" cy="2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3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cubicBezTo>
                    <a:pt x="1" y="1"/>
                    <a:pt x="1" y="3"/>
                    <a:pt x="1" y="3"/>
                  </a:cubicBezTo>
                  <a:cubicBezTo>
                    <a:pt x="1" y="3"/>
                    <a:pt x="0" y="3"/>
                    <a:pt x="0" y="3"/>
                  </a:cubicBezTo>
                  <a:cubicBezTo>
                    <a:pt x="0" y="3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499" name="Freeform 1526"/>
            <p:cNvSpPr>
              <a:spLocks/>
            </p:cNvSpPr>
            <p:nvPr userDrawn="1"/>
          </p:nvSpPr>
          <p:spPr bwMode="auto">
            <a:xfrm>
              <a:off x="428" y="404"/>
              <a:ext cx="6" cy="5"/>
            </a:xfrm>
            <a:custGeom>
              <a:avLst/>
              <a:gdLst>
                <a:gd name="T0" fmla="*/ 7 w 13"/>
                <a:gd name="T1" fmla="*/ 0 h 12"/>
                <a:gd name="T2" fmla="*/ 7 w 13"/>
                <a:gd name="T3" fmla="*/ 0 h 12"/>
                <a:gd name="T4" fmla="*/ 9 w 13"/>
                <a:gd name="T5" fmla="*/ 9 h 12"/>
                <a:gd name="T6" fmla="*/ 0 w 13"/>
                <a:gd name="T7" fmla="*/ 12 h 12"/>
                <a:gd name="T8" fmla="*/ 0 w 13"/>
                <a:gd name="T9" fmla="*/ 9 h 12"/>
                <a:gd name="T10" fmla="*/ 5 w 13"/>
                <a:gd name="T11" fmla="*/ 9 h 12"/>
                <a:gd name="T12" fmla="*/ 7 w 13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12">
                  <a:moveTo>
                    <a:pt x="7" y="0"/>
                  </a:moveTo>
                  <a:lnTo>
                    <a:pt x="7" y="0"/>
                  </a:lnTo>
                  <a:cubicBezTo>
                    <a:pt x="11" y="0"/>
                    <a:pt x="13" y="7"/>
                    <a:pt x="9" y="9"/>
                  </a:cubicBezTo>
                  <a:cubicBezTo>
                    <a:pt x="7" y="10"/>
                    <a:pt x="2" y="11"/>
                    <a:pt x="0" y="12"/>
                  </a:cubicBezTo>
                  <a:cubicBezTo>
                    <a:pt x="0" y="11"/>
                    <a:pt x="0" y="9"/>
                    <a:pt x="0" y="9"/>
                  </a:cubicBezTo>
                  <a:cubicBezTo>
                    <a:pt x="1" y="9"/>
                    <a:pt x="4" y="9"/>
                    <a:pt x="5" y="9"/>
                  </a:cubicBezTo>
                  <a:cubicBezTo>
                    <a:pt x="2" y="7"/>
                    <a:pt x="1" y="0"/>
                    <a:pt x="7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00" name="Freeform 1527"/>
            <p:cNvSpPr>
              <a:spLocks/>
            </p:cNvSpPr>
            <p:nvPr userDrawn="1"/>
          </p:nvSpPr>
          <p:spPr bwMode="auto">
            <a:xfrm>
              <a:off x="419" y="408"/>
              <a:ext cx="9" cy="5"/>
            </a:xfrm>
            <a:custGeom>
              <a:avLst/>
              <a:gdLst>
                <a:gd name="T0" fmla="*/ 15 w 19"/>
                <a:gd name="T1" fmla="*/ 1 h 11"/>
                <a:gd name="T2" fmla="*/ 15 w 19"/>
                <a:gd name="T3" fmla="*/ 1 h 11"/>
                <a:gd name="T4" fmla="*/ 18 w 19"/>
                <a:gd name="T5" fmla="*/ 3 h 11"/>
                <a:gd name="T6" fmla="*/ 14 w 19"/>
                <a:gd name="T7" fmla="*/ 8 h 11"/>
                <a:gd name="T8" fmla="*/ 0 w 19"/>
                <a:gd name="T9" fmla="*/ 9 h 11"/>
                <a:gd name="T10" fmla="*/ 11 w 19"/>
                <a:gd name="T11" fmla="*/ 5 h 11"/>
                <a:gd name="T12" fmla="*/ 13 w 19"/>
                <a:gd name="T13" fmla="*/ 2 h 11"/>
                <a:gd name="T14" fmla="*/ 15 w 19"/>
                <a:gd name="T15" fmla="*/ 4 h 11"/>
                <a:gd name="T16" fmla="*/ 15 w 19"/>
                <a:gd name="T17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1">
                  <a:moveTo>
                    <a:pt x="15" y="1"/>
                  </a:moveTo>
                  <a:lnTo>
                    <a:pt x="15" y="1"/>
                  </a:lnTo>
                  <a:cubicBezTo>
                    <a:pt x="17" y="0"/>
                    <a:pt x="19" y="2"/>
                    <a:pt x="18" y="3"/>
                  </a:cubicBezTo>
                  <a:cubicBezTo>
                    <a:pt x="17" y="4"/>
                    <a:pt x="15" y="6"/>
                    <a:pt x="14" y="8"/>
                  </a:cubicBezTo>
                  <a:cubicBezTo>
                    <a:pt x="11" y="11"/>
                    <a:pt x="6" y="9"/>
                    <a:pt x="0" y="9"/>
                  </a:cubicBezTo>
                  <a:cubicBezTo>
                    <a:pt x="5" y="5"/>
                    <a:pt x="6" y="4"/>
                    <a:pt x="11" y="5"/>
                  </a:cubicBezTo>
                  <a:cubicBezTo>
                    <a:pt x="12" y="4"/>
                    <a:pt x="12" y="3"/>
                    <a:pt x="13" y="2"/>
                  </a:cubicBezTo>
                  <a:cubicBezTo>
                    <a:pt x="14" y="1"/>
                    <a:pt x="15" y="4"/>
                    <a:pt x="15" y="4"/>
                  </a:cubicBezTo>
                  <a:cubicBezTo>
                    <a:pt x="16" y="3"/>
                    <a:pt x="16" y="2"/>
                    <a:pt x="15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01" name="Freeform 1528"/>
            <p:cNvSpPr>
              <a:spLocks/>
            </p:cNvSpPr>
            <p:nvPr userDrawn="1"/>
          </p:nvSpPr>
          <p:spPr bwMode="auto">
            <a:xfrm>
              <a:off x="422" y="400"/>
              <a:ext cx="0" cy="1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3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cubicBezTo>
                    <a:pt x="1" y="1"/>
                    <a:pt x="1" y="3"/>
                    <a:pt x="1" y="3"/>
                  </a:cubicBezTo>
                  <a:cubicBezTo>
                    <a:pt x="1" y="3"/>
                    <a:pt x="0" y="3"/>
                    <a:pt x="0" y="3"/>
                  </a:cubicBezTo>
                  <a:cubicBezTo>
                    <a:pt x="0" y="3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02" name="Freeform 1529"/>
            <p:cNvSpPr>
              <a:spLocks/>
            </p:cNvSpPr>
            <p:nvPr userDrawn="1"/>
          </p:nvSpPr>
          <p:spPr bwMode="auto">
            <a:xfrm>
              <a:off x="434" y="398"/>
              <a:ext cx="3" cy="4"/>
            </a:xfrm>
            <a:custGeom>
              <a:avLst/>
              <a:gdLst>
                <a:gd name="T0" fmla="*/ 7 w 7"/>
                <a:gd name="T1" fmla="*/ 0 h 9"/>
                <a:gd name="T2" fmla="*/ 7 w 7"/>
                <a:gd name="T3" fmla="*/ 0 h 9"/>
                <a:gd name="T4" fmla="*/ 0 w 7"/>
                <a:gd name="T5" fmla="*/ 9 h 9"/>
                <a:gd name="T6" fmla="*/ 7 w 7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9">
                  <a:moveTo>
                    <a:pt x="7" y="0"/>
                  </a:moveTo>
                  <a:lnTo>
                    <a:pt x="7" y="0"/>
                  </a:lnTo>
                  <a:cubicBezTo>
                    <a:pt x="7" y="4"/>
                    <a:pt x="4" y="9"/>
                    <a:pt x="0" y="9"/>
                  </a:cubicBezTo>
                  <a:cubicBezTo>
                    <a:pt x="3" y="7"/>
                    <a:pt x="6" y="4"/>
                    <a:pt x="7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03" name="Freeform 1530"/>
            <p:cNvSpPr>
              <a:spLocks/>
            </p:cNvSpPr>
            <p:nvPr userDrawn="1"/>
          </p:nvSpPr>
          <p:spPr bwMode="auto">
            <a:xfrm>
              <a:off x="433" y="398"/>
              <a:ext cx="3" cy="3"/>
            </a:xfrm>
            <a:custGeom>
              <a:avLst/>
              <a:gdLst>
                <a:gd name="T0" fmla="*/ 6 w 6"/>
                <a:gd name="T1" fmla="*/ 0 h 7"/>
                <a:gd name="T2" fmla="*/ 6 w 6"/>
                <a:gd name="T3" fmla="*/ 0 h 7"/>
                <a:gd name="T4" fmla="*/ 0 w 6"/>
                <a:gd name="T5" fmla="*/ 7 h 7"/>
                <a:gd name="T6" fmla="*/ 6 w 6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7">
                  <a:moveTo>
                    <a:pt x="6" y="0"/>
                  </a:moveTo>
                  <a:lnTo>
                    <a:pt x="6" y="0"/>
                  </a:lnTo>
                  <a:cubicBezTo>
                    <a:pt x="6" y="3"/>
                    <a:pt x="3" y="6"/>
                    <a:pt x="0" y="7"/>
                  </a:cubicBezTo>
                  <a:cubicBezTo>
                    <a:pt x="2" y="6"/>
                    <a:pt x="5" y="3"/>
                    <a:pt x="6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04" name="Freeform 1531"/>
            <p:cNvSpPr>
              <a:spLocks/>
            </p:cNvSpPr>
            <p:nvPr userDrawn="1"/>
          </p:nvSpPr>
          <p:spPr bwMode="auto">
            <a:xfrm>
              <a:off x="432" y="398"/>
              <a:ext cx="2" cy="1"/>
            </a:xfrm>
            <a:custGeom>
              <a:avLst/>
              <a:gdLst>
                <a:gd name="T0" fmla="*/ 3 w 3"/>
                <a:gd name="T1" fmla="*/ 0 h 3"/>
                <a:gd name="T2" fmla="*/ 3 w 3"/>
                <a:gd name="T3" fmla="*/ 0 h 3"/>
                <a:gd name="T4" fmla="*/ 0 w 3"/>
                <a:gd name="T5" fmla="*/ 3 h 3"/>
                <a:gd name="T6" fmla="*/ 3 w 3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lnTo>
                    <a:pt x="3" y="0"/>
                  </a:lnTo>
                  <a:cubicBezTo>
                    <a:pt x="3" y="1"/>
                    <a:pt x="2" y="3"/>
                    <a:pt x="0" y="3"/>
                  </a:cubicBezTo>
                  <a:cubicBezTo>
                    <a:pt x="1" y="3"/>
                    <a:pt x="3" y="1"/>
                    <a:pt x="3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05" name="Freeform 1532"/>
            <p:cNvSpPr>
              <a:spLocks noEditPoints="1"/>
            </p:cNvSpPr>
            <p:nvPr userDrawn="1"/>
          </p:nvSpPr>
          <p:spPr bwMode="auto">
            <a:xfrm>
              <a:off x="331" y="196"/>
              <a:ext cx="136" cy="261"/>
            </a:xfrm>
            <a:custGeom>
              <a:avLst/>
              <a:gdLst>
                <a:gd name="T0" fmla="*/ 14 w 304"/>
                <a:gd name="T1" fmla="*/ 489 h 573"/>
                <a:gd name="T2" fmla="*/ 5 w 304"/>
                <a:gd name="T3" fmla="*/ 439 h 573"/>
                <a:gd name="T4" fmla="*/ 36 w 304"/>
                <a:gd name="T5" fmla="*/ 473 h 573"/>
                <a:gd name="T6" fmla="*/ 19 w 304"/>
                <a:gd name="T7" fmla="*/ 451 h 573"/>
                <a:gd name="T8" fmla="*/ 59 w 304"/>
                <a:gd name="T9" fmla="*/ 514 h 573"/>
                <a:gd name="T10" fmla="*/ 0 w 304"/>
                <a:gd name="T11" fmla="*/ 153 h 573"/>
                <a:gd name="T12" fmla="*/ 9 w 304"/>
                <a:gd name="T13" fmla="*/ 82 h 573"/>
                <a:gd name="T14" fmla="*/ 52 w 304"/>
                <a:gd name="T15" fmla="*/ 61 h 573"/>
                <a:gd name="T16" fmla="*/ 118 w 304"/>
                <a:gd name="T17" fmla="*/ 47 h 573"/>
                <a:gd name="T18" fmla="*/ 152 w 304"/>
                <a:gd name="T19" fmla="*/ 83 h 573"/>
                <a:gd name="T20" fmla="*/ 130 w 304"/>
                <a:gd name="T21" fmla="*/ 95 h 573"/>
                <a:gd name="T22" fmla="*/ 155 w 304"/>
                <a:gd name="T23" fmla="*/ 111 h 573"/>
                <a:gd name="T24" fmla="*/ 119 w 304"/>
                <a:gd name="T25" fmla="*/ 122 h 573"/>
                <a:gd name="T26" fmla="*/ 83 w 304"/>
                <a:gd name="T27" fmla="*/ 108 h 573"/>
                <a:gd name="T28" fmla="*/ 61 w 304"/>
                <a:gd name="T29" fmla="*/ 167 h 573"/>
                <a:gd name="T30" fmla="*/ 74 w 304"/>
                <a:gd name="T31" fmla="*/ 193 h 573"/>
                <a:gd name="T32" fmla="*/ 127 w 304"/>
                <a:gd name="T33" fmla="*/ 216 h 573"/>
                <a:gd name="T34" fmla="*/ 168 w 304"/>
                <a:gd name="T35" fmla="*/ 113 h 573"/>
                <a:gd name="T36" fmla="*/ 202 w 304"/>
                <a:gd name="T37" fmla="*/ 87 h 573"/>
                <a:gd name="T38" fmla="*/ 238 w 304"/>
                <a:gd name="T39" fmla="*/ 93 h 573"/>
                <a:gd name="T40" fmla="*/ 297 w 304"/>
                <a:gd name="T41" fmla="*/ 105 h 573"/>
                <a:gd name="T42" fmla="*/ 270 w 304"/>
                <a:gd name="T43" fmla="*/ 178 h 573"/>
                <a:gd name="T44" fmla="*/ 296 w 304"/>
                <a:gd name="T45" fmla="*/ 225 h 573"/>
                <a:gd name="T46" fmla="*/ 239 w 304"/>
                <a:gd name="T47" fmla="*/ 262 h 573"/>
                <a:gd name="T48" fmla="*/ 211 w 304"/>
                <a:gd name="T49" fmla="*/ 275 h 573"/>
                <a:gd name="T50" fmla="*/ 218 w 304"/>
                <a:gd name="T51" fmla="*/ 318 h 573"/>
                <a:gd name="T52" fmla="*/ 207 w 304"/>
                <a:gd name="T53" fmla="*/ 339 h 573"/>
                <a:gd name="T54" fmla="*/ 179 w 304"/>
                <a:gd name="T55" fmla="*/ 330 h 573"/>
                <a:gd name="T56" fmla="*/ 139 w 304"/>
                <a:gd name="T57" fmla="*/ 301 h 573"/>
                <a:gd name="T58" fmla="*/ 113 w 304"/>
                <a:gd name="T59" fmla="*/ 332 h 573"/>
                <a:gd name="T60" fmla="*/ 95 w 304"/>
                <a:gd name="T61" fmla="*/ 297 h 573"/>
                <a:gd name="T62" fmla="*/ 85 w 304"/>
                <a:gd name="T63" fmla="*/ 344 h 573"/>
                <a:gd name="T64" fmla="*/ 136 w 304"/>
                <a:gd name="T65" fmla="*/ 375 h 573"/>
                <a:gd name="T66" fmla="*/ 123 w 304"/>
                <a:gd name="T67" fmla="*/ 416 h 573"/>
                <a:gd name="T68" fmla="*/ 111 w 304"/>
                <a:gd name="T69" fmla="*/ 433 h 573"/>
                <a:gd name="T70" fmla="*/ 90 w 304"/>
                <a:gd name="T71" fmla="*/ 427 h 573"/>
                <a:gd name="T72" fmla="*/ 60 w 304"/>
                <a:gd name="T73" fmla="*/ 433 h 573"/>
                <a:gd name="T74" fmla="*/ 46 w 304"/>
                <a:gd name="T75" fmla="*/ 395 h 573"/>
                <a:gd name="T76" fmla="*/ 30 w 304"/>
                <a:gd name="T77" fmla="*/ 446 h 573"/>
                <a:gd name="T78" fmla="*/ 96 w 304"/>
                <a:gd name="T79" fmla="*/ 466 h 573"/>
                <a:gd name="T80" fmla="*/ 119 w 304"/>
                <a:gd name="T81" fmla="*/ 521 h 573"/>
                <a:gd name="T82" fmla="*/ 97 w 304"/>
                <a:gd name="T83" fmla="*/ 522 h 573"/>
                <a:gd name="T84" fmla="*/ 32 w 304"/>
                <a:gd name="T85" fmla="*/ 559 h 573"/>
                <a:gd name="T86" fmla="*/ 0 w 304"/>
                <a:gd name="T87" fmla="*/ 153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4" h="573">
                  <a:moveTo>
                    <a:pt x="5" y="439"/>
                  </a:moveTo>
                  <a:lnTo>
                    <a:pt x="5" y="439"/>
                  </a:lnTo>
                  <a:cubicBezTo>
                    <a:pt x="3" y="445"/>
                    <a:pt x="11" y="480"/>
                    <a:pt x="14" y="489"/>
                  </a:cubicBezTo>
                  <a:cubicBezTo>
                    <a:pt x="18" y="505"/>
                    <a:pt x="21" y="530"/>
                    <a:pt x="19" y="540"/>
                  </a:cubicBezTo>
                  <a:cubicBezTo>
                    <a:pt x="34" y="533"/>
                    <a:pt x="26" y="504"/>
                    <a:pt x="20" y="491"/>
                  </a:cubicBezTo>
                  <a:cubicBezTo>
                    <a:pt x="13" y="474"/>
                    <a:pt x="7" y="452"/>
                    <a:pt x="5" y="439"/>
                  </a:cubicBezTo>
                  <a:close/>
                  <a:moveTo>
                    <a:pt x="19" y="451"/>
                  </a:moveTo>
                  <a:lnTo>
                    <a:pt x="19" y="451"/>
                  </a:lnTo>
                  <a:cubicBezTo>
                    <a:pt x="23" y="457"/>
                    <a:pt x="32" y="467"/>
                    <a:pt x="36" y="473"/>
                  </a:cubicBezTo>
                  <a:cubicBezTo>
                    <a:pt x="43" y="481"/>
                    <a:pt x="48" y="488"/>
                    <a:pt x="52" y="499"/>
                  </a:cubicBezTo>
                  <a:cubicBezTo>
                    <a:pt x="59" y="498"/>
                    <a:pt x="58" y="489"/>
                    <a:pt x="55" y="484"/>
                  </a:cubicBezTo>
                  <a:cubicBezTo>
                    <a:pt x="50" y="475"/>
                    <a:pt x="30" y="463"/>
                    <a:pt x="19" y="451"/>
                  </a:cubicBezTo>
                  <a:close/>
                  <a:moveTo>
                    <a:pt x="70" y="509"/>
                  </a:moveTo>
                  <a:lnTo>
                    <a:pt x="70" y="509"/>
                  </a:lnTo>
                  <a:cubicBezTo>
                    <a:pt x="67" y="513"/>
                    <a:pt x="63" y="514"/>
                    <a:pt x="59" y="514"/>
                  </a:cubicBezTo>
                  <a:cubicBezTo>
                    <a:pt x="60" y="518"/>
                    <a:pt x="60" y="519"/>
                    <a:pt x="60" y="522"/>
                  </a:cubicBezTo>
                  <a:cubicBezTo>
                    <a:pt x="68" y="522"/>
                    <a:pt x="74" y="517"/>
                    <a:pt x="70" y="509"/>
                  </a:cubicBezTo>
                  <a:close/>
                  <a:moveTo>
                    <a:pt x="0" y="153"/>
                  </a:moveTo>
                  <a:lnTo>
                    <a:pt x="0" y="153"/>
                  </a:lnTo>
                  <a:cubicBezTo>
                    <a:pt x="2" y="126"/>
                    <a:pt x="13" y="106"/>
                    <a:pt x="24" y="88"/>
                  </a:cubicBezTo>
                  <a:cubicBezTo>
                    <a:pt x="18" y="89"/>
                    <a:pt x="12" y="86"/>
                    <a:pt x="9" y="82"/>
                  </a:cubicBezTo>
                  <a:cubicBezTo>
                    <a:pt x="23" y="83"/>
                    <a:pt x="37" y="78"/>
                    <a:pt x="44" y="69"/>
                  </a:cubicBezTo>
                  <a:cubicBezTo>
                    <a:pt x="37" y="67"/>
                    <a:pt x="33" y="63"/>
                    <a:pt x="30" y="58"/>
                  </a:cubicBezTo>
                  <a:cubicBezTo>
                    <a:pt x="36" y="61"/>
                    <a:pt x="44" y="62"/>
                    <a:pt x="52" y="61"/>
                  </a:cubicBezTo>
                  <a:cubicBezTo>
                    <a:pt x="42" y="59"/>
                    <a:pt x="27" y="50"/>
                    <a:pt x="26" y="43"/>
                  </a:cubicBezTo>
                  <a:cubicBezTo>
                    <a:pt x="29" y="46"/>
                    <a:pt x="49" y="47"/>
                    <a:pt x="60" y="47"/>
                  </a:cubicBezTo>
                  <a:lnTo>
                    <a:pt x="118" y="47"/>
                  </a:lnTo>
                  <a:cubicBezTo>
                    <a:pt x="120" y="47"/>
                    <a:pt x="121" y="49"/>
                    <a:pt x="121" y="51"/>
                  </a:cubicBezTo>
                  <a:cubicBezTo>
                    <a:pt x="125" y="50"/>
                    <a:pt x="128" y="52"/>
                    <a:pt x="127" y="56"/>
                  </a:cubicBezTo>
                  <a:cubicBezTo>
                    <a:pt x="142" y="56"/>
                    <a:pt x="155" y="65"/>
                    <a:pt x="152" y="83"/>
                  </a:cubicBezTo>
                  <a:cubicBezTo>
                    <a:pt x="151" y="89"/>
                    <a:pt x="149" y="92"/>
                    <a:pt x="145" y="95"/>
                  </a:cubicBezTo>
                  <a:cubicBezTo>
                    <a:pt x="138" y="85"/>
                    <a:pt x="120" y="84"/>
                    <a:pt x="108" y="91"/>
                  </a:cubicBezTo>
                  <a:cubicBezTo>
                    <a:pt x="115" y="91"/>
                    <a:pt x="124" y="92"/>
                    <a:pt x="130" y="95"/>
                  </a:cubicBezTo>
                  <a:cubicBezTo>
                    <a:pt x="137" y="98"/>
                    <a:pt x="145" y="101"/>
                    <a:pt x="154" y="100"/>
                  </a:cubicBezTo>
                  <a:cubicBezTo>
                    <a:pt x="160" y="100"/>
                    <a:pt x="163" y="96"/>
                    <a:pt x="164" y="91"/>
                  </a:cubicBezTo>
                  <a:cubicBezTo>
                    <a:pt x="167" y="94"/>
                    <a:pt x="165" y="106"/>
                    <a:pt x="155" y="111"/>
                  </a:cubicBezTo>
                  <a:cubicBezTo>
                    <a:pt x="149" y="114"/>
                    <a:pt x="140" y="115"/>
                    <a:pt x="134" y="110"/>
                  </a:cubicBezTo>
                  <a:cubicBezTo>
                    <a:pt x="131" y="109"/>
                    <a:pt x="122" y="98"/>
                    <a:pt x="110" y="98"/>
                  </a:cubicBezTo>
                  <a:cubicBezTo>
                    <a:pt x="127" y="103"/>
                    <a:pt x="132" y="115"/>
                    <a:pt x="119" y="122"/>
                  </a:cubicBezTo>
                  <a:cubicBezTo>
                    <a:pt x="119" y="118"/>
                    <a:pt x="119" y="112"/>
                    <a:pt x="111" y="107"/>
                  </a:cubicBezTo>
                  <a:cubicBezTo>
                    <a:pt x="106" y="104"/>
                    <a:pt x="99" y="102"/>
                    <a:pt x="91" y="105"/>
                  </a:cubicBezTo>
                  <a:cubicBezTo>
                    <a:pt x="89" y="105"/>
                    <a:pt x="85" y="107"/>
                    <a:pt x="83" y="108"/>
                  </a:cubicBezTo>
                  <a:cubicBezTo>
                    <a:pt x="79" y="108"/>
                    <a:pt x="78" y="106"/>
                    <a:pt x="77" y="105"/>
                  </a:cubicBezTo>
                  <a:cubicBezTo>
                    <a:pt x="69" y="111"/>
                    <a:pt x="58" y="128"/>
                    <a:pt x="56" y="139"/>
                  </a:cubicBezTo>
                  <a:cubicBezTo>
                    <a:pt x="53" y="152"/>
                    <a:pt x="55" y="160"/>
                    <a:pt x="61" y="167"/>
                  </a:cubicBezTo>
                  <a:cubicBezTo>
                    <a:pt x="63" y="169"/>
                    <a:pt x="74" y="178"/>
                    <a:pt x="83" y="169"/>
                  </a:cubicBezTo>
                  <a:cubicBezTo>
                    <a:pt x="85" y="182"/>
                    <a:pt x="74" y="189"/>
                    <a:pt x="62" y="185"/>
                  </a:cubicBezTo>
                  <a:cubicBezTo>
                    <a:pt x="64" y="188"/>
                    <a:pt x="69" y="191"/>
                    <a:pt x="74" y="193"/>
                  </a:cubicBezTo>
                  <a:cubicBezTo>
                    <a:pt x="83" y="197"/>
                    <a:pt x="92" y="193"/>
                    <a:pt x="96" y="186"/>
                  </a:cubicBezTo>
                  <a:cubicBezTo>
                    <a:pt x="105" y="197"/>
                    <a:pt x="101" y="216"/>
                    <a:pt x="85" y="217"/>
                  </a:cubicBezTo>
                  <a:cubicBezTo>
                    <a:pt x="92" y="231"/>
                    <a:pt x="116" y="231"/>
                    <a:pt x="127" y="216"/>
                  </a:cubicBezTo>
                  <a:cubicBezTo>
                    <a:pt x="134" y="206"/>
                    <a:pt x="126" y="199"/>
                    <a:pt x="122" y="195"/>
                  </a:cubicBezTo>
                  <a:cubicBezTo>
                    <a:pt x="112" y="185"/>
                    <a:pt x="112" y="176"/>
                    <a:pt x="119" y="165"/>
                  </a:cubicBezTo>
                  <a:cubicBezTo>
                    <a:pt x="128" y="152"/>
                    <a:pt x="157" y="129"/>
                    <a:pt x="168" y="113"/>
                  </a:cubicBezTo>
                  <a:cubicBezTo>
                    <a:pt x="170" y="116"/>
                    <a:pt x="171" y="119"/>
                    <a:pt x="171" y="120"/>
                  </a:cubicBezTo>
                  <a:cubicBezTo>
                    <a:pt x="181" y="112"/>
                    <a:pt x="193" y="96"/>
                    <a:pt x="197" y="83"/>
                  </a:cubicBezTo>
                  <a:cubicBezTo>
                    <a:pt x="199" y="84"/>
                    <a:pt x="200" y="86"/>
                    <a:pt x="202" y="87"/>
                  </a:cubicBezTo>
                  <a:cubicBezTo>
                    <a:pt x="218" y="67"/>
                    <a:pt x="247" y="19"/>
                    <a:pt x="255" y="0"/>
                  </a:cubicBezTo>
                  <a:cubicBezTo>
                    <a:pt x="273" y="8"/>
                    <a:pt x="272" y="33"/>
                    <a:pt x="267" y="47"/>
                  </a:cubicBezTo>
                  <a:cubicBezTo>
                    <a:pt x="262" y="60"/>
                    <a:pt x="254" y="74"/>
                    <a:pt x="238" y="93"/>
                  </a:cubicBezTo>
                  <a:cubicBezTo>
                    <a:pt x="243" y="89"/>
                    <a:pt x="275" y="56"/>
                    <a:pt x="283" y="52"/>
                  </a:cubicBezTo>
                  <a:cubicBezTo>
                    <a:pt x="295" y="69"/>
                    <a:pt x="286" y="99"/>
                    <a:pt x="263" y="112"/>
                  </a:cubicBezTo>
                  <a:cubicBezTo>
                    <a:pt x="271" y="109"/>
                    <a:pt x="288" y="102"/>
                    <a:pt x="297" y="105"/>
                  </a:cubicBezTo>
                  <a:cubicBezTo>
                    <a:pt x="299" y="124"/>
                    <a:pt x="283" y="137"/>
                    <a:pt x="273" y="144"/>
                  </a:cubicBezTo>
                  <a:cubicBezTo>
                    <a:pt x="283" y="142"/>
                    <a:pt x="293" y="140"/>
                    <a:pt x="304" y="143"/>
                  </a:cubicBezTo>
                  <a:cubicBezTo>
                    <a:pt x="303" y="156"/>
                    <a:pt x="290" y="171"/>
                    <a:pt x="270" y="178"/>
                  </a:cubicBezTo>
                  <a:cubicBezTo>
                    <a:pt x="282" y="177"/>
                    <a:pt x="295" y="178"/>
                    <a:pt x="303" y="183"/>
                  </a:cubicBezTo>
                  <a:cubicBezTo>
                    <a:pt x="301" y="196"/>
                    <a:pt x="286" y="208"/>
                    <a:pt x="267" y="211"/>
                  </a:cubicBezTo>
                  <a:cubicBezTo>
                    <a:pt x="279" y="212"/>
                    <a:pt x="291" y="218"/>
                    <a:pt x="296" y="225"/>
                  </a:cubicBezTo>
                  <a:cubicBezTo>
                    <a:pt x="290" y="234"/>
                    <a:pt x="280" y="241"/>
                    <a:pt x="264" y="240"/>
                  </a:cubicBezTo>
                  <a:cubicBezTo>
                    <a:pt x="272" y="243"/>
                    <a:pt x="280" y="250"/>
                    <a:pt x="284" y="259"/>
                  </a:cubicBezTo>
                  <a:cubicBezTo>
                    <a:pt x="275" y="266"/>
                    <a:pt x="264" y="271"/>
                    <a:pt x="239" y="262"/>
                  </a:cubicBezTo>
                  <a:cubicBezTo>
                    <a:pt x="268" y="274"/>
                    <a:pt x="262" y="280"/>
                    <a:pt x="267" y="292"/>
                  </a:cubicBezTo>
                  <a:cubicBezTo>
                    <a:pt x="261" y="294"/>
                    <a:pt x="257" y="299"/>
                    <a:pt x="243" y="296"/>
                  </a:cubicBezTo>
                  <a:cubicBezTo>
                    <a:pt x="235" y="294"/>
                    <a:pt x="222" y="282"/>
                    <a:pt x="211" y="275"/>
                  </a:cubicBezTo>
                  <a:cubicBezTo>
                    <a:pt x="215" y="278"/>
                    <a:pt x="231" y="290"/>
                    <a:pt x="238" y="297"/>
                  </a:cubicBezTo>
                  <a:cubicBezTo>
                    <a:pt x="246" y="305"/>
                    <a:pt x="241" y="312"/>
                    <a:pt x="241" y="319"/>
                  </a:cubicBezTo>
                  <a:cubicBezTo>
                    <a:pt x="235" y="319"/>
                    <a:pt x="225" y="324"/>
                    <a:pt x="218" y="318"/>
                  </a:cubicBezTo>
                  <a:cubicBezTo>
                    <a:pt x="215" y="316"/>
                    <a:pt x="186" y="279"/>
                    <a:pt x="182" y="275"/>
                  </a:cubicBezTo>
                  <a:cubicBezTo>
                    <a:pt x="183" y="278"/>
                    <a:pt x="202" y="302"/>
                    <a:pt x="210" y="316"/>
                  </a:cubicBezTo>
                  <a:cubicBezTo>
                    <a:pt x="217" y="326"/>
                    <a:pt x="208" y="333"/>
                    <a:pt x="207" y="339"/>
                  </a:cubicBezTo>
                  <a:cubicBezTo>
                    <a:pt x="200" y="337"/>
                    <a:pt x="191" y="341"/>
                    <a:pt x="186" y="332"/>
                  </a:cubicBezTo>
                  <a:cubicBezTo>
                    <a:pt x="181" y="325"/>
                    <a:pt x="167" y="297"/>
                    <a:pt x="161" y="289"/>
                  </a:cubicBezTo>
                  <a:cubicBezTo>
                    <a:pt x="163" y="295"/>
                    <a:pt x="178" y="327"/>
                    <a:pt x="179" y="330"/>
                  </a:cubicBezTo>
                  <a:cubicBezTo>
                    <a:pt x="183" y="340"/>
                    <a:pt x="174" y="342"/>
                    <a:pt x="170" y="349"/>
                  </a:cubicBezTo>
                  <a:cubicBezTo>
                    <a:pt x="165" y="346"/>
                    <a:pt x="155" y="349"/>
                    <a:pt x="151" y="339"/>
                  </a:cubicBezTo>
                  <a:cubicBezTo>
                    <a:pt x="148" y="331"/>
                    <a:pt x="142" y="307"/>
                    <a:pt x="139" y="301"/>
                  </a:cubicBezTo>
                  <a:cubicBezTo>
                    <a:pt x="139" y="308"/>
                    <a:pt x="142" y="317"/>
                    <a:pt x="143" y="328"/>
                  </a:cubicBezTo>
                  <a:cubicBezTo>
                    <a:pt x="145" y="339"/>
                    <a:pt x="135" y="339"/>
                    <a:pt x="129" y="345"/>
                  </a:cubicBezTo>
                  <a:cubicBezTo>
                    <a:pt x="124" y="340"/>
                    <a:pt x="115" y="341"/>
                    <a:pt x="113" y="332"/>
                  </a:cubicBezTo>
                  <a:cubicBezTo>
                    <a:pt x="112" y="323"/>
                    <a:pt x="112" y="303"/>
                    <a:pt x="112" y="303"/>
                  </a:cubicBezTo>
                  <a:cubicBezTo>
                    <a:pt x="110" y="304"/>
                    <a:pt x="109" y="304"/>
                    <a:pt x="108" y="306"/>
                  </a:cubicBezTo>
                  <a:cubicBezTo>
                    <a:pt x="104" y="302"/>
                    <a:pt x="97" y="302"/>
                    <a:pt x="95" y="297"/>
                  </a:cubicBezTo>
                  <a:cubicBezTo>
                    <a:pt x="94" y="297"/>
                    <a:pt x="93" y="298"/>
                    <a:pt x="92" y="298"/>
                  </a:cubicBezTo>
                  <a:cubicBezTo>
                    <a:pt x="84" y="312"/>
                    <a:pt x="84" y="337"/>
                    <a:pt x="95" y="346"/>
                  </a:cubicBezTo>
                  <a:cubicBezTo>
                    <a:pt x="92" y="346"/>
                    <a:pt x="88" y="345"/>
                    <a:pt x="85" y="344"/>
                  </a:cubicBezTo>
                  <a:cubicBezTo>
                    <a:pt x="90" y="354"/>
                    <a:pt x="101" y="358"/>
                    <a:pt x="113" y="353"/>
                  </a:cubicBezTo>
                  <a:cubicBezTo>
                    <a:pt x="113" y="356"/>
                    <a:pt x="113" y="357"/>
                    <a:pt x="112" y="359"/>
                  </a:cubicBezTo>
                  <a:cubicBezTo>
                    <a:pt x="125" y="361"/>
                    <a:pt x="131" y="366"/>
                    <a:pt x="136" y="375"/>
                  </a:cubicBezTo>
                  <a:cubicBezTo>
                    <a:pt x="142" y="386"/>
                    <a:pt x="135" y="401"/>
                    <a:pt x="137" y="407"/>
                  </a:cubicBezTo>
                  <a:cubicBezTo>
                    <a:pt x="139" y="411"/>
                    <a:pt x="143" y="414"/>
                    <a:pt x="151" y="411"/>
                  </a:cubicBezTo>
                  <a:cubicBezTo>
                    <a:pt x="147" y="427"/>
                    <a:pt x="128" y="425"/>
                    <a:pt x="123" y="416"/>
                  </a:cubicBezTo>
                  <a:cubicBezTo>
                    <a:pt x="121" y="423"/>
                    <a:pt x="123" y="431"/>
                    <a:pt x="126" y="435"/>
                  </a:cubicBezTo>
                  <a:cubicBezTo>
                    <a:pt x="120" y="435"/>
                    <a:pt x="115" y="432"/>
                    <a:pt x="112" y="428"/>
                  </a:cubicBezTo>
                  <a:cubicBezTo>
                    <a:pt x="111" y="429"/>
                    <a:pt x="111" y="431"/>
                    <a:pt x="111" y="433"/>
                  </a:cubicBezTo>
                  <a:cubicBezTo>
                    <a:pt x="108" y="431"/>
                    <a:pt x="106" y="429"/>
                    <a:pt x="104" y="427"/>
                  </a:cubicBezTo>
                  <a:cubicBezTo>
                    <a:pt x="104" y="430"/>
                    <a:pt x="103" y="435"/>
                    <a:pt x="104" y="439"/>
                  </a:cubicBezTo>
                  <a:cubicBezTo>
                    <a:pt x="98" y="440"/>
                    <a:pt x="92" y="436"/>
                    <a:pt x="90" y="427"/>
                  </a:cubicBezTo>
                  <a:cubicBezTo>
                    <a:pt x="87" y="431"/>
                    <a:pt x="86" y="432"/>
                    <a:pt x="84" y="438"/>
                  </a:cubicBezTo>
                  <a:cubicBezTo>
                    <a:pt x="81" y="436"/>
                    <a:pt x="80" y="434"/>
                    <a:pt x="80" y="430"/>
                  </a:cubicBezTo>
                  <a:cubicBezTo>
                    <a:pt x="73" y="436"/>
                    <a:pt x="64" y="435"/>
                    <a:pt x="60" y="433"/>
                  </a:cubicBezTo>
                  <a:cubicBezTo>
                    <a:pt x="57" y="432"/>
                    <a:pt x="50" y="427"/>
                    <a:pt x="50" y="419"/>
                  </a:cubicBezTo>
                  <a:cubicBezTo>
                    <a:pt x="56" y="422"/>
                    <a:pt x="69" y="426"/>
                    <a:pt x="70" y="412"/>
                  </a:cubicBezTo>
                  <a:cubicBezTo>
                    <a:pt x="72" y="400"/>
                    <a:pt x="61" y="391"/>
                    <a:pt x="46" y="395"/>
                  </a:cubicBezTo>
                  <a:cubicBezTo>
                    <a:pt x="34" y="398"/>
                    <a:pt x="18" y="421"/>
                    <a:pt x="33" y="431"/>
                  </a:cubicBezTo>
                  <a:cubicBezTo>
                    <a:pt x="40" y="436"/>
                    <a:pt x="51" y="441"/>
                    <a:pt x="50" y="454"/>
                  </a:cubicBezTo>
                  <a:cubicBezTo>
                    <a:pt x="45" y="448"/>
                    <a:pt x="39" y="445"/>
                    <a:pt x="30" y="446"/>
                  </a:cubicBezTo>
                  <a:cubicBezTo>
                    <a:pt x="42" y="455"/>
                    <a:pt x="52" y="456"/>
                    <a:pt x="64" y="463"/>
                  </a:cubicBezTo>
                  <a:cubicBezTo>
                    <a:pt x="75" y="469"/>
                    <a:pt x="84" y="480"/>
                    <a:pt x="92" y="480"/>
                  </a:cubicBezTo>
                  <a:cubicBezTo>
                    <a:pt x="99" y="480"/>
                    <a:pt x="102" y="472"/>
                    <a:pt x="96" y="466"/>
                  </a:cubicBezTo>
                  <a:cubicBezTo>
                    <a:pt x="103" y="465"/>
                    <a:pt x="111" y="470"/>
                    <a:pt x="113" y="477"/>
                  </a:cubicBezTo>
                  <a:cubicBezTo>
                    <a:pt x="117" y="486"/>
                    <a:pt x="114" y="493"/>
                    <a:pt x="108" y="496"/>
                  </a:cubicBezTo>
                  <a:cubicBezTo>
                    <a:pt x="116" y="500"/>
                    <a:pt x="122" y="509"/>
                    <a:pt x="119" y="521"/>
                  </a:cubicBezTo>
                  <a:cubicBezTo>
                    <a:pt x="117" y="530"/>
                    <a:pt x="107" y="530"/>
                    <a:pt x="111" y="542"/>
                  </a:cubicBezTo>
                  <a:cubicBezTo>
                    <a:pt x="105" y="541"/>
                    <a:pt x="102" y="537"/>
                    <a:pt x="100" y="532"/>
                  </a:cubicBezTo>
                  <a:cubicBezTo>
                    <a:pt x="99" y="528"/>
                    <a:pt x="99" y="524"/>
                    <a:pt x="97" y="522"/>
                  </a:cubicBezTo>
                  <a:cubicBezTo>
                    <a:pt x="98" y="530"/>
                    <a:pt x="94" y="541"/>
                    <a:pt x="83" y="546"/>
                  </a:cubicBezTo>
                  <a:cubicBezTo>
                    <a:pt x="77" y="549"/>
                    <a:pt x="66" y="550"/>
                    <a:pt x="58" y="542"/>
                  </a:cubicBezTo>
                  <a:cubicBezTo>
                    <a:pt x="55" y="551"/>
                    <a:pt x="43" y="560"/>
                    <a:pt x="32" y="559"/>
                  </a:cubicBezTo>
                  <a:cubicBezTo>
                    <a:pt x="26" y="559"/>
                    <a:pt x="21" y="557"/>
                    <a:pt x="17" y="555"/>
                  </a:cubicBezTo>
                  <a:cubicBezTo>
                    <a:pt x="14" y="562"/>
                    <a:pt x="7" y="569"/>
                    <a:pt x="0" y="573"/>
                  </a:cubicBezTo>
                  <a:lnTo>
                    <a:pt x="0" y="153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06" name="Freeform 1533"/>
            <p:cNvSpPr>
              <a:spLocks/>
            </p:cNvSpPr>
            <p:nvPr userDrawn="1"/>
          </p:nvSpPr>
          <p:spPr bwMode="auto">
            <a:xfrm>
              <a:off x="331" y="447"/>
              <a:ext cx="7" cy="7"/>
            </a:xfrm>
            <a:custGeom>
              <a:avLst/>
              <a:gdLst>
                <a:gd name="T0" fmla="*/ 0 w 15"/>
                <a:gd name="T1" fmla="*/ 13 h 17"/>
                <a:gd name="T2" fmla="*/ 0 w 15"/>
                <a:gd name="T3" fmla="*/ 13 h 17"/>
                <a:gd name="T4" fmla="*/ 0 w 15"/>
                <a:gd name="T5" fmla="*/ 17 h 17"/>
                <a:gd name="T6" fmla="*/ 15 w 15"/>
                <a:gd name="T7" fmla="*/ 2 h 17"/>
                <a:gd name="T8" fmla="*/ 13 w 15"/>
                <a:gd name="T9" fmla="*/ 0 h 17"/>
                <a:gd name="T10" fmla="*/ 0 w 15"/>
                <a:gd name="T11" fmla="*/ 1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7">
                  <a:moveTo>
                    <a:pt x="0" y="13"/>
                  </a:moveTo>
                  <a:lnTo>
                    <a:pt x="0" y="13"/>
                  </a:lnTo>
                  <a:lnTo>
                    <a:pt x="0" y="17"/>
                  </a:lnTo>
                  <a:cubicBezTo>
                    <a:pt x="4" y="16"/>
                    <a:pt x="13" y="8"/>
                    <a:pt x="15" y="2"/>
                  </a:cubicBezTo>
                  <a:cubicBezTo>
                    <a:pt x="14" y="1"/>
                    <a:pt x="13" y="0"/>
                    <a:pt x="13" y="0"/>
                  </a:cubicBezTo>
                  <a:cubicBezTo>
                    <a:pt x="11" y="5"/>
                    <a:pt x="5" y="13"/>
                    <a:pt x="0" y="1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07" name="Freeform 1534"/>
            <p:cNvSpPr>
              <a:spLocks/>
            </p:cNvSpPr>
            <p:nvPr userDrawn="1"/>
          </p:nvSpPr>
          <p:spPr bwMode="auto">
            <a:xfrm>
              <a:off x="331" y="398"/>
              <a:ext cx="8" cy="53"/>
            </a:xfrm>
            <a:custGeom>
              <a:avLst/>
              <a:gdLst>
                <a:gd name="T0" fmla="*/ 0 w 18"/>
                <a:gd name="T1" fmla="*/ 108 h 116"/>
                <a:gd name="T2" fmla="*/ 0 w 18"/>
                <a:gd name="T3" fmla="*/ 108 h 116"/>
                <a:gd name="T4" fmla="*/ 0 w 18"/>
                <a:gd name="T5" fmla="*/ 116 h 116"/>
                <a:gd name="T6" fmla="*/ 11 w 18"/>
                <a:gd name="T7" fmla="*/ 104 h 116"/>
                <a:gd name="T8" fmla="*/ 6 w 18"/>
                <a:gd name="T9" fmla="*/ 94 h 116"/>
                <a:gd name="T10" fmla="*/ 12 w 18"/>
                <a:gd name="T11" fmla="*/ 96 h 116"/>
                <a:gd name="T12" fmla="*/ 12 w 18"/>
                <a:gd name="T13" fmla="*/ 71 h 116"/>
                <a:gd name="T14" fmla="*/ 15 w 18"/>
                <a:gd name="T15" fmla="*/ 96 h 116"/>
                <a:gd name="T16" fmla="*/ 16 w 18"/>
                <a:gd name="T17" fmla="*/ 96 h 116"/>
                <a:gd name="T18" fmla="*/ 12 w 18"/>
                <a:gd name="T19" fmla="*/ 45 h 116"/>
                <a:gd name="T20" fmla="*/ 3 w 18"/>
                <a:gd name="T21" fmla="*/ 0 h 116"/>
                <a:gd name="T22" fmla="*/ 1 w 18"/>
                <a:gd name="T23" fmla="*/ 54 h 116"/>
                <a:gd name="T24" fmla="*/ 0 w 18"/>
                <a:gd name="T25" fmla="*/ 10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116">
                  <a:moveTo>
                    <a:pt x="0" y="108"/>
                  </a:moveTo>
                  <a:lnTo>
                    <a:pt x="0" y="108"/>
                  </a:lnTo>
                  <a:lnTo>
                    <a:pt x="0" y="116"/>
                  </a:lnTo>
                  <a:cubicBezTo>
                    <a:pt x="5" y="114"/>
                    <a:pt x="10" y="107"/>
                    <a:pt x="11" y="104"/>
                  </a:cubicBezTo>
                  <a:cubicBezTo>
                    <a:pt x="9" y="101"/>
                    <a:pt x="7" y="97"/>
                    <a:pt x="6" y="94"/>
                  </a:cubicBezTo>
                  <a:cubicBezTo>
                    <a:pt x="9" y="96"/>
                    <a:pt x="10" y="96"/>
                    <a:pt x="12" y="96"/>
                  </a:cubicBezTo>
                  <a:cubicBezTo>
                    <a:pt x="13" y="90"/>
                    <a:pt x="13" y="79"/>
                    <a:pt x="12" y="71"/>
                  </a:cubicBezTo>
                  <a:cubicBezTo>
                    <a:pt x="14" y="76"/>
                    <a:pt x="16" y="89"/>
                    <a:pt x="15" y="96"/>
                  </a:cubicBezTo>
                  <a:cubicBezTo>
                    <a:pt x="15" y="96"/>
                    <a:pt x="16" y="96"/>
                    <a:pt x="16" y="96"/>
                  </a:cubicBezTo>
                  <a:cubicBezTo>
                    <a:pt x="18" y="82"/>
                    <a:pt x="15" y="61"/>
                    <a:pt x="12" y="45"/>
                  </a:cubicBezTo>
                  <a:cubicBezTo>
                    <a:pt x="8" y="28"/>
                    <a:pt x="4" y="17"/>
                    <a:pt x="3" y="0"/>
                  </a:cubicBezTo>
                  <a:cubicBezTo>
                    <a:pt x="0" y="14"/>
                    <a:pt x="0" y="36"/>
                    <a:pt x="1" y="54"/>
                  </a:cubicBezTo>
                  <a:cubicBezTo>
                    <a:pt x="1" y="60"/>
                    <a:pt x="1" y="99"/>
                    <a:pt x="0" y="10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08" name="Freeform 1535"/>
            <p:cNvSpPr>
              <a:spLocks/>
            </p:cNvSpPr>
            <p:nvPr userDrawn="1"/>
          </p:nvSpPr>
          <p:spPr bwMode="auto">
            <a:xfrm>
              <a:off x="334" y="393"/>
              <a:ext cx="22" cy="57"/>
            </a:xfrm>
            <a:custGeom>
              <a:avLst/>
              <a:gdLst>
                <a:gd name="T0" fmla="*/ 2 w 50"/>
                <a:gd name="T1" fmla="*/ 0 h 125"/>
                <a:gd name="T2" fmla="*/ 2 w 50"/>
                <a:gd name="T3" fmla="*/ 0 h 125"/>
                <a:gd name="T4" fmla="*/ 13 w 50"/>
                <a:gd name="T5" fmla="*/ 47 h 125"/>
                <a:gd name="T6" fmla="*/ 25 w 50"/>
                <a:gd name="T7" fmla="*/ 84 h 125"/>
                <a:gd name="T8" fmla="*/ 5 w 50"/>
                <a:gd name="T9" fmla="*/ 111 h 125"/>
                <a:gd name="T10" fmla="*/ 19 w 50"/>
                <a:gd name="T11" fmla="*/ 122 h 125"/>
                <a:gd name="T12" fmla="*/ 46 w 50"/>
                <a:gd name="T13" fmla="*/ 112 h 125"/>
                <a:gd name="T14" fmla="*/ 48 w 50"/>
                <a:gd name="T15" fmla="*/ 107 h 125"/>
                <a:gd name="T16" fmla="*/ 39 w 50"/>
                <a:gd name="T17" fmla="*/ 108 h 125"/>
                <a:gd name="T18" fmla="*/ 50 w 50"/>
                <a:gd name="T19" fmla="*/ 89 h 125"/>
                <a:gd name="T20" fmla="*/ 49 w 50"/>
                <a:gd name="T21" fmla="*/ 81 h 125"/>
                <a:gd name="T22" fmla="*/ 38 w 50"/>
                <a:gd name="T23" fmla="*/ 65 h 125"/>
                <a:gd name="T24" fmla="*/ 42 w 50"/>
                <a:gd name="T25" fmla="*/ 66 h 125"/>
                <a:gd name="T26" fmla="*/ 21 w 50"/>
                <a:gd name="T27" fmla="*/ 33 h 125"/>
                <a:gd name="T28" fmla="*/ 2 w 50"/>
                <a:gd name="T2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" h="125">
                  <a:moveTo>
                    <a:pt x="2" y="0"/>
                  </a:moveTo>
                  <a:lnTo>
                    <a:pt x="2" y="0"/>
                  </a:lnTo>
                  <a:cubicBezTo>
                    <a:pt x="0" y="12"/>
                    <a:pt x="8" y="34"/>
                    <a:pt x="13" y="47"/>
                  </a:cubicBezTo>
                  <a:cubicBezTo>
                    <a:pt x="17" y="59"/>
                    <a:pt x="24" y="69"/>
                    <a:pt x="25" y="84"/>
                  </a:cubicBezTo>
                  <a:cubicBezTo>
                    <a:pt x="26" y="101"/>
                    <a:pt x="20" y="113"/>
                    <a:pt x="5" y="111"/>
                  </a:cubicBezTo>
                  <a:cubicBezTo>
                    <a:pt x="8" y="117"/>
                    <a:pt x="13" y="120"/>
                    <a:pt x="19" y="122"/>
                  </a:cubicBezTo>
                  <a:cubicBezTo>
                    <a:pt x="31" y="125"/>
                    <a:pt x="41" y="119"/>
                    <a:pt x="46" y="112"/>
                  </a:cubicBezTo>
                  <a:cubicBezTo>
                    <a:pt x="47" y="110"/>
                    <a:pt x="48" y="109"/>
                    <a:pt x="48" y="107"/>
                  </a:cubicBezTo>
                  <a:cubicBezTo>
                    <a:pt x="45" y="104"/>
                    <a:pt x="41" y="106"/>
                    <a:pt x="39" y="108"/>
                  </a:cubicBezTo>
                  <a:cubicBezTo>
                    <a:pt x="34" y="97"/>
                    <a:pt x="40" y="91"/>
                    <a:pt x="50" y="89"/>
                  </a:cubicBezTo>
                  <a:cubicBezTo>
                    <a:pt x="50" y="86"/>
                    <a:pt x="50" y="83"/>
                    <a:pt x="49" y="81"/>
                  </a:cubicBezTo>
                  <a:cubicBezTo>
                    <a:pt x="40" y="80"/>
                    <a:pt x="37" y="70"/>
                    <a:pt x="38" y="65"/>
                  </a:cubicBezTo>
                  <a:cubicBezTo>
                    <a:pt x="39" y="66"/>
                    <a:pt x="41" y="66"/>
                    <a:pt x="42" y="66"/>
                  </a:cubicBezTo>
                  <a:cubicBezTo>
                    <a:pt x="39" y="56"/>
                    <a:pt x="29" y="43"/>
                    <a:pt x="21" y="33"/>
                  </a:cubicBezTo>
                  <a:cubicBezTo>
                    <a:pt x="15" y="25"/>
                    <a:pt x="5" y="13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09" name="Freeform 1536"/>
            <p:cNvSpPr>
              <a:spLocks/>
            </p:cNvSpPr>
            <p:nvPr userDrawn="1"/>
          </p:nvSpPr>
          <p:spPr bwMode="auto">
            <a:xfrm>
              <a:off x="335" y="388"/>
              <a:ext cx="49" cy="58"/>
            </a:xfrm>
            <a:custGeom>
              <a:avLst/>
              <a:gdLst>
                <a:gd name="T0" fmla="*/ 4 w 109"/>
                <a:gd name="T1" fmla="*/ 0 h 127"/>
                <a:gd name="T2" fmla="*/ 4 w 109"/>
                <a:gd name="T3" fmla="*/ 0 h 127"/>
                <a:gd name="T4" fmla="*/ 8 w 109"/>
                <a:gd name="T5" fmla="*/ 20 h 127"/>
                <a:gd name="T6" fmla="*/ 36 w 109"/>
                <a:gd name="T7" fmla="*/ 48 h 127"/>
                <a:gd name="T8" fmla="*/ 50 w 109"/>
                <a:gd name="T9" fmla="*/ 61 h 127"/>
                <a:gd name="T10" fmla="*/ 44 w 109"/>
                <a:gd name="T11" fmla="*/ 81 h 127"/>
                <a:gd name="T12" fmla="*/ 38 w 109"/>
                <a:gd name="T13" fmla="*/ 80 h 127"/>
                <a:gd name="T14" fmla="*/ 43 w 109"/>
                <a:gd name="T15" fmla="*/ 87 h 127"/>
                <a:gd name="T16" fmla="*/ 62 w 109"/>
                <a:gd name="T17" fmla="*/ 82 h 127"/>
                <a:gd name="T18" fmla="*/ 57 w 109"/>
                <a:gd name="T19" fmla="*/ 103 h 127"/>
                <a:gd name="T20" fmla="*/ 38 w 109"/>
                <a:gd name="T21" fmla="*/ 114 h 127"/>
                <a:gd name="T22" fmla="*/ 52 w 109"/>
                <a:gd name="T23" fmla="*/ 118 h 127"/>
                <a:gd name="T24" fmla="*/ 82 w 109"/>
                <a:gd name="T25" fmla="*/ 110 h 127"/>
                <a:gd name="T26" fmla="*/ 84 w 109"/>
                <a:gd name="T27" fmla="*/ 93 h 127"/>
                <a:gd name="T28" fmla="*/ 97 w 109"/>
                <a:gd name="T29" fmla="*/ 114 h 127"/>
                <a:gd name="T30" fmla="*/ 107 w 109"/>
                <a:gd name="T31" fmla="*/ 97 h 127"/>
                <a:gd name="T32" fmla="*/ 87 w 109"/>
                <a:gd name="T33" fmla="*/ 74 h 127"/>
                <a:gd name="T34" fmla="*/ 102 w 109"/>
                <a:gd name="T35" fmla="*/ 65 h 127"/>
                <a:gd name="T36" fmla="*/ 94 w 109"/>
                <a:gd name="T37" fmla="*/ 48 h 127"/>
                <a:gd name="T38" fmla="*/ 75 w 109"/>
                <a:gd name="T39" fmla="*/ 60 h 127"/>
                <a:gd name="T40" fmla="*/ 54 w 109"/>
                <a:gd name="T41" fmla="*/ 43 h 127"/>
                <a:gd name="T42" fmla="*/ 20 w 109"/>
                <a:gd name="T43" fmla="*/ 26 h 127"/>
                <a:gd name="T44" fmla="*/ 4 w 109"/>
                <a:gd name="T45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9" h="127">
                  <a:moveTo>
                    <a:pt x="4" y="0"/>
                  </a:moveTo>
                  <a:lnTo>
                    <a:pt x="4" y="0"/>
                  </a:lnTo>
                  <a:cubicBezTo>
                    <a:pt x="0" y="8"/>
                    <a:pt x="4" y="15"/>
                    <a:pt x="8" y="20"/>
                  </a:cubicBezTo>
                  <a:cubicBezTo>
                    <a:pt x="15" y="31"/>
                    <a:pt x="26" y="40"/>
                    <a:pt x="36" y="48"/>
                  </a:cubicBezTo>
                  <a:cubicBezTo>
                    <a:pt x="41" y="52"/>
                    <a:pt x="47" y="55"/>
                    <a:pt x="50" y="61"/>
                  </a:cubicBezTo>
                  <a:cubicBezTo>
                    <a:pt x="54" y="68"/>
                    <a:pt x="52" y="80"/>
                    <a:pt x="44" y="81"/>
                  </a:cubicBezTo>
                  <a:cubicBezTo>
                    <a:pt x="41" y="81"/>
                    <a:pt x="40" y="80"/>
                    <a:pt x="38" y="80"/>
                  </a:cubicBezTo>
                  <a:cubicBezTo>
                    <a:pt x="38" y="82"/>
                    <a:pt x="41" y="86"/>
                    <a:pt x="43" y="87"/>
                  </a:cubicBezTo>
                  <a:cubicBezTo>
                    <a:pt x="50" y="92"/>
                    <a:pt x="59" y="86"/>
                    <a:pt x="62" y="82"/>
                  </a:cubicBezTo>
                  <a:cubicBezTo>
                    <a:pt x="70" y="90"/>
                    <a:pt x="66" y="101"/>
                    <a:pt x="57" y="103"/>
                  </a:cubicBezTo>
                  <a:cubicBezTo>
                    <a:pt x="48" y="104"/>
                    <a:pt x="37" y="104"/>
                    <a:pt x="38" y="114"/>
                  </a:cubicBezTo>
                  <a:cubicBezTo>
                    <a:pt x="44" y="111"/>
                    <a:pt x="48" y="115"/>
                    <a:pt x="52" y="118"/>
                  </a:cubicBezTo>
                  <a:cubicBezTo>
                    <a:pt x="64" y="127"/>
                    <a:pt x="77" y="121"/>
                    <a:pt x="82" y="110"/>
                  </a:cubicBezTo>
                  <a:cubicBezTo>
                    <a:pt x="84" y="107"/>
                    <a:pt x="85" y="97"/>
                    <a:pt x="84" y="93"/>
                  </a:cubicBezTo>
                  <a:cubicBezTo>
                    <a:pt x="96" y="98"/>
                    <a:pt x="92" y="109"/>
                    <a:pt x="97" y="114"/>
                  </a:cubicBezTo>
                  <a:cubicBezTo>
                    <a:pt x="98" y="106"/>
                    <a:pt x="106" y="103"/>
                    <a:pt x="107" y="97"/>
                  </a:cubicBezTo>
                  <a:cubicBezTo>
                    <a:pt x="109" y="87"/>
                    <a:pt x="101" y="74"/>
                    <a:pt x="87" y="74"/>
                  </a:cubicBezTo>
                  <a:cubicBezTo>
                    <a:pt x="95" y="74"/>
                    <a:pt x="101" y="71"/>
                    <a:pt x="102" y="65"/>
                  </a:cubicBezTo>
                  <a:cubicBezTo>
                    <a:pt x="103" y="55"/>
                    <a:pt x="98" y="50"/>
                    <a:pt x="94" y="48"/>
                  </a:cubicBezTo>
                  <a:cubicBezTo>
                    <a:pt x="97" y="56"/>
                    <a:pt x="88" y="67"/>
                    <a:pt x="75" y="60"/>
                  </a:cubicBezTo>
                  <a:cubicBezTo>
                    <a:pt x="70" y="57"/>
                    <a:pt x="61" y="47"/>
                    <a:pt x="54" y="43"/>
                  </a:cubicBezTo>
                  <a:cubicBezTo>
                    <a:pt x="41" y="37"/>
                    <a:pt x="33" y="35"/>
                    <a:pt x="20" y="26"/>
                  </a:cubicBezTo>
                  <a:cubicBezTo>
                    <a:pt x="12" y="21"/>
                    <a:pt x="4" y="12"/>
                    <a:pt x="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10" name="Freeform 1537"/>
            <p:cNvSpPr>
              <a:spLocks/>
            </p:cNvSpPr>
            <p:nvPr userDrawn="1"/>
          </p:nvSpPr>
          <p:spPr bwMode="auto">
            <a:xfrm>
              <a:off x="338" y="383"/>
              <a:ext cx="14" cy="16"/>
            </a:xfrm>
            <a:custGeom>
              <a:avLst/>
              <a:gdLst>
                <a:gd name="T0" fmla="*/ 9 w 30"/>
                <a:gd name="T1" fmla="*/ 0 h 34"/>
                <a:gd name="T2" fmla="*/ 9 w 30"/>
                <a:gd name="T3" fmla="*/ 0 h 34"/>
                <a:gd name="T4" fmla="*/ 14 w 30"/>
                <a:gd name="T5" fmla="*/ 30 h 34"/>
                <a:gd name="T6" fmla="*/ 30 w 30"/>
                <a:gd name="T7" fmla="*/ 34 h 34"/>
                <a:gd name="T8" fmla="*/ 16 w 30"/>
                <a:gd name="T9" fmla="*/ 22 h 34"/>
                <a:gd name="T10" fmla="*/ 9 w 30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4">
                  <a:moveTo>
                    <a:pt x="9" y="0"/>
                  </a:moveTo>
                  <a:lnTo>
                    <a:pt x="9" y="0"/>
                  </a:lnTo>
                  <a:cubicBezTo>
                    <a:pt x="0" y="15"/>
                    <a:pt x="5" y="31"/>
                    <a:pt x="14" y="30"/>
                  </a:cubicBezTo>
                  <a:cubicBezTo>
                    <a:pt x="22" y="30"/>
                    <a:pt x="24" y="30"/>
                    <a:pt x="30" y="34"/>
                  </a:cubicBezTo>
                  <a:cubicBezTo>
                    <a:pt x="27" y="27"/>
                    <a:pt x="18" y="24"/>
                    <a:pt x="16" y="22"/>
                  </a:cubicBezTo>
                  <a:cubicBezTo>
                    <a:pt x="10" y="18"/>
                    <a:pt x="7" y="14"/>
                    <a:pt x="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11" name="Freeform 1538"/>
            <p:cNvSpPr>
              <a:spLocks/>
            </p:cNvSpPr>
            <p:nvPr userDrawn="1"/>
          </p:nvSpPr>
          <p:spPr bwMode="auto">
            <a:xfrm>
              <a:off x="377" y="377"/>
              <a:ext cx="4" cy="14"/>
            </a:xfrm>
            <a:custGeom>
              <a:avLst/>
              <a:gdLst>
                <a:gd name="T0" fmla="*/ 5 w 10"/>
                <a:gd name="T1" fmla="*/ 0 h 31"/>
                <a:gd name="T2" fmla="*/ 5 w 10"/>
                <a:gd name="T3" fmla="*/ 0 h 31"/>
                <a:gd name="T4" fmla="*/ 5 w 10"/>
                <a:gd name="T5" fmla="*/ 12 h 31"/>
                <a:gd name="T6" fmla="*/ 0 w 10"/>
                <a:gd name="T7" fmla="*/ 8 h 31"/>
                <a:gd name="T8" fmla="*/ 1 w 10"/>
                <a:gd name="T9" fmla="*/ 25 h 31"/>
                <a:gd name="T10" fmla="*/ 7 w 10"/>
                <a:gd name="T11" fmla="*/ 31 h 31"/>
                <a:gd name="T12" fmla="*/ 8 w 10"/>
                <a:gd name="T13" fmla="*/ 26 h 31"/>
                <a:gd name="T14" fmla="*/ 10 w 10"/>
                <a:gd name="T15" fmla="*/ 9 h 31"/>
                <a:gd name="T16" fmla="*/ 5 w 10"/>
                <a:gd name="T1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31">
                  <a:moveTo>
                    <a:pt x="5" y="0"/>
                  </a:moveTo>
                  <a:lnTo>
                    <a:pt x="5" y="0"/>
                  </a:lnTo>
                  <a:cubicBezTo>
                    <a:pt x="6" y="5"/>
                    <a:pt x="6" y="8"/>
                    <a:pt x="5" y="12"/>
                  </a:cubicBezTo>
                  <a:cubicBezTo>
                    <a:pt x="4" y="11"/>
                    <a:pt x="2" y="9"/>
                    <a:pt x="0" y="8"/>
                  </a:cubicBezTo>
                  <a:cubicBezTo>
                    <a:pt x="1" y="12"/>
                    <a:pt x="1" y="20"/>
                    <a:pt x="1" y="25"/>
                  </a:cubicBezTo>
                  <a:cubicBezTo>
                    <a:pt x="2" y="26"/>
                    <a:pt x="4" y="29"/>
                    <a:pt x="7" y="31"/>
                  </a:cubicBezTo>
                  <a:cubicBezTo>
                    <a:pt x="7" y="31"/>
                    <a:pt x="7" y="28"/>
                    <a:pt x="8" y="26"/>
                  </a:cubicBezTo>
                  <a:cubicBezTo>
                    <a:pt x="5" y="20"/>
                    <a:pt x="6" y="14"/>
                    <a:pt x="10" y="9"/>
                  </a:cubicBezTo>
                  <a:cubicBezTo>
                    <a:pt x="9" y="8"/>
                    <a:pt x="6" y="2"/>
                    <a:pt x="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12" name="Freeform 1539"/>
            <p:cNvSpPr>
              <a:spLocks/>
            </p:cNvSpPr>
            <p:nvPr userDrawn="1"/>
          </p:nvSpPr>
          <p:spPr bwMode="auto">
            <a:xfrm>
              <a:off x="371" y="377"/>
              <a:ext cx="6" cy="17"/>
            </a:xfrm>
            <a:custGeom>
              <a:avLst/>
              <a:gdLst>
                <a:gd name="T0" fmla="*/ 5 w 15"/>
                <a:gd name="T1" fmla="*/ 1 h 37"/>
                <a:gd name="T2" fmla="*/ 5 w 15"/>
                <a:gd name="T3" fmla="*/ 1 h 37"/>
                <a:gd name="T4" fmla="*/ 0 w 15"/>
                <a:gd name="T5" fmla="*/ 0 h 37"/>
                <a:gd name="T6" fmla="*/ 4 w 15"/>
                <a:gd name="T7" fmla="*/ 12 h 37"/>
                <a:gd name="T8" fmla="*/ 13 w 15"/>
                <a:gd name="T9" fmla="*/ 37 h 37"/>
                <a:gd name="T10" fmla="*/ 13 w 15"/>
                <a:gd name="T11" fmla="*/ 31 h 37"/>
                <a:gd name="T12" fmla="*/ 13 w 15"/>
                <a:gd name="T13" fmla="*/ 6 h 37"/>
                <a:gd name="T14" fmla="*/ 8 w 15"/>
                <a:gd name="T15" fmla="*/ 2 h 37"/>
                <a:gd name="T16" fmla="*/ 9 w 15"/>
                <a:gd name="T17" fmla="*/ 19 h 37"/>
                <a:gd name="T18" fmla="*/ 5 w 15"/>
                <a:gd name="T19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37">
                  <a:moveTo>
                    <a:pt x="5" y="1"/>
                  </a:moveTo>
                  <a:lnTo>
                    <a:pt x="5" y="1"/>
                  </a:lnTo>
                  <a:cubicBezTo>
                    <a:pt x="3" y="0"/>
                    <a:pt x="1" y="0"/>
                    <a:pt x="0" y="0"/>
                  </a:cubicBezTo>
                  <a:cubicBezTo>
                    <a:pt x="2" y="4"/>
                    <a:pt x="4" y="8"/>
                    <a:pt x="4" y="12"/>
                  </a:cubicBezTo>
                  <a:cubicBezTo>
                    <a:pt x="6" y="23"/>
                    <a:pt x="2" y="33"/>
                    <a:pt x="13" y="37"/>
                  </a:cubicBezTo>
                  <a:cubicBezTo>
                    <a:pt x="13" y="37"/>
                    <a:pt x="13" y="32"/>
                    <a:pt x="13" y="31"/>
                  </a:cubicBezTo>
                  <a:cubicBezTo>
                    <a:pt x="15" y="21"/>
                    <a:pt x="14" y="12"/>
                    <a:pt x="13" y="6"/>
                  </a:cubicBezTo>
                  <a:cubicBezTo>
                    <a:pt x="11" y="5"/>
                    <a:pt x="9" y="3"/>
                    <a:pt x="8" y="2"/>
                  </a:cubicBezTo>
                  <a:cubicBezTo>
                    <a:pt x="10" y="7"/>
                    <a:pt x="11" y="14"/>
                    <a:pt x="9" y="19"/>
                  </a:cubicBezTo>
                  <a:cubicBezTo>
                    <a:pt x="8" y="12"/>
                    <a:pt x="8" y="7"/>
                    <a:pt x="5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13" name="Freeform 1540"/>
            <p:cNvSpPr>
              <a:spLocks/>
            </p:cNvSpPr>
            <p:nvPr userDrawn="1"/>
          </p:nvSpPr>
          <p:spPr bwMode="auto">
            <a:xfrm>
              <a:off x="365" y="374"/>
              <a:ext cx="7" cy="19"/>
            </a:xfrm>
            <a:custGeom>
              <a:avLst/>
              <a:gdLst>
                <a:gd name="T0" fmla="*/ 0 w 16"/>
                <a:gd name="T1" fmla="*/ 0 h 42"/>
                <a:gd name="T2" fmla="*/ 0 w 16"/>
                <a:gd name="T3" fmla="*/ 0 h 42"/>
                <a:gd name="T4" fmla="*/ 9 w 16"/>
                <a:gd name="T5" fmla="*/ 24 h 42"/>
                <a:gd name="T6" fmla="*/ 7 w 16"/>
                <a:gd name="T7" fmla="*/ 42 h 42"/>
                <a:gd name="T8" fmla="*/ 15 w 16"/>
                <a:gd name="T9" fmla="*/ 27 h 42"/>
                <a:gd name="T10" fmla="*/ 0 w 16"/>
                <a:gd name="T1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42">
                  <a:moveTo>
                    <a:pt x="0" y="0"/>
                  </a:moveTo>
                  <a:lnTo>
                    <a:pt x="0" y="0"/>
                  </a:lnTo>
                  <a:cubicBezTo>
                    <a:pt x="7" y="7"/>
                    <a:pt x="10" y="15"/>
                    <a:pt x="9" y="24"/>
                  </a:cubicBezTo>
                  <a:cubicBezTo>
                    <a:pt x="8" y="31"/>
                    <a:pt x="4" y="33"/>
                    <a:pt x="7" y="42"/>
                  </a:cubicBezTo>
                  <a:cubicBezTo>
                    <a:pt x="8" y="37"/>
                    <a:pt x="14" y="34"/>
                    <a:pt x="15" y="27"/>
                  </a:cubicBezTo>
                  <a:cubicBezTo>
                    <a:pt x="16" y="14"/>
                    <a:pt x="9" y="4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14" name="Freeform 1541"/>
            <p:cNvSpPr>
              <a:spLocks/>
            </p:cNvSpPr>
            <p:nvPr userDrawn="1"/>
          </p:nvSpPr>
          <p:spPr bwMode="auto">
            <a:xfrm>
              <a:off x="337" y="372"/>
              <a:ext cx="9" cy="21"/>
            </a:xfrm>
            <a:custGeom>
              <a:avLst/>
              <a:gdLst>
                <a:gd name="T0" fmla="*/ 21 w 21"/>
                <a:gd name="T1" fmla="*/ 0 h 46"/>
                <a:gd name="T2" fmla="*/ 21 w 21"/>
                <a:gd name="T3" fmla="*/ 0 h 46"/>
                <a:gd name="T4" fmla="*/ 7 w 21"/>
                <a:gd name="T5" fmla="*/ 16 h 46"/>
                <a:gd name="T6" fmla="*/ 5 w 21"/>
                <a:gd name="T7" fmla="*/ 46 h 46"/>
                <a:gd name="T8" fmla="*/ 15 w 21"/>
                <a:gd name="T9" fmla="*/ 21 h 46"/>
                <a:gd name="T10" fmla="*/ 21 w 21"/>
                <a:gd name="T1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46">
                  <a:moveTo>
                    <a:pt x="21" y="0"/>
                  </a:moveTo>
                  <a:lnTo>
                    <a:pt x="21" y="0"/>
                  </a:lnTo>
                  <a:cubicBezTo>
                    <a:pt x="16" y="9"/>
                    <a:pt x="9" y="15"/>
                    <a:pt x="7" y="16"/>
                  </a:cubicBezTo>
                  <a:cubicBezTo>
                    <a:pt x="2" y="30"/>
                    <a:pt x="0" y="37"/>
                    <a:pt x="5" y="46"/>
                  </a:cubicBezTo>
                  <a:cubicBezTo>
                    <a:pt x="5" y="33"/>
                    <a:pt x="9" y="27"/>
                    <a:pt x="15" y="21"/>
                  </a:cubicBezTo>
                  <a:cubicBezTo>
                    <a:pt x="16" y="18"/>
                    <a:pt x="20" y="5"/>
                    <a:pt x="2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15" name="Freeform 1542"/>
            <p:cNvSpPr>
              <a:spLocks/>
            </p:cNvSpPr>
            <p:nvPr userDrawn="1"/>
          </p:nvSpPr>
          <p:spPr bwMode="auto">
            <a:xfrm>
              <a:off x="352" y="372"/>
              <a:ext cx="19" cy="21"/>
            </a:xfrm>
            <a:custGeom>
              <a:avLst/>
              <a:gdLst>
                <a:gd name="T0" fmla="*/ 18 w 44"/>
                <a:gd name="T1" fmla="*/ 0 h 47"/>
                <a:gd name="T2" fmla="*/ 18 w 44"/>
                <a:gd name="T3" fmla="*/ 0 h 47"/>
                <a:gd name="T4" fmla="*/ 0 w 44"/>
                <a:gd name="T5" fmla="*/ 4 h 47"/>
                <a:gd name="T6" fmla="*/ 28 w 44"/>
                <a:gd name="T7" fmla="*/ 21 h 47"/>
                <a:gd name="T8" fmla="*/ 12 w 44"/>
                <a:gd name="T9" fmla="*/ 38 h 47"/>
                <a:gd name="T10" fmla="*/ 23 w 44"/>
                <a:gd name="T11" fmla="*/ 40 h 47"/>
                <a:gd name="T12" fmla="*/ 9 w 44"/>
                <a:gd name="T13" fmla="*/ 37 h 47"/>
                <a:gd name="T14" fmla="*/ 33 w 44"/>
                <a:gd name="T15" fmla="*/ 38 h 47"/>
                <a:gd name="T16" fmla="*/ 18 w 44"/>
                <a:gd name="T1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47">
                  <a:moveTo>
                    <a:pt x="18" y="0"/>
                  </a:moveTo>
                  <a:lnTo>
                    <a:pt x="18" y="0"/>
                  </a:lnTo>
                  <a:cubicBezTo>
                    <a:pt x="13" y="0"/>
                    <a:pt x="5" y="1"/>
                    <a:pt x="0" y="4"/>
                  </a:cubicBezTo>
                  <a:cubicBezTo>
                    <a:pt x="17" y="2"/>
                    <a:pt x="26" y="9"/>
                    <a:pt x="28" y="21"/>
                  </a:cubicBezTo>
                  <a:cubicBezTo>
                    <a:pt x="29" y="29"/>
                    <a:pt x="24" y="39"/>
                    <a:pt x="12" y="38"/>
                  </a:cubicBezTo>
                  <a:cubicBezTo>
                    <a:pt x="13" y="39"/>
                    <a:pt x="17" y="41"/>
                    <a:pt x="23" y="40"/>
                  </a:cubicBezTo>
                  <a:cubicBezTo>
                    <a:pt x="17" y="43"/>
                    <a:pt x="12" y="40"/>
                    <a:pt x="9" y="37"/>
                  </a:cubicBezTo>
                  <a:cubicBezTo>
                    <a:pt x="12" y="45"/>
                    <a:pt x="26" y="47"/>
                    <a:pt x="33" y="38"/>
                  </a:cubicBezTo>
                  <a:cubicBezTo>
                    <a:pt x="44" y="24"/>
                    <a:pt x="33" y="2"/>
                    <a:pt x="18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16" name="Freeform 1543"/>
            <p:cNvSpPr>
              <a:spLocks/>
            </p:cNvSpPr>
            <p:nvPr userDrawn="1"/>
          </p:nvSpPr>
          <p:spPr bwMode="auto">
            <a:xfrm>
              <a:off x="331" y="370"/>
              <a:ext cx="10" cy="27"/>
            </a:xfrm>
            <a:custGeom>
              <a:avLst/>
              <a:gdLst>
                <a:gd name="T0" fmla="*/ 0 w 21"/>
                <a:gd name="T1" fmla="*/ 50 h 60"/>
                <a:gd name="T2" fmla="*/ 0 w 21"/>
                <a:gd name="T3" fmla="*/ 50 h 60"/>
                <a:gd name="T4" fmla="*/ 0 w 21"/>
                <a:gd name="T5" fmla="*/ 60 h 60"/>
                <a:gd name="T6" fmla="*/ 21 w 21"/>
                <a:gd name="T7" fmla="*/ 0 h 60"/>
                <a:gd name="T8" fmla="*/ 10 w 21"/>
                <a:gd name="T9" fmla="*/ 26 h 60"/>
                <a:gd name="T10" fmla="*/ 1 w 21"/>
                <a:gd name="T11" fmla="*/ 41 h 60"/>
                <a:gd name="T12" fmla="*/ 0 w 21"/>
                <a:gd name="T13" fmla="*/ 5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60">
                  <a:moveTo>
                    <a:pt x="0" y="50"/>
                  </a:moveTo>
                  <a:lnTo>
                    <a:pt x="0" y="50"/>
                  </a:lnTo>
                  <a:lnTo>
                    <a:pt x="0" y="60"/>
                  </a:lnTo>
                  <a:cubicBezTo>
                    <a:pt x="8" y="44"/>
                    <a:pt x="21" y="27"/>
                    <a:pt x="21" y="0"/>
                  </a:cubicBezTo>
                  <a:cubicBezTo>
                    <a:pt x="19" y="10"/>
                    <a:pt x="15" y="18"/>
                    <a:pt x="10" y="26"/>
                  </a:cubicBezTo>
                  <a:cubicBezTo>
                    <a:pt x="8" y="30"/>
                    <a:pt x="2" y="35"/>
                    <a:pt x="1" y="41"/>
                  </a:cubicBezTo>
                  <a:cubicBezTo>
                    <a:pt x="0" y="44"/>
                    <a:pt x="1" y="47"/>
                    <a:pt x="0" y="5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17" name="Freeform 1544"/>
            <p:cNvSpPr>
              <a:spLocks/>
            </p:cNvSpPr>
            <p:nvPr userDrawn="1"/>
          </p:nvSpPr>
          <p:spPr bwMode="auto">
            <a:xfrm>
              <a:off x="367" y="369"/>
              <a:ext cx="12" cy="11"/>
            </a:xfrm>
            <a:custGeom>
              <a:avLst/>
              <a:gdLst>
                <a:gd name="T0" fmla="*/ 5 w 25"/>
                <a:gd name="T1" fmla="*/ 0 h 24"/>
                <a:gd name="T2" fmla="*/ 5 w 25"/>
                <a:gd name="T3" fmla="*/ 0 h 24"/>
                <a:gd name="T4" fmla="*/ 17 w 25"/>
                <a:gd name="T5" fmla="*/ 12 h 24"/>
                <a:gd name="T6" fmla="*/ 0 w 25"/>
                <a:gd name="T7" fmla="*/ 3 h 24"/>
                <a:gd name="T8" fmla="*/ 9 w 25"/>
                <a:gd name="T9" fmla="*/ 15 h 24"/>
                <a:gd name="T10" fmla="*/ 25 w 25"/>
                <a:gd name="T11" fmla="*/ 24 h 24"/>
                <a:gd name="T12" fmla="*/ 5 w 25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4">
                  <a:moveTo>
                    <a:pt x="5" y="0"/>
                  </a:moveTo>
                  <a:lnTo>
                    <a:pt x="5" y="0"/>
                  </a:lnTo>
                  <a:cubicBezTo>
                    <a:pt x="7" y="2"/>
                    <a:pt x="14" y="8"/>
                    <a:pt x="17" y="12"/>
                  </a:cubicBezTo>
                  <a:cubicBezTo>
                    <a:pt x="12" y="10"/>
                    <a:pt x="6" y="5"/>
                    <a:pt x="0" y="3"/>
                  </a:cubicBezTo>
                  <a:cubicBezTo>
                    <a:pt x="1" y="4"/>
                    <a:pt x="8" y="14"/>
                    <a:pt x="9" y="15"/>
                  </a:cubicBezTo>
                  <a:cubicBezTo>
                    <a:pt x="15" y="17"/>
                    <a:pt x="21" y="20"/>
                    <a:pt x="25" y="24"/>
                  </a:cubicBezTo>
                  <a:cubicBezTo>
                    <a:pt x="25" y="7"/>
                    <a:pt x="18" y="2"/>
                    <a:pt x="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18" name="Freeform 1545"/>
            <p:cNvSpPr>
              <a:spLocks/>
            </p:cNvSpPr>
            <p:nvPr userDrawn="1"/>
          </p:nvSpPr>
          <p:spPr bwMode="auto">
            <a:xfrm>
              <a:off x="376" y="369"/>
              <a:ext cx="4" cy="3"/>
            </a:xfrm>
            <a:custGeom>
              <a:avLst/>
              <a:gdLst>
                <a:gd name="T0" fmla="*/ 5 w 8"/>
                <a:gd name="T1" fmla="*/ 1 h 6"/>
                <a:gd name="T2" fmla="*/ 5 w 8"/>
                <a:gd name="T3" fmla="*/ 1 h 6"/>
                <a:gd name="T4" fmla="*/ 0 w 8"/>
                <a:gd name="T5" fmla="*/ 0 h 6"/>
                <a:gd name="T6" fmla="*/ 8 w 8"/>
                <a:gd name="T7" fmla="*/ 6 h 6"/>
                <a:gd name="T8" fmla="*/ 5 w 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5" y="1"/>
                  </a:moveTo>
                  <a:lnTo>
                    <a:pt x="5" y="1"/>
                  </a:lnTo>
                  <a:lnTo>
                    <a:pt x="0" y="0"/>
                  </a:lnTo>
                  <a:lnTo>
                    <a:pt x="8" y="6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19" name="Freeform 1546"/>
            <p:cNvSpPr>
              <a:spLocks/>
            </p:cNvSpPr>
            <p:nvPr userDrawn="1"/>
          </p:nvSpPr>
          <p:spPr bwMode="auto">
            <a:xfrm>
              <a:off x="375" y="370"/>
              <a:ext cx="11" cy="12"/>
            </a:xfrm>
            <a:custGeom>
              <a:avLst/>
              <a:gdLst>
                <a:gd name="T0" fmla="*/ 20 w 24"/>
                <a:gd name="T1" fmla="*/ 3 h 27"/>
                <a:gd name="T2" fmla="*/ 20 w 24"/>
                <a:gd name="T3" fmla="*/ 3 h 27"/>
                <a:gd name="T4" fmla="*/ 10 w 24"/>
                <a:gd name="T5" fmla="*/ 0 h 27"/>
                <a:gd name="T6" fmla="*/ 16 w 24"/>
                <a:gd name="T7" fmla="*/ 10 h 27"/>
                <a:gd name="T8" fmla="*/ 5 w 24"/>
                <a:gd name="T9" fmla="*/ 0 h 27"/>
                <a:gd name="T10" fmla="*/ 0 w 24"/>
                <a:gd name="T11" fmla="*/ 1 h 27"/>
                <a:gd name="T12" fmla="*/ 16 w 24"/>
                <a:gd name="T13" fmla="*/ 27 h 27"/>
                <a:gd name="T14" fmla="*/ 20 w 24"/>
                <a:gd name="T15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7">
                  <a:moveTo>
                    <a:pt x="20" y="3"/>
                  </a:moveTo>
                  <a:lnTo>
                    <a:pt x="20" y="3"/>
                  </a:lnTo>
                  <a:cubicBezTo>
                    <a:pt x="17" y="2"/>
                    <a:pt x="10" y="0"/>
                    <a:pt x="10" y="0"/>
                  </a:cubicBezTo>
                  <a:cubicBezTo>
                    <a:pt x="12" y="1"/>
                    <a:pt x="14" y="5"/>
                    <a:pt x="16" y="10"/>
                  </a:cubicBezTo>
                  <a:cubicBezTo>
                    <a:pt x="13" y="6"/>
                    <a:pt x="7" y="2"/>
                    <a:pt x="5" y="0"/>
                  </a:cubicBezTo>
                  <a:cubicBezTo>
                    <a:pt x="3" y="1"/>
                    <a:pt x="1" y="0"/>
                    <a:pt x="0" y="1"/>
                  </a:cubicBezTo>
                  <a:cubicBezTo>
                    <a:pt x="10" y="9"/>
                    <a:pt x="14" y="18"/>
                    <a:pt x="16" y="27"/>
                  </a:cubicBezTo>
                  <a:cubicBezTo>
                    <a:pt x="24" y="19"/>
                    <a:pt x="23" y="11"/>
                    <a:pt x="20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20" name="Freeform 1547"/>
            <p:cNvSpPr>
              <a:spLocks/>
            </p:cNvSpPr>
            <p:nvPr userDrawn="1"/>
          </p:nvSpPr>
          <p:spPr bwMode="auto">
            <a:xfrm>
              <a:off x="380" y="368"/>
              <a:ext cx="10" cy="24"/>
            </a:xfrm>
            <a:custGeom>
              <a:avLst/>
              <a:gdLst>
                <a:gd name="T0" fmla="*/ 11 w 22"/>
                <a:gd name="T1" fmla="*/ 0 h 53"/>
                <a:gd name="T2" fmla="*/ 11 w 22"/>
                <a:gd name="T3" fmla="*/ 0 h 53"/>
                <a:gd name="T4" fmla="*/ 11 w 22"/>
                <a:gd name="T5" fmla="*/ 7 h 53"/>
                <a:gd name="T6" fmla="*/ 5 w 22"/>
                <a:gd name="T7" fmla="*/ 34 h 53"/>
                <a:gd name="T8" fmla="*/ 3 w 22"/>
                <a:gd name="T9" fmla="*/ 30 h 53"/>
                <a:gd name="T10" fmla="*/ 1 w 22"/>
                <a:gd name="T11" fmla="*/ 41 h 53"/>
                <a:gd name="T12" fmla="*/ 11 w 22"/>
                <a:gd name="T13" fmla="*/ 53 h 53"/>
                <a:gd name="T14" fmla="*/ 13 w 22"/>
                <a:gd name="T15" fmla="*/ 32 h 53"/>
                <a:gd name="T16" fmla="*/ 11 w 22"/>
                <a:gd name="T1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53">
                  <a:moveTo>
                    <a:pt x="11" y="0"/>
                  </a:moveTo>
                  <a:lnTo>
                    <a:pt x="11" y="0"/>
                  </a:lnTo>
                  <a:cubicBezTo>
                    <a:pt x="11" y="0"/>
                    <a:pt x="11" y="4"/>
                    <a:pt x="11" y="7"/>
                  </a:cubicBezTo>
                  <a:cubicBezTo>
                    <a:pt x="13" y="15"/>
                    <a:pt x="15" y="26"/>
                    <a:pt x="5" y="34"/>
                  </a:cubicBezTo>
                  <a:cubicBezTo>
                    <a:pt x="4" y="32"/>
                    <a:pt x="4" y="31"/>
                    <a:pt x="3" y="30"/>
                  </a:cubicBezTo>
                  <a:cubicBezTo>
                    <a:pt x="1" y="32"/>
                    <a:pt x="0" y="38"/>
                    <a:pt x="1" y="41"/>
                  </a:cubicBezTo>
                  <a:cubicBezTo>
                    <a:pt x="3" y="47"/>
                    <a:pt x="6" y="51"/>
                    <a:pt x="11" y="53"/>
                  </a:cubicBezTo>
                  <a:cubicBezTo>
                    <a:pt x="7" y="45"/>
                    <a:pt x="12" y="33"/>
                    <a:pt x="13" y="32"/>
                  </a:cubicBezTo>
                  <a:cubicBezTo>
                    <a:pt x="17" y="21"/>
                    <a:pt x="22" y="9"/>
                    <a:pt x="1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21" name="Freeform 1548"/>
            <p:cNvSpPr>
              <a:spLocks/>
            </p:cNvSpPr>
            <p:nvPr userDrawn="1"/>
          </p:nvSpPr>
          <p:spPr bwMode="auto">
            <a:xfrm>
              <a:off x="331" y="368"/>
              <a:ext cx="9" cy="19"/>
            </a:xfrm>
            <a:custGeom>
              <a:avLst/>
              <a:gdLst>
                <a:gd name="T0" fmla="*/ 0 w 20"/>
                <a:gd name="T1" fmla="*/ 32 h 42"/>
                <a:gd name="T2" fmla="*/ 0 w 20"/>
                <a:gd name="T3" fmla="*/ 32 h 42"/>
                <a:gd name="T4" fmla="*/ 0 w 20"/>
                <a:gd name="T5" fmla="*/ 42 h 42"/>
                <a:gd name="T6" fmla="*/ 20 w 20"/>
                <a:gd name="T7" fmla="*/ 0 h 42"/>
                <a:gd name="T8" fmla="*/ 0 w 20"/>
                <a:gd name="T9" fmla="*/ 3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2">
                  <a:moveTo>
                    <a:pt x="0" y="32"/>
                  </a:moveTo>
                  <a:lnTo>
                    <a:pt x="0" y="32"/>
                  </a:lnTo>
                  <a:lnTo>
                    <a:pt x="0" y="42"/>
                  </a:lnTo>
                  <a:cubicBezTo>
                    <a:pt x="8" y="31"/>
                    <a:pt x="18" y="17"/>
                    <a:pt x="20" y="0"/>
                  </a:cubicBezTo>
                  <a:cubicBezTo>
                    <a:pt x="6" y="3"/>
                    <a:pt x="1" y="14"/>
                    <a:pt x="0" y="3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22" name="Freeform 1549"/>
            <p:cNvSpPr>
              <a:spLocks/>
            </p:cNvSpPr>
            <p:nvPr userDrawn="1"/>
          </p:nvSpPr>
          <p:spPr bwMode="auto">
            <a:xfrm>
              <a:off x="365" y="368"/>
              <a:ext cx="7" cy="5"/>
            </a:xfrm>
            <a:custGeom>
              <a:avLst/>
              <a:gdLst>
                <a:gd name="T0" fmla="*/ 9 w 16"/>
                <a:gd name="T1" fmla="*/ 4 h 11"/>
                <a:gd name="T2" fmla="*/ 9 w 16"/>
                <a:gd name="T3" fmla="*/ 4 h 11"/>
                <a:gd name="T4" fmla="*/ 0 w 16"/>
                <a:gd name="T5" fmla="*/ 0 h 11"/>
                <a:gd name="T6" fmla="*/ 5 w 16"/>
                <a:gd name="T7" fmla="*/ 5 h 11"/>
                <a:gd name="T8" fmla="*/ 16 w 16"/>
                <a:gd name="T9" fmla="*/ 11 h 11"/>
                <a:gd name="T10" fmla="*/ 9 w 16"/>
                <a:gd name="T1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1">
                  <a:moveTo>
                    <a:pt x="9" y="4"/>
                  </a:moveTo>
                  <a:lnTo>
                    <a:pt x="9" y="4"/>
                  </a:lnTo>
                  <a:cubicBezTo>
                    <a:pt x="6" y="3"/>
                    <a:pt x="3" y="2"/>
                    <a:pt x="0" y="0"/>
                  </a:cubicBezTo>
                  <a:cubicBezTo>
                    <a:pt x="2" y="2"/>
                    <a:pt x="4" y="4"/>
                    <a:pt x="5" y="5"/>
                  </a:cubicBezTo>
                  <a:cubicBezTo>
                    <a:pt x="8" y="6"/>
                    <a:pt x="14" y="9"/>
                    <a:pt x="16" y="11"/>
                  </a:cubicBezTo>
                  <a:cubicBezTo>
                    <a:pt x="16" y="10"/>
                    <a:pt x="10" y="5"/>
                    <a:pt x="9" y="4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23" name="Freeform 1550"/>
            <p:cNvSpPr>
              <a:spLocks/>
            </p:cNvSpPr>
            <p:nvPr userDrawn="1"/>
          </p:nvSpPr>
          <p:spPr bwMode="auto">
            <a:xfrm>
              <a:off x="344" y="368"/>
              <a:ext cx="1" cy="2"/>
            </a:xfrm>
            <a:custGeom>
              <a:avLst/>
              <a:gdLst>
                <a:gd name="T0" fmla="*/ 3 w 3"/>
                <a:gd name="T1" fmla="*/ 0 h 5"/>
                <a:gd name="T2" fmla="*/ 3 w 3"/>
                <a:gd name="T3" fmla="*/ 0 h 5"/>
                <a:gd name="T4" fmla="*/ 1 w 3"/>
                <a:gd name="T5" fmla="*/ 0 h 5"/>
                <a:gd name="T6" fmla="*/ 0 w 3"/>
                <a:gd name="T7" fmla="*/ 5 h 5"/>
                <a:gd name="T8" fmla="*/ 3 w 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24" name="Freeform 1551"/>
            <p:cNvSpPr>
              <a:spLocks/>
            </p:cNvSpPr>
            <p:nvPr userDrawn="1"/>
          </p:nvSpPr>
          <p:spPr bwMode="auto">
            <a:xfrm>
              <a:off x="341" y="367"/>
              <a:ext cx="6" cy="11"/>
            </a:xfrm>
            <a:custGeom>
              <a:avLst/>
              <a:gdLst>
                <a:gd name="T0" fmla="*/ 15 w 15"/>
                <a:gd name="T1" fmla="*/ 1 h 23"/>
                <a:gd name="T2" fmla="*/ 15 w 15"/>
                <a:gd name="T3" fmla="*/ 1 h 23"/>
                <a:gd name="T4" fmla="*/ 11 w 15"/>
                <a:gd name="T5" fmla="*/ 1 h 23"/>
                <a:gd name="T6" fmla="*/ 5 w 15"/>
                <a:gd name="T7" fmla="*/ 12 h 23"/>
                <a:gd name="T8" fmla="*/ 7 w 15"/>
                <a:gd name="T9" fmla="*/ 1 h 23"/>
                <a:gd name="T10" fmla="*/ 1 w 15"/>
                <a:gd name="T11" fmla="*/ 1 h 23"/>
                <a:gd name="T12" fmla="*/ 0 w 15"/>
                <a:gd name="T13" fmla="*/ 23 h 23"/>
                <a:gd name="T14" fmla="*/ 8 w 15"/>
                <a:gd name="T15" fmla="*/ 15 h 23"/>
                <a:gd name="T16" fmla="*/ 15 w 15"/>
                <a:gd name="T1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3">
                  <a:moveTo>
                    <a:pt x="15" y="1"/>
                  </a:moveTo>
                  <a:lnTo>
                    <a:pt x="15" y="1"/>
                  </a:lnTo>
                  <a:lnTo>
                    <a:pt x="11" y="1"/>
                  </a:lnTo>
                  <a:cubicBezTo>
                    <a:pt x="10" y="3"/>
                    <a:pt x="9" y="6"/>
                    <a:pt x="5" y="12"/>
                  </a:cubicBezTo>
                  <a:cubicBezTo>
                    <a:pt x="6" y="6"/>
                    <a:pt x="7" y="1"/>
                    <a:pt x="7" y="1"/>
                  </a:cubicBezTo>
                  <a:cubicBezTo>
                    <a:pt x="7" y="1"/>
                    <a:pt x="3" y="0"/>
                    <a:pt x="1" y="1"/>
                  </a:cubicBezTo>
                  <a:cubicBezTo>
                    <a:pt x="2" y="10"/>
                    <a:pt x="1" y="16"/>
                    <a:pt x="0" y="23"/>
                  </a:cubicBezTo>
                  <a:cubicBezTo>
                    <a:pt x="3" y="22"/>
                    <a:pt x="7" y="16"/>
                    <a:pt x="8" y="15"/>
                  </a:cubicBezTo>
                  <a:cubicBezTo>
                    <a:pt x="11" y="11"/>
                    <a:pt x="14" y="5"/>
                    <a:pt x="15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25" name="Freeform 1552"/>
            <p:cNvSpPr>
              <a:spLocks/>
            </p:cNvSpPr>
            <p:nvPr userDrawn="1"/>
          </p:nvSpPr>
          <p:spPr bwMode="auto">
            <a:xfrm>
              <a:off x="345" y="367"/>
              <a:ext cx="9" cy="12"/>
            </a:xfrm>
            <a:custGeom>
              <a:avLst/>
              <a:gdLst>
                <a:gd name="T0" fmla="*/ 22 w 22"/>
                <a:gd name="T1" fmla="*/ 0 h 27"/>
                <a:gd name="T2" fmla="*/ 22 w 22"/>
                <a:gd name="T3" fmla="*/ 0 h 27"/>
                <a:gd name="T4" fmla="*/ 17 w 22"/>
                <a:gd name="T5" fmla="*/ 1 h 27"/>
                <a:gd name="T6" fmla="*/ 9 w 22"/>
                <a:gd name="T7" fmla="*/ 12 h 27"/>
                <a:gd name="T8" fmla="*/ 13 w 22"/>
                <a:gd name="T9" fmla="*/ 1 h 27"/>
                <a:gd name="T10" fmla="*/ 9 w 22"/>
                <a:gd name="T11" fmla="*/ 1 h 27"/>
                <a:gd name="T12" fmla="*/ 0 w 22"/>
                <a:gd name="T13" fmla="*/ 27 h 27"/>
                <a:gd name="T14" fmla="*/ 22 w 22"/>
                <a:gd name="T1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7">
                  <a:moveTo>
                    <a:pt x="22" y="0"/>
                  </a:moveTo>
                  <a:lnTo>
                    <a:pt x="22" y="0"/>
                  </a:lnTo>
                  <a:cubicBezTo>
                    <a:pt x="20" y="1"/>
                    <a:pt x="17" y="1"/>
                    <a:pt x="17" y="1"/>
                  </a:cubicBezTo>
                  <a:cubicBezTo>
                    <a:pt x="17" y="2"/>
                    <a:pt x="11" y="11"/>
                    <a:pt x="9" y="12"/>
                  </a:cubicBezTo>
                  <a:cubicBezTo>
                    <a:pt x="11" y="7"/>
                    <a:pt x="12" y="3"/>
                    <a:pt x="13" y="1"/>
                  </a:cubicBezTo>
                  <a:lnTo>
                    <a:pt x="9" y="1"/>
                  </a:lnTo>
                  <a:cubicBezTo>
                    <a:pt x="8" y="2"/>
                    <a:pt x="1" y="27"/>
                    <a:pt x="0" y="27"/>
                  </a:cubicBezTo>
                  <a:cubicBezTo>
                    <a:pt x="4" y="24"/>
                    <a:pt x="19" y="7"/>
                    <a:pt x="2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26" name="Freeform 1553"/>
            <p:cNvSpPr>
              <a:spLocks/>
            </p:cNvSpPr>
            <p:nvPr userDrawn="1"/>
          </p:nvSpPr>
          <p:spPr bwMode="auto">
            <a:xfrm>
              <a:off x="355" y="367"/>
              <a:ext cx="4" cy="1"/>
            </a:xfrm>
            <a:custGeom>
              <a:avLst/>
              <a:gdLst>
                <a:gd name="T0" fmla="*/ 2 w 10"/>
                <a:gd name="T1" fmla="*/ 0 h 3"/>
                <a:gd name="T2" fmla="*/ 2 w 10"/>
                <a:gd name="T3" fmla="*/ 0 h 3"/>
                <a:gd name="T4" fmla="*/ 0 w 10"/>
                <a:gd name="T5" fmla="*/ 0 h 3"/>
                <a:gd name="T6" fmla="*/ 0 w 10"/>
                <a:gd name="T7" fmla="*/ 1 h 3"/>
                <a:gd name="T8" fmla="*/ 10 w 10"/>
                <a:gd name="T9" fmla="*/ 3 h 3"/>
                <a:gd name="T10" fmla="*/ 2 w 10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3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27" name="Freeform 1554"/>
            <p:cNvSpPr>
              <a:spLocks/>
            </p:cNvSpPr>
            <p:nvPr userDrawn="1"/>
          </p:nvSpPr>
          <p:spPr bwMode="auto">
            <a:xfrm>
              <a:off x="352" y="365"/>
              <a:ext cx="18" cy="11"/>
            </a:xfrm>
            <a:custGeom>
              <a:avLst/>
              <a:gdLst>
                <a:gd name="T0" fmla="*/ 19 w 41"/>
                <a:gd name="T1" fmla="*/ 0 h 24"/>
                <a:gd name="T2" fmla="*/ 19 w 41"/>
                <a:gd name="T3" fmla="*/ 0 h 24"/>
                <a:gd name="T4" fmla="*/ 11 w 41"/>
                <a:gd name="T5" fmla="*/ 4 h 24"/>
                <a:gd name="T6" fmla="*/ 25 w 41"/>
                <a:gd name="T7" fmla="*/ 10 h 24"/>
                <a:gd name="T8" fmla="*/ 6 w 41"/>
                <a:gd name="T9" fmla="*/ 7 h 24"/>
                <a:gd name="T10" fmla="*/ 0 w 41"/>
                <a:gd name="T11" fmla="*/ 17 h 24"/>
                <a:gd name="T12" fmla="*/ 41 w 41"/>
                <a:gd name="T13" fmla="*/ 24 h 24"/>
                <a:gd name="T14" fmla="*/ 19 w 41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24">
                  <a:moveTo>
                    <a:pt x="19" y="0"/>
                  </a:moveTo>
                  <a:lnTo>
                    <a:pt x="19" y="0"/>
                  </a:lnTo>
                  <a:cubicBezTo>
                    <a:pt x="18" y="1"/>
                    <a:pt x="14" y="3"/>
                    <a:pt x="11" y="4"/>
                  </a:cubicBezTo>
                  <a:cubicBezTo>
                    <a:pt x="15" y="5"/>
                    <a:pt x="21" y="7"/>
                    <a:pt x="25" y="10"/>
                  </a:cubicBezTo>
                  <a:cubicBezTo>
                    <a:pt x="22" y="10"/>
                    <a:pt x="11" y="7"/>
                    <a:pt x="6" y="7"/>
                  </a:cubicBezTo>
                  <a:cubicBezTo>
                    <a:pt x="5" y="10"/>
                    <a:pt x="1" y="16"/>
                    <a:pt x="0" y="17"/>
                  </a:cubicBezTo>
                  <a:cubicBezTo>
                    <a:pt x="12" y="10"/>
                    <a:pt x="28" y="12"/>
                    <a:pt x="41" y="24"/>
                  </a:cubicBezTo>
                  <a:cubicBezTo>
                    <a:pt x="37" y="15"/>
                    <a:pt x="22" y="1"/>
                    <a:pt x="1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28" name="Freeform 1555"/>
            <p:cNvSpPr>
              <a:spLocks/>
            </p:cNvSpPr>
            <p:nvPr userDrawn="1"/>
          </p:nvSpPr>
          <p:spPr bwMode="auto">
            <a:xfrm>
              <a:off x="369" y="362"/>
              <a:ext cx="6" cy="2"/>
            </a:xfrm>
            <a:custGeom>
              <a:avLst/>
              <a:gdLst>
                <a:gd name="T0" fmla="*/ 0 w 14"/>
                <a:gd name="T1" fmla="*/ 0 h 5"/>
                <a:gd name="T2" fmla="*/ 0 w 14"/>
                <a:gd name="T3" fmla="*/ 0 h 5"/>
                <a:gd name="T4" fmla="*/ 5 w 14"/>
                <a:gd name="T5" fmla="*/ 4 h 5"/>
                <a:gd name="T6" fmla="*/ 14 w 14"/>
                <a:gd name="T7" fmla="*/ 5 h 5"/>
                <a:gd name="T8" fmla="*/ 8 w 14"/>
                <a:gd name="T9" fmla="*/ 2 h 5"/>
                <a:gd name="T10" fmla="*/ 0 w 14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5">
                  <a:moveTo>
                    <a:pt x="0" y="0"/>
                  </a:moveTo>
                  <a:lnTo>
                    <a:pt x="0" y="0"/>
                  </a:lnTo>
                  <a:cubicBezTo>
                    <a:pt x="1" y="1"/>
                    <a:pt x="3" y="3"/>
                    <a:pt x="5" y="4"/>
                  </a:cubicBezTo>
                  <a:cubicBezTo>
                    <a:pt x="7" y="4"/>
                    <a:pt x="10" y="5"/>
                    <a:pt x="14" y="5"/>
                  </a:cubicBezTo>
                  <a:cubicBezTo>
                    <a:pt x="13" y="5"/>
                    <a:pt x="8" y="2"/>
                    <a:pt x="8" y="2"/>
                  </a:cubicBezTo>
                  <a:cubicBezTo>
                    <a:pt x="5" y="2"/>
                    <a:pt x="2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29" name="Freeform 1556"/>
            <p:cNvSpPr>
              <a:spLocks/>
            </p:cNvSpPr>
            <p:nvPr userDrawn="1"/>
          </p:nvSpPr>
          <p:spPr bwMode="auto">
            <a:xfrm>
              <a:off x="371" y="362"/>
              <a:ext cx="13" cy="8"/>
            </a:xfrm>
            <a:custGeom>
              <a:avLst/>
              <a:gdLst>
                <a:gd name="T0" fmla="*/ 15 w 29"/>
                <a:gd name="T1" fmla="*/ 0 h 18"/>
                <a:gd name="T2" fmla="*/ 15 w 29"/>
                <a:gd name="T3" fmla="*/ 0 h 18"/>
                <a:gd name="T4" fmla="*/ 4 w 29"/>
                <a:gd name="T5" fmla="*/ 2 h 18"/>
                <a:gd name="T6" fmla="*/ 19 w 29"/>
                <a:gd name="T7" fmla="*/ 9 h 18"/>
                <a:gd name="T8" fmla="*/ 0 w 29"/>
                <a:gd name="T9" fmla="*/ 5 h 18"/>
                <a:gd name="T10" fmla="*/ 8 w 29"/>
                <a:gd name="T11" fmla="*/ 11 h 18"/>
                <a:gd name="T12" fmla="*/ 29 w 29"/>
                <a:gd name="T13" fmla="*/ 18 h 18"/>
                <a:gd name="T14" fmla="*/ 15 w 29"/>
                <a:gd name="T1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18">
                  <a:moveTo>
                    <a:pt x="15" y="0"/>
                  </a:moveTo>
                  <a:lnTo>
                    <a:pt x="15" y="0"/>
                  </a:lnTo>
                  <a:cubicBezTo>
                    <a:pt x="12" y="1"/>
                    <a:pt x="9" y="2"/>
                    <a:pt x="4" y="2"/>
                  </a:cubicBezTo>
                  <a:cubicBezTo>
                    <a:pt x="10" y="4"/>
                    <a:pt x="14" y="5"/>
                    <a:pt x="19" y="9"/>
                  </a:cubicBezTo>
                  <a:cubicBezTo>
                    <a:pt x="12" y="6"/>
                    <a:pt x="6" y="6"/>
                    <a:pt x="0" y="5"/>
                  </a:cubicBezTo>
                  <a:cubicBezTo>
                    <a:pt x="3" y="7"/>
                    <a:pt x="6" y="10"/>
                    <a:pt x="8" y="11"/>
                  </a:cubicBezTo>
                  <a:cubicBezTo>
                    <a:pt x="15" y="15"/>
                    <a:pt x="22" y="17"/>
                    <a:pt x="29" y="18"/>
                  </a:cubicBezTo>
                  <a:cubicBezTo>
                    <a:pt x="28" y="10"/>
                    <a:pt x="24" y="3"/>
                    <a:pt x="1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30" name="Freeform 1557"/>
            <p:cNvSpPr>
              <a:spLocks/>
            </p:cNvSpPr>
            <p:nvPr userDrawn="1"/>
          </p:nvSpPr>
          <p:spPr bwMode="auto">
            <a:xfrm>
              <a:off x="379" y="360"/>
              <a:ext cx="16" cy="27"/>
            </a:xfrm>
            <a:custGeom>
              <a:avLst/>
              <a:gdLst>
                <a:gd name="T0" fmla="*/ 3 w 36"/>
                <a:gd name="T1" fmla="*/ 0 h 59"/>
                <a:gd name="T2" fmla="*/ 3 w 36"/>
                <a:gd name="T3" fmla="*/ 0 h 59"/>
                <a:gd name="T4" fmla="*/ 0 w 36"/>
                <a:gd name="T5" fmla="*/ 3 h 59"/>
                <a:gd name="T6" fmla="*/ 12 w 36"/>
                <a:gd name="T7" fmla="*/ 14 h 59"/>
                <a:gd name="T8" fmla="*/ 21 w 36"/>
                <a:gd name="T9" fmla="*/ 25 h 59"/>
                <a:gd name="T10" fmla="*/ 19 w 36"/>
                <a:gd name="T11" fmla="*/ 43 h 59"/>
                <a:gd name="T12" fmla="*/ 30 w 36"/>
                <a:gd name="T13" fmla="*/ 55 h 59"/>
                <a:gd name="T14" fmla="*/ 18 w 36"/>
                <a:gd name="T15" fmla="*/ 46 h 59"/>
                <a:gd name="T16" fmla="*/ 23 w 36"/>
                <a:gd name="T17" fmla="*/ 58 h 59"/>
                <a:gd name="T18" fmla="*/ 36 w 36"/>
                <a:gd name="T19" fmla="*/ 55 h 59"/>
                <a:gd name="T20" fmla="*/ 27 w 36"/>
                <a:gd name="T21" fmla="*/ 15 h 59"/>
                <a:gd name="T22" fmla="*/ 3 w 36"/>
                <a:gd name="T2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59">
                  <a:moveTo>
                    <a:pt x="3" y="0"/>
                  </a:moveTo>
                  <a:lnTo>
                    <a:pt x="3" y="0"/>
                  </a:lnTo>
                  <a:cubicBezTo>
                    <a:pt x="2" y="1"/>
                    <a:pt x="2" y="2"/>
                    <a:pt x="0" y="3"/>
                  </a:cubicBezTo>
                  <a:cubicBezTo>
                    <a:pt x="7" y="5"/>
                    <a:pt x="11" y="12"/>
                    <a:pt x="12" y="14"/>
                  </a:cubicBezTo>
                  <a:cubicBezTo>
                    <a:pt x="15" y="15"/>
                    <a:pt x="19" y="19"/>
                    <a:pt x="21" y="25"/>
                  </a:cubicBezTo>
                  <a:cubicBezTo>
                    <a:pt x="23" y="31"/>
                    <a:pt x="22" y="36"/>
                    <a:pt x="19" y="43"/>
                  </a:cubicBezTo>
                  <a:cubicBezTo>
                    <a:pt x="19" y="49"/>
                    <a:pt x="23" y="55"/>
                    <a:pt x="30" y="55"/>
                  </a:cubicBezTo>
                  <a:cubicBezTo>
                    <a:pt x="23" y="56"/>
                    <a:pt x="19" y="52"/>
                    <a:pt x="18" y="46"/>
                  </a:cubicBezTo>
                  <a:cubicBezTo>
                    <a:pt x="16" y="51"/>
                    <a:pt x="19" y="56"/>
                    <a:pt x="23" y="58"/>
                  </a:cubicBezTo>
                  <a:cubicBezTo>
                    <a:pt x="28" y="59"/>
                    <a:pt x="33" y="59"/>
                    <a:pt x="36" y="55"/>
                  </a:cubicBezTo>
                  <a:cubicBezTo>
                    <a:pt x="18" y="52"/>
                    <a:pt x="34" y="29"/>
                    <a:pt x="27" y="15"/>
                  </a:cubicBezTo>
                  <a:cubicBezTo>
                    <a:pt x="23" y="9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31" name="Freeform 1558"/>
            <p:cNvSpPr>
              <a:spLocks/>
            </p:cNvSpPr>
            <p:nvPr userDrawn="1"/>
          </p:nvSpPr>
          <p:spPr bwMode="auto">
            <a:xfrm>
              <a:off x="361" y="360"/>
              <a:ext cx="15" cy="9"/>
            </a:xfrm>
            <a:custGeom>
              <a:avLst/>
              <a:gdLst>
                <a:gd name="T0" fmla="*/ 7 w 34"/>
                <a:gd name="T1" fmla="*/ 0 h 20"/>
                <a:gd name="T2" fmla="*/ 7 w 34"/>
                <a:gd name="T3" fmla="*/ 0 h 20"/>
                <a:gd name="T4" fmla="*/ 6 w 34"/>
                <a:gd name="T5" fmla="*/ 4 h 20"/>
                <a:gd name="T6" fmla="*/ 18 w 34"/>
                <a:gd name="T7" fmla="*/ 13 h 20"/>
                <a:gd name="T8" fmla="*/ 3 w 34"/>
                <a:gd name="T9" fmla="*/ 7 h 20"/>
                <a:gd name="T10" fmla="*/ 0 w 34"/>
                <a:gd name="T11" fmla="*/ 10 h 20"/>
                <a:gd name="T12" fmla="*/ 34 w 34"/>
                <a:gd name="T13" fmla="*/ 20 h 20"/>
                <a:gd name="T14" fmla="*/ 7 w 34"/>
                <a:gd name="T1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20">
                  <a:moveTo>
                    <a:pt x="7" y="0"/>
                  </a:moveTo>
                  <a:lnTo>
                    <a:pt x="7" y="0"/>
                  </a:lnTo>
                  <a:cubicBezTo>
                    <a:pt x="7" y="1"/>
                    <a:pt x="6" y="2"/>
                    <a:pt x="6" y="4"/>
                  </a:cubicBezTo>
                  <a:cubicBezTo>
                    <a:pt x="9" y="6"/>
                    <a:pt x="14" y="10"/>
                    <a:pt x="18" y="13"/>
                  </a:cubicBezTo>
                  <a:cubicBezTo>
                    <a:pt x="13" y="11"/>
                    <a:pt x="8" y="8"/>
                    <a:pt x="3" y="7"/>
                  </a:cubicBezTo>
                  <a:cubicBezTo>
                    <a:pt x="3" y="8"/>
                    <a:pt x="2" y="9"/>
                    <a:pt x="0" y="10"/>
                  </a:cubicBezTo>
                  <a:cubicBezTo>
                    <a:pt x="14" y="19"/>
                    <a:pt x="27" y="20"/>
                    <a:pt x="34" y="20"/>
                  </a:cubicBezTo>
                  <a:cubicBezTo>
                    <a:pt x="28" y="11"/>
                    <a:pt x="14" y="3"/>
                    <a:pt x="7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32" name="Freeform 1559"/>
            <p:cNvSpPr>
              <a:spLocks/>
            </p:cNvSpPr>
            <p:nvPr userDrawn="1"/>
          </p:nvSpPr>
          <p:spPr bwMode="auto">
            <a:xfrm>
              <a:off x="364" y="348"/>
              <a:ext cx="16" cy="16"/>
            </a:xfrm>
            <a:custGeom>
              <a:avLst/>
              <a:gdLst>
                <a:gd name="T0" fmla="*/ 1 w 35"/>
                <a:gd name="T1" fmla="*/ 0 h 35"/>
                <a:gd name="T2" fmla="*/ 1 w 35"/>
                <a:gd name="T3" fmla="*/ 0 h 35"/>
                <a:gd name="T4" fmla="*/ 1 w 35"/>
                <a:gd name="T5" fmla="*/ 7 h 35"/>
                <a:gd name="T6" fmla="*/ 9 w 35"/>
                <a:gd name="T7" fmla="*/ 19 h 35"/>
                <a:gd name="T8" fmla="*/ 1 w 35"/>
                <a:gd name="T9" fmla="*/ 11 h 35"/>
                <a:gd name="T10" fmla="*/ 0 w 35"/>
                <a:gd name="T11" fmla="*/ 25 h 35"/>
                <a:gd name="T12" fmla="*/ 7 w 35"/>
                <a:gd name="T13" fmla="*/ 29 h 35"/>
                <a:gd name="T14" fmla="*/ 35 w 35"/>
                <a:gd name="T15" fmla="*/ 23 h 35"/>
                <a:gd name="T16" fmla="*/ 9 w 35"/>
                <a:gd name="T17" fmla="*/ 26 h 35"/>
                <a:gd name="T18" fmla="*/ 30 w 35"/>
                <a:gd name="T19" fmla="*/ 24 h 35"/>
                <a:gd name="T20" fmla="*/ 8 w 35"/>
                <a:gd name="T21" fmla="*/ 8 h 35"/>
                <a:gd name="T22" fmla="*/ 1 w 35"/>
                <a:gd name="T2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" h="35">
                  <a:moveTo>
                    <a:pt x="1" y="0"/>
                  </a:moveTo>
                  <a:lnTo>
                    <a:pt x="1" y="0"/>
                  </a:lnTo>
                  <a:lnTo>
                    <a:pt x="1" y="7"/>
                  </a:lnTo>
                  <a:cubicBezTo>
                    <a:pt x="2" y="12"/>
                    <a:pt x="7" y="17"/>
                    <a:pt x="9" y="19"/>
                  </a:cubicBezTo>
                  <a:cubicBezTo>
                    <a:pt x="6" y="18"/>
                    <a:pt x="2" y="13"/>
                    <a:pt x="1" y="11"/>
                  </a:cubicBezTo>
                  <a:cubicBezTo>
                    <a:pt x="1" y="18"/>
                    <a:pt x="1" y="21"/>
                    <a:pt x="0" y="25"/>
                  </a:cubicBezTo>
                  <a:cubicBezTo>
                    <a:pt x="1" y="26"/>
                    <a:pt x="5" y="28"/>
                    <a:pt x="7" y="29"/>
                  </a:cubicBezTo>
                  <a:cubicBezTo>
                    <a:pt x="20" y="35"/>
                    <a:pt x="32" y="30"/>
                    <a:pt x="35" y="23"/>
                  </a:cubicBezTo>
                  <a:cubicBezTo>
                    <a:pt x="30" y="27"/>
                    <a:pt x="19" y="32"/>
                    <a:pt x="9" y="26"/>
                  </a:cubicBezTo>
                  <a:cubicBezTo>
                    <a:pt x="17" y="29"/>
                    <a:pt x="25" y="28"/>
                    <a:pt x="30" y="24"/>
                  </a:cubicBezTo>
                  <a:cubicBezTo>
                    <a:pt x="23" y="24"/>
                    <a:pt x="11" y="21"/>
                    <a:pt x="8" y="8"/>
                  </a:cubicBezTo>
                  <a:cubicBezTo>
                    <a:pt x="6" y="6"/>
                    <a:pt x="2" y="3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33" name="Freeform 1560"/>
            <p:cNvSpPr>
              <a:spLocks/>
            </p:cNvSpPr>
            <p:nvPr userDrawn="1"/>
          </p:nvSpPr>
          <p:spPr bwMode="auto">
            <a:xfrm>
              <a:off x="365" y="332"/>
              <a:ext cx="6" cy="19"/>
            </a:xfrm>
            <a:custGeom>
              <a:avLst/>
              <a:gdLst>
                <a:gd name="T0" fmla="*/ 0 w 13"/>
                <a:gd name="T1" fmla="*/ 0 h 41"/>
                <a:gd name="T2" fmla="*/ 0 w 13"/>
                <a:gd name="T3" fmla="*/ 0 h 41"/>
                <a:gd name="T4" fmla="*/ 0 w 13"/>
                <a:gd name="T5" fmla="*/ 30 h 41"/>
                <a:gd name="T6" fmla="*/ 11 w 13"/>
                <a:gd name="T7" fmla="*/ 41 h 41"/>
                <a:gd name="T8" fmla="*/ 13 w 13"/>
                <a:gd name="T9" fmla="*/ 1 h 41"/>
                <a:gd name="T10" fmla="*/ 6 w 13"/>
                <a:gd name="T11" fmla="*/ 5 h 41"/>
                <a:gd name="T12" fmla="*/ 4 w 13"/>
                <a:gd name="T13" fmla="*/ 25 h 41"/>
                <a:gd name="T14" fmla="*/ 4 w 13"/>
                <a:gd name="T15" fmla="*/ 5 h 41"/>
                <a:gd name="T16" fmla="*/ 0 w 13"/>
                <a:gd name="T1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41">
                  <a:moveTo>
                    <a:pt x="0" y="0"/>
                  </a:moveTo>
                  <a:lnTo>
                    <a:pt x="0" y="0"/>
                  </a:lnTo>
                  <a:lnTo>
                    <a:pt x="0" y="30"/>
                  </a:lnTo>
                  <a:cubicBezTo>
                    <a:pt x="2" y="34"/>
                    <a:pt x="6" y="40"/>
                    <a:pt x="11" y="41"/>
                  </a:cubicBezTo>
                  <a:cubicBezTo>
                    <a:pt x="7" y="30"/>
                    <a:pt x="6" y="15"/>
                    <a:pt x="13" y="1"/>
                  </a:cubicBezTo>
                  <a:cubicBezTo>
                    <a:pt x="12" y="2"/>
                    <a:pt x="7" y="4"/>
                    <a:pt x="6" y="5"/>
                  </a:cubicBezTo>
                  <a:cubicBezTo>
                    <a:pt x="6" y="8"/>
                    <a:pt x="4" y="18"/>
                    <a:pt x="4" y="25"/>
                  </a:cubicBezTo>
                  <a:cubicBezTo>
                    <a:pt x="2" y="18"/>
                    <a:pt x="3" y="7"/>
                    <a:pt x="4" y="5"/>
                  </a:cubicBezTo>
                  <a:cubicBezTo>
                    <a:pt x="3" y="3"/>
                    <a:pt x="3" y="2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34" name="Freeform 1561"/>
            <p:cNvSpPr>
              <a:spLocks/>
            </p:cNvSpPr>
            <p:nvPr userDrawn="1"/>
          </p:nvSpPr>
          <p:spPr bwMode="auto">
            <a:xfrm>
              <a:off x="383" y="331"/>
              <a:ext cx="11" cy="20"/>
            </a:xfrm>
            <a:custGeom>
              <a:avLst/>
              <a:gdLst>
                <a:gd name="T0" fmla="*/ 11 w 26"/>
                <a:gd name="T1" fmla="*/ 1 h 44"/>
                <a:gd name="T2" fmla="*/ 11 w 26"/>
                <a:gd name="T3" fmla="*/ 1 h 44"/>
                <a:gd name="T4" fmla="*/ 12 w 26"/>
                <a:gd name="T5" fmla="*/ 28 h 44"/>
                <a:gd name="T6" fmla="*/ 6 w 26"/>
                <a:gd name="T7" fmla="*/ 0 h 44"/>
                <a:gd name="T8" fmla="*/ 0 w 26"/>
                <a:gd name="T9" fmla="*/ 5 h 44"/>
                <a:gd name="T10" fmla="*/ 0 w 26"/>
                <a:gd name="T11" fmla="*/ 32 h 44"/>
                <a:gd name="T12" fmla="*/ 13 w 26"/>
                <a:gd name="T13" fmla="*/ 44 h 44"/>
                <a:gd name="T14" fmla="*/ 25 w 26"/>
                <a:gd name="T15" fmla="*/ 33 h 44"/>
                <a:gd name="T16" fmla="*/ 21 w 26"/>
                <a:gd name="T17" fmla="*/ 4 h 44"/>
                <a:gd name="T18" fmla="*/ 11 w 26"/>
                <a:gd name="T19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44">
                  <a:moveTo>
                    <a:pt x="11" y="1"/>
                  </a:moveTo>
                  <a:lnTo>
                    <a:pt x="11" y="1"/>
                  </a:lnTo>
                  <a:cubicBezTo>
                    <a:pt x="11" y="6"/>
                    <a:pt x="13" y="20"/>
                    <a:pt x="12" y="28"/>
                  </a:cubicBezTo>
                  <a:cubicBezTo>
                    <a:pt x="10" y="23"/>
                    <a:pt x="6" y="2"/>
                    <a:pt x="6" y="0"/>
                  </a:cubicBezTo>
                  <a:cubicBezTo>
                    <a:pt x="5" y="3"/>
                    <a:pt x="2" y="3"/>
                    <a:pt x="0" y="5"/>
                  </a:cubicBezTo>
                  <a:cubicBezTo>
                    <a:pt x="0" y="9"/>
                    <a:pt x="0" y="30"/>
                    <a:pt x="0" y="32"/>
                  </a:cubicBezTo>
                  <a:cubicBezTo>
                    <a:pt x="2" y="43"/>
                    <a:pt x="10" y="41"/>
                    <a:pt x="13" y="44"/>
                  </a:cubicBezTo>
                  <a:cubicBezTo>
                    <a:pt x="18" y="41"/>
                    <a:pt x="26" y="39"/>
                    <a:pt x="25" y="33"/>
                  </a:cubicBezTo>
                  <a:cubicBezTo>
                    <a:pt x="24" y="22"/>
                    <a:pt x="22" y="13"/>
                    <a:pt x="21" y="4"/>
                  </a:cubicBezTo>
                  <a:cubicBezTo>
                    <a:pt x="17" y="2"/>
                    <a:pt x="14" y="3"/>
                    <a:pt x="1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35" name="Freeform 1562"/>
            <p:cNvSpPr>
              <a:spLocks/>
            </p:cNvSpPr>
            <p:nvPr userDrawn="1"/>
          </p:nvSpPr>
          <p:spPr bwMode="auto">
            <a:xfrm>
              <a:off x="395" y="327"/>
              <a:ext cx="16" cy="26"/>
            </a:xfrm>
            <a:custGeom>
              <a:avLst/>
              <a:gdLst>
                <a:gd name="T0" fmla="*/ 9 w 37"/>
                <a:gd name="T1" fmla="*/ 0 h 57"/>
                <a:gd name="T2" fmla="*/ 9 w 37"/>
                <a:gd name="T3" fmla="*/ 0 h 57"/>
                <a:gd name="T4" fmla="*/ 19 w 37"/>
                <a:gd name="T5" fmla="*/ 36 h 57"/>
                <a:gd name="T6" fmla="*/ 4 w 37"/>
                <a:gd name="T7" fmla="*/ 1 h 57"/>
                <a:gd name="T8" fmla="*/ 0 w 37"/>
                <a:gd name="T9" fmla="*/ 8 h 57"/>
                <a:gd name="T10" fmla="*/ 12 w 37"/>
                <a:gd name="T11" fmla="*/ 50 h 57"/>
                <a:gd name="T12" fmla="*/ 27 w 37"/>
                <a:gd name="T13" fmla="*/ 57 h 57"/>
                <a:gd name="T14" fmla="*/ 35 w 37"/>
                <a:gd name="T15" fmla="*/ 43 h 57"/>
                <a:gd name="T16" fmla="*/ 16 w 37"/>
                <a:gd name="T17" fmla="*/ 1 h 57"/>
                <a:gd name="T18" fmla="*/ 9 w 37"/>
                <a:gd name="T1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57">
                  <a:moveTo>
                    <a:pt x="9" y="0"/>
                  </a:moveTo>
                  <a:lnTo>
                    <a:pt x="9" y="0"/>
                  </a:lnTo>
                  <a:cubicBezTo>
                    <a:pt x="11" y="8"/>
                    <a:pt x="18" y="32"/>
                    <a:pt x="19" y="36"/>
                  </a:cubicBezTo>
                  <a:cubicBezTo>
                    <a:pt x="15" y="29"/>
                    <a:pt x="7" y="8"/>
                    <a:pt x="4" y="1"/>
                  </a:cubicBezTo>
                  <a:cubicBezTo>
                    <a:pt x="3" y="4"/>
                    <a:pt x="1" y="6"/>
                    <a:pt x="0" y="8"/>
                  </a:cubicBezTo>
                  <a:cubicBezTo>
                    <a:pt x="2" y="19"/>
                    <a:pt x="11" y="46"/>
                    <a:pt x="12" y="50"/>
                  </a:cubicBezTo>
                  <a:cubicBezTo>
                    <a:pt x="14" y="56"/>
                    <a:pt x="23" y="54"/>
                    <a:pt x="27" y="57"/>
                  </a:cubicBezTo>
                  <a:cubicBezTo>
                    <a:pt x="29" y="54"/>
                    <a:pt x="37" y="50"/>
                    <a:pt x="35" y="43"/>
                  </a:cubicBezTo>
                  <a:cubicBezTo>
                    <a:pt x="32" y="34"/>
                    <a:pt x="21" y="9"/>
                    <a:pt x="16" y="1"/>
                  </a:cubicBezTo>
                  <a:cubicBezTo>
                    <a:pt x="15" y="1"/>
                    <a:pt x="11" y="1"/>
                    <a:pt x="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36" name="Freeform 1563"/>
            <p:cNvSpPr>
              <a:spLocks/>
            </p:cNvSpPr>
            <p:nvPr userDrawn="1"/>
          </p:nvSpPr>
          <p:spPr bwMode="auto">
            <a:xfrm>
              <a:off x="405" y="320"/>
              <a:ext cx="21" cy="29"/>
            </a:xfrm>
            <a:custGeom>
              <a:avLst/>
              <a:gdLst>
                <a:gd name="T0" fmla="*/ 14 w 47"/>
                <a:gd name="T1" fmla="*/ 2 h 63"/>
                <a:gd name="T2" fmla="*/ 14 w 47"/>
                <a:gd name="T3" fmla="*/ 2 h 63"/>
                <a:gd name="T4" fmla="*/ 3 w 47"/>
                <a:gd name="T5" fmla="*/ 0 h 63"/>
                <a:gd name="T6" fmla="*/ 28 w 47"/>
                <a:gd name="T7" fmla="*/ 40 h 63"/>
                <a:gd name="T8" fmla="*/ 2 w 47"/>
                <a:gd name="T9" fmla="*/ 8 h 63"/>
                <a:gd name="T10" fmla="*/ 0 w 47"/>
                <a:gd name="T11" fmla="*/ 15 h 63"/>
                <a:gd name="T12" fmla="*/ 25 w 47"/>
                <a:gd name="T13" fmla="*/ 59 h 63"/>
                <a:gd name="T14" fmla="*/ 40 w 47"/>
                <a:gd name="T15" fmla="*/ 62 h 63"/>
                <a:gd name="T16" fmla="*/ 45 w 47"/>
                <a:gd name="T17" fmla="*/ 48 h 63"/>
                <a:gd name="T18" fmla="*/ 14 w 47"/>
                <a:gd name="T19" fmla="*/ 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63">
                  <a:moveTo>
                    <a:pt x="14" y="2"/>
                  </a:moveTo>
                  <a:lnTo>
                    <a:pt x="14" y="2"/>
                  </a:lnTo>
                  <a:cubicBezTo>
                    <a:pt x="11" y="2"/>
                    <a:pt x="7" y="2"/>
                    <a:pt x="3" y="0"/>
                  </a:cubicBezTo>
                  <a:cubicBezTo>
                    <a:pt x="4" y="1"/>
                    <a:pt x="24" y="31"/>
                    <a:pt x="28" y="40"/>
                  </a:cubicBezTo>
                  <a:cubicBezTo>
                    <a:pt x="23" y="36"/>
                    <a:pt x="7" y="14"/>
                    <a:pt x="2" y="8"/>
                  </a:cubicBezTo>
                  <a:cubicBezTo>
                    <a:pt x="2" y="10"/>
                    <a:pt x="0" y="12"/>
                    <a:pt x="0" y="15"/>
                  </a:cubicBezTo>
                  <a:cubicBezTo>
                    <a:pt x="3" y="21"/>
                    <a:pt x="23" y="57"/>
                    <a:pt x="25" y="59"/>
                  </a:cubicBezTo>
                  <a:cubicBezTo>
                    <a:pt x="30" y="63"/>
                    <a:pt x="35" y="60"/>
                    <a:pt x="40" y="62"/>
                  </a:cubicBezTo>
                  <a:cubicBezTo>
                    <a:pt x="42" y="58"/>
                    <a:pt x="47" y="55"/>
                    <a:pt x="45" y="48"/>
                  </a:cubicBezTo>
                  <a:cubicBezTo>
                    <a:pt x="44" y="42"/>
                    <a:pt x="18" y="7"/>
                    <a:pt x="14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37" name="Freeform 1564"/>
            <p:cNvSpPr>
              <a:spLocks/>
            </p:cNvSpPr>
            <p:nvPr userDrawn="1"/>
          </p:nvSpPr>
          <p:spPr bwMode="auto">
            <a:xfrm>
              <a:off x="363" y="314"/>
              <a:ext cx="11" cy="19"/>
            </a:xfrm>
            <a:custGeom>
              <a:avLst/>
              <a:gdLst>
                <a:gd name="T0" fmla="*/ 1 w 24"/>
                <a:gd name="T1" fmla="*/ 30 h 43"/>
                <a:gd name="T2" fmla="*/ 1 w 24"/>
                <a:gd name="T3" fmla="*/ 30 h 43"/>
                <a:gd name="T4" fmla="*/ 9 w 24"/>
                <a:gd name="T5" fmla="*/ 43 h 43"/>
                <a:gd name="T6" fmla="*/ 21 w 24"/>
                <a:gd name="T7" fmla="*/ 35 h 43"/>
                <a:gd name="T8" fmla="*/ 24 w 24"/>
                <a:gd name="T9" fmla="*/ 4 h 43"/>
                <a:gd name="T10" fmla="*/ 19 w 24"/>
                <a:gd name="T11" fmla="*/ 6 h 43"/>
                <a:gd name="T12" fmla="*/ 11 w 24"/>
                <a:gd name="T13" fmla="*/ 27 h 43"/>
                <a:gd name="T14" fmla="*/ 14 w 24"/>
                <a:gd name="T15" fmla="*/ 4 h 43"/>
                <a:gd name="T16" fmla="*/ 10 w 24"/>
                <a:gd name="T17" fmla="*/ 0 h 43"/>
                <a:gd name="T18" fmla="*/ 1 w 24"/>
                <a:gd name="T19" fmla="*/ 3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43">
                  <a:moveTo>
                    <a:pt x="1" y="30"/>
                  </a:moveTo>
                  <a:lnTo>
                    <a:pt x="1" y="30"/>
                  </a:lnTo>
                  <a:cubicBezTo>
                    <a:pt x="0" y="37"/>
                    <a:pt x="6" y="38"/>
                    <a:pt x="9" y="43"/>
                  </a:cubicBezTo>
                  <a:cubicBezTo>
                    <a:pt x="13" y="40"/>
                    <a:pt x="21" y="39"/>
                    <a:pt x="21" y="35"/>
                  </a:cubicBezTo>
                  <a:cubicBezTo>
                    <a:pt x="22" y="29"/>
                    <a:pt x="24" y="11"/>
                    <a:pt x="24" y="4"/>
                  </a:cubicBezTo>
                  <a:cubicBezTo>
                    <a:pt x="22" y="5"/>
                    <a:pt x="20" y="5"/>
                    <a:pt x="19" y="6"/>
                  </a:cubicBezTo>
                  <a:cubicBezTo>
                    <a:pt x="17" y="11"/>
                    <a:pt x="13" y="23"/>
                    <a:pt x="11" y="27"/>
                  </a:cubicBezTo>
                  <a:cubicBezTo>
                    <a:pt x="12" y="21"/>
                    <a:pt x="14" y="4"/>
                    <a:pt x="14" y="4"/>
                  </a:cubicBezTo>
                  <a:cubicBezTo>
                    <a:pt x="14" y="4"/>
                    <a:pt x="11" y="1"/>
                    <a:pt x="10" y="0"/>
                  </a:cubicBezTo>
                  <a:cubicBezTo>
                    <a:pt x="7" y="8"/>
                    <a:pt x="4" y="19"/>
                    <a:pt x="1" y="3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38" name="Freeform 1565"/>
            <p:cNvSpPr>
              <a:spLocks/>
            </p:cNvSpPr>
            <p:nvPr userDrawn="1"/>
          </p:nvSpPr>
          <p:spPr bwMode="auto">
            <a:xfrm>
              <a:off x="375" y="313"/>
              <a:ext cx="10" cy="20"/>
            </a:xfrm>
            <a:custGeom>
              <a:avLst/>
              <a:gdLst>
                <a:gd name="T0" fmla="*/ 8 w 23"/>
                <a:gd name="T1" fmla="*/ 3 h 46"/>
                <a:gd name="T2" fmla="*/ 8 w 23"/>
                <a:gd name="T3" fmla="*/ 3 h 46"/>
                <a:gd name="T4" fmla="*/ 6 w 23"/>
                <a:gd name="T5" fmla="*/ 0 h 46"/>
                <a:gd name="T6" fmla="*/ 2 w 23"/>
                <a:gd name="T7" fmla="*/ 6 h 46"/>
                <a:gd name="T8" fmla="*/ 0 w 23"/>
                <a:gd name="T9" fmla="*/ 36 h 46"/>
                <a:gd name="T10" fmla="*/ 11 w 23"/>
                <a:gd name="T11" fmla="*/ 46 h 46"/>
                <a:gd name="T12" fmla="*/ 23 w 23"/>
                <a:gd name="T13" fmla="*/ 35 h 46"/>
                <a:gd name="T14" fmla="*/ 19 w 23"/>
                <a:gd name="T15" fmla="*/ 8 h 46"/>
                <a:gd name="T16" fmla="*/ 17 w 23"/>
                <a:gd name="T17" fmla="*/ 10 h 46"/>
                <a:gd name="T18" fmla="*/ 13 w 23"/>
                <a:gd name="T19" fmla="*/ 6 h 46"/>
                <a:gd name="T20" fmla="*/ 11 w 23"/>
                <a:gd name="T21" fmla="*/ 29 h 46"/>
                <a:gd name="T22" fmla="*/ 8 w 23"/>
                <a:gd name="T23" fmla="*/ 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46">
                  <a:moveTo>
                    <a:pt x="8" y="3"/>
                  </a:moveTo>
                  <a:lnTo>
                    <a:pt x="8" y="3"/>
                  </a:lnTo>
                  <a:cubicBezTo>
                    <a:pt x="7" y="2"/>
                    <a:pt x="6" y="2"/>
                    <a:pt x="6" y="0"/>
                  </a:cubicBezTo>
                  <a:cubicBezTo>
                    <a:pt x="5" y="3"/>
                    <a:pt x="3" y="5"/>
                    <a:pt x="2" y="6"/>
                  </a:cubicBezTo>
                  <a:cubicBezTo>
                    <a:pt x="2" y="11"/>
                    <a:pt x="0" y="33"/>
                    <a:pt x="0" y="36"/>
                  </a:cubicBezTo>
                  <a:cubicBezTo>
                    <a:pt x="0" y="42"/>
                    <a:pt x="6" y="43"/>
                    <a:pt x="11" y="46"/>
                  </a:cubicBezTo>
                  <a:cubicBezTo>
                    <a:pt x="16" y="42"/>
                    <a:pt x="23" y="41"/>
                    <a:pt x="23" y="35"/>
                  </a:cubicBezTo>
                  <a:cubicBezTo>
                    <a:pt x="22" y="27"/>
                    <a:pt x="20" y="14"/>
                    <a:pt x="19" y="8"/>
                  </a:cubicBezTo>
                  <a:cubicBezTo>
                    <a:pt x="19" y="8"/>
                    <a:pt x="18" y="9"/>
                    <a:pt x="17" y="10"/>
                  </a:cubicBezTo>
                  <a:cubicBezTo>
                    <a:pt x="15" y="7"/>
                    <a:pt x="14" y="7"/>
                    <a:pt x="13" y="6"/>
                  </a:cubicBezTo>
                  <a:cubicBezTo>
                    <a:pt x="12" y="9"/>
                    <a:pt x="12" y="21"/>
                    <a:pt x="11" y="29"/>
                  </a:cubicBezTo>
                  <a:cubicBezTo>
                    <a:pt x="9" y="21"/>
                    <a:pt x="9" y="11"/>
                    <a:pt x="8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39" name="Freeform 1566"/>
            <p:cNvSpPr>
              <a:spLocks/>
            </p:cNvSpPr>
            <p:nvPr userDrawn="1"/>
          </p:nvSpPr>
          <p:spPr bwMode="auto">
            <a:xfrm>
              <a:off x="387" y="313"/>
              <a:ext cx="1" cy="6"/>
            </a:xfrm>
            <a:custGeom>
              <a:avLst/>
              <a:gdLst>
                <a:gd name="T0" fmla="*/ 1 w 4"/>
                <a:gd name="T1" fmla="*/ 0 h 12"/>
                <a:gd name="T2" fmla="*/ 1 w 4"/>
                <a:gd name="T3" fmla="*/ 0 h 12"/>
                <a:gd name="T4" fmla="*/ 0 w 4"/>
                <a:gd name="T5" fmla="*/ 1 h 12"/>
                <a:gd name="T6" fmla="*/ 4 w 4"/>
                <a:gd name="T7" fmla="*/ 12 h 12"/>
                <a:gd name="T8" fmla="*/ 1 w 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2">
                  <a:moveTo>
                    <a:pt x="1" y="0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4" y="1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40" name="Freeform 1567"/>
            <p:cNvSpPr>
              <a:spLocks/>
            </p:cNvSpPr>
            <p:nvPr userDrawn="1"/>
          </p:nvSpPr>
          <p:spPr bwMode="auto">
            <a:xfrm>
              <a:off x="384" y="312"/>
              <a:ext cx="13" cy="19"/>
            </a:xfrm>
            <a:custGeom>
              <a:avLst/>
              <a:gdLst>
                <a:gd name="T0" fmla="*/ 8 w 29"/>
                <a:gd name="T1" fmla="*/ 0 h 42"/>
                <a:gd name="T2" fmla="*/ 8 w 29"/>
                <a:gd name="T3" fmla="*/ 0 h 42"/>
                <a:gd name="T4" fmla="*/ 13 w 29"/>
                <a:gd name="T5" fmla="*/ 24 h 42"/>
                <a:gd name="T6" fmla="*/ 4 w 29"/>
                <a:gd name="T7" fmla="*/ 4 h 42"/>
                <a:gd name="T8" fmla="*/ 0 w 29"/>
                <a:gd name="T9" fmla="*/ 7 h 42"/>
                <a:gd name="T10" fmla="*/ 5 w 29"/>
                <a:gd name="T11" fmla="*/ 35 h 42"/>
                <a:gd name="T12" fmla="*/ 19 w 29"/>
                <a:gd name="T13" fmla="*/ 42 h 42"/>
                <a:gd name="T14" fmla="*/ 25 w 29"/>
                <a:gd name="T15" fmla="*/ 25 h 42"/>
                <a:gd name="T16" fmla="*/ 15 w 29"/>
                <a:gd name="T17" fmla="*/ 3 h 42"/>
                <a:gd name="T18" fmla="*/ 8 w 29"/>
                <a:gd name="T1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42">
                  <a:moveTo>
                    <a:pt x="8" y="0"/>
                  </a:moveTo>
                  <a:lnTo>
                    <a:pt x="8" y="0"/>
                  </a:lnTo>
                  <a:cubicBezTo>
                    <a:pt x="10" y="7"/>
                    <a:pt x="13" y="19"/>
                    <a:pt x="13" y="24"/>
                  </a:cubicBezTo>
                  <a:cubicBezTo>
                    <a:pt x="10" y="18"/>
                    <a:pt x="6" y="9"/>
                    <a:pt x="4" y="4"/>
                  </a:cubicBezTo>
                  <a:lnTo>
                    <a:pt x="0" y="7"/>
                  </a:lnTo>
                  <a:cubicBezTo>
                    <a:pt x="1" y="14"/>
                    <a:pt x="4" y="31"/>
                    <a:pt x="5" y="35"/>
                  </a:cubicBezTo>
                  <a:cubicBezTo>
                    <a:pt x="7" y="41"/>
                    <a:pt x="14" y="40"/>
                    <a:pt x="19" y="42"/>
                  </a:cubicBezTo>
                  <a:cubicBezTo>
                    <a:pt x="22" y="37"/>
                    <a:pt x="29" y="34"/>
                    <a:pt x="25" y="25"/>
                  </a:cubicBezTo>
                  <a:cubicBezTo>
                    <a:pt x="23" y="20"/>
                    <a:pt x="16" y="6"/>
                    <a:pt x="15" y="3"/>
                  </a:cubicBezTo>
                  <a:cubicBezTo>
                    <a:pt x="13" y="2"/>
                    <a:pt x="11" y="3"/>
                    <a:pt x="8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41" name="Freeform 1568"/>
            <p:cNvSpPr>
              <a:spLocks/>
            </p:cNvSpPr>
            <p:nvPr userDrawn="1"/>
          </p:nvSpPr>
          <p:spPr bwMode="auto">
            <a:xfrm>
              <a:off x="365" y="311"/>
              <a:ext cx="2" cy="9"/>
            </a:xfrm>
            <a:custGeom>
              <a:avLst/>
              <a:gdLst>
                <a:gd name="T0" fmla="*/ 5 w 5"/>
                <a:gd name="T1" fmla="*/ 3 h 20"/>
                <a:gd name="T2" fmla="*/ 5 w 5"/>
                <a:gd name="T3" fmla="*/ 3 h 20"/>
                <a:gd name="T4" fmla="*/ 5 w 5"/>
                <a:gd name="T5" fmla="*/ 0 h 20"/>
                <a:gd name="T6" fmla="*/ 0 w 5"/>
                <a:gd name="T7" fmla="*/ 2 h 20"/>
                <a:gd name="T8" fmla="*/ 0 w 5"/>
                <a:gd name="T9" fmla="*/ 20 h 20"/>
                <a:gd name="T10" fmla="*/ 5 w 5"/>
                <a:gd name="T11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20">
                  <a:moveTo>
                    <a:pt x="5" y="3"/>
                  </a:moveTo>
                  <a:lnTo>
                    <a:pt x="5" y="3"/>
                  </a:lnTo>
                  <a:cubicBezTo>
                    <a:pt x="5" y="2"/>
                    <a:pt x="4" y="1"/>
                    <a:pt x="5" y="0"/>
                  </a:cubicBezTo>
                  <a:cubicBezTo>
                    <a:pt x="4" y="1"/>
                    <a:pt x="2" y="2"/>
                    <a:pt x="0" y="2"/>
                  </a:cubicBezTo>
                  <a:lnTo>
                    <a:pt x="0" y="20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42" name="Freeform 1569"/>
            <p:cNvSpPr>
              <a:spLocks/>
            </p:cNvSpPr>
            <p:nvPr userDrawn="1"/>
          </p:nvSpPr>
          <p:spPr bwMode="auto">
            <a:xfrm>
              <a:off x="392" y="309"/>
              <a:ext cx="14" cy="18"/>
            </a:xfrm>
            <a:custGeom>
              <a:avLst/>
              <a:gdLst>
                <a:gd name="T0" fmla="*/ 13 w 32"/>
                <a:gd name="T1" fmla="*/ 0 h 39"/>
                <a:gd name="T2" fmla="*/ 13 w 32"/>
                <a:gd name="T3" fmla="*/ 0 h 39"/>
                <a:gd name="T4" fmla="*/ 9 w 32"/>
                <a:gd name="T5" fmla="*/ 5 h 39"/>
                <a:gd name="T6" fmla="*/ 18 w 32"/>
                <a:gd name="T7" fmla="*/ 25 h 39"/>
                <a:gd name="T8" fmla="*/ 6 w 32"/>
                <a:gd name="T9" fmla="*/ 8 h 39"/>
                <a:gd name="T10" fmla="*/ 0 w 32"/>
                <a:gd name="T11" fmla="*/ 9 h 39"/>
                <a:gd name="T12" fmla="*/ 11 w 32"/>
                <a:gd name="T13" fmla="*/ 34 h 39"/>
                <a:gd name="T14" fmla="*/ 26 w 32"/>
                <a:gd name="T15" fmla="*/ 39 h 39"/>
                <a:gd name="T16" fmla="*/ 29 w 32"/>
                <a:gd name="T17" fmla="*/ 25 h 39"/>
                <a:gd name="T18" fmla="*/ 13 w 32"/>
                <a:gd name="T1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39">
                  <a:moveTo>
                    <a:pt x="13" y="0"/>
                  </a:moveTo>
                  <a:lnTo>
                    <a:pt x="13" y="0"/>
                  </a:lnTo>
                  <a:cubicBezTo>
                    <a:pt x="12" y="2"/>
                    <a:pt x="10" y="3"/>
                    <a:pt x="9" y="5"/>
                  </a:cubicBezTo>
                  <a:cubicBezTo>
                    <a:pt x="12" y="11"/>
                    <a:pt x="16" y="20"/>
                    <a:pt x="18" y="25"/>
                  </a:cubicBezTo>
                  <a:cubicBezTo>
                    <a:pt x="15" y="23"/>
                    <a:pt x="8" y="11"/>
                    <a:pt x="6" y="8"/>
                  </a:cubicBezTo>
                  <a:cubicBezTo>
                    <a:pt x="4" y="8"/>
                    <a:pt x="2" y="9"/>
                    <a:pt x="0" y="9"/>
                  </a:cubicBezTo>
                  <a:cubicBezTo>
                    <a:pt x="2" y="15"/>
                    <a:pt x="6" y="24"/>
                    <a:pt x="11" y="34"/>
                  </a:cubicBezTo>
                  <a:cubicBezTo>
                    <a:pt x="14" y="39"/>
                    <a:pt x="21" y="38"/>
                    <a:pt x="26" y="39"/>
                  </a:cubicBezTo>
                  <a:cubicBezTo>
                    <a:pt x="28" y="33"/>
                    <a:pt x="32" y="30"/>
                    <a:pt x="29" y="25"/>
                  </a:cubicBezTo>
                  <a:cubicBezTo>
                    <a:pt x="26" y="18"/>
                    <a:pt x="17" y="6"/>
                    <a:pt x="1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43" name="Freeform 1570"/>
            <p:cNvSpPr>
              <a:spLocks/>
            </p:cNvSpPr>
            <p:nvPr userDrawn="1"/>
          </p:nvSpPr>
          <p:spPr bwMode="auto">
            <a:xfrm>
              <a:off x="397" y="305"/>
              <a:ext cx="18" cy="15"/>
            </a:xfrm>
            <a:custGeom>
              <a:avLst/>
              <a:gdLst>
                <a:gd name="T0" fmla="*/ 14 w 40"/>
                <a:gd name="T1" fmla="*/ 0 h 33"/>
                <a:gd name="T2" fmla="*/ 14 w 40"/>
                <a:gd name="T3" fmla="*/ 0 h 33"/>
                <a:gd name="T4" fmla="*/ 10 w 40"/>
                <a:gd name="T5" fmla="*/ 2 h 33"/>
                <a:gd name="T6" fmla="*/ 24 w 40"/>
                <a:gd name="T7" fmla="*/ 19 h 33"/>
                <a:gd name="T8" fmla="*/ 5 w 40"/>
                <a:gd name="T9" fmla="*/ 3 h 33"/>
                <a:gd name="T10" fmla="*/ 0 w 40"/>
                <a:gd name="T11" fmla="*/ 1 h 33"/>
                <a:gd name="T12" fmla="*/ 1 w 40"/>
                <a:gd name="T13" fmla="*/ 6 h 33"/>
                <a:gd name="T14" fmla="*/ 18 w 40"/>
                <a:gd name="T15" fmla="*/ 28 h 33"/>
                <a:gd name="T16" fmla="*/ 35 w 40"/>
                <a:gd name="T17" fmla="*/ 33 h 33"/>
                <a:gd name="T18" fmla="*/ 35 w 40"/>
                <a:gd name="T19" fmla="*/ 15 h 33"/>
                <a:gd name="T20" fmla="*/ 14 w 40"/>
                <a:gd name="T21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3">
                  <a:moveTo>
                    <a:pt x="14" y="0"/>
                  </a:moveTo>
                  <a:lnTo>
                    <a:pt x="14" y="0"/>
                  </a:lnTo>
                  <a:cubicBezTo>
                    <a:pt x="12" y="1"/>
                    <a:pt x="11" y="1"/>
                    <a:pt x="10" y="2"/>
                  </a:cubicBezTo>
                  <a:cubicBezTo>
                    <a:pt x="15" y="6"/>
                    <a:pt x="19" y="13"/>
                    <a:pt x="24" y="19"/>
                  </a:cubicBezTo>
                  <a:cubicBezTo>
                    <a:pt x="19" y="15"/>
                    <a:pt x="6" y="4"/>
                    <a:pt x="5" y="3"/>
                  </a:cubicBezTo>
                  <a:cubicBezTo>
                    <a:pt x="3" y="3"/>
                    <a:pt x="2" y="2"/>
                    <a:pt x="0" y="1"/>
                  </a:cubicBezTo>
                  <a:cubicBezTo>
                    <a:pt x="1" y="3"/>
                    <a:pt x="1" y="5"/>
                    <a:pt x="1" y="6"/>
                  </a:cubicBezTo>
                  <a:cubicBezTo>
                    <a:pt x="4" y="11"/>
                    <a:pt x="14" y="24"/>
                    <a:pt x="18" y="28"/>
                  </a:cubicBezTo>
                  <a:cubicBezTo>
                    <a:pt x="22" y="32"/>
                    <a:pt x="28" y="32"/>
                    <a:pt x="35" y="33"/>
                  </a:cubicBezTo>
                  <a:cubicBezTo>
                    <a:pt x="37" y="26"/>
                    <a:pt x="40" y="20"/>
                    <a:pt x="35" y="15"/>
                  </a:cubicBezTo>
                  <a:cubicBezTo>
                    <a:pt x="32" y="11"/>
                    <a:pt x="16" y="1"/>
                    <a:pt x="1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44" name="Freeform 1571"/>
            <p:cNvSpPr>
              <a:spLocks/>
            </p:cNvSpPr>
            <p:nvPr userDrawn="1"/>
          </p:nvSpPr>
          <p:spPr bwMode="auto">
            <a:xfrm>
              <a:off x="405" y="299"/>
              <a:ext cx="18" cy="13"/>
            </a:xfrm>
            <a:custGeom>
              <a:avLst/>
              <a:gdLst>
                <a:gd name="T0" fmla="*/ 31 w 40"/>
                <a:gd name="T1" fmla="*/ 6 h 27"/>
                <a:gd name="T2" fmla="*/ 31 w 40"/>
                <a:gd name="T3" fmla="*/ 6 h 27"/>
                <a:gd name="T4" fmla="*/ 4 w 40"/>
                <a:gd name="T5" fmla="*/ 0 h 27"/>
                <a:gd name="T6" fmla="*/ 5 w 40"/>
                <a:gd name="T7" fmla="*/ 5 h 27"/>
                <a:gd name="T8" fmla="*/ 25 w 40"/>
                <a:gd name="T9" fmla="*/ 14 h 27"/>
                <a:gd name="T10" fmla="*/ 5 w 40"/>
                <a:gd name="T11" fmla="*/ 10 h 27"/>
                <a:gd name="T12" fmla="*/ 0 w 40"/>
                <a:gd name="T13" fmla="*/ 12 h 27"/>
                <a:gd name="T14" fmla="*/ 21 w 40"/>
                <a:gd name="T15" fmla="*/ 23 h 27"/>
                <a:gd name="T16" fmla="*/ 40 w 40"/>
                <a:gd name="T17" fmla="*/ 21 h 27"/>
                <a:gd name="T18" fmla="*/ 31 w 40"/>
                <a:gd name="T19" fmla="*/ 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27">
                  <a:moveTo>
                    <a:pt x="31" y="6"/>
                  </a:moveTo>
                  <a:lnTo>
                    <a:pt x="31" y="6"/>
                  </a:lnTo>
                  <a:cubicBezTo>
                    <a:pt x="28" y="5"/>
                    <a:pt x="4" y="0"/>
                    <a:pt x="4" y="0"/>
                  </a:cubicBezTo>
                  <a:cubicBezTo>
                    <a:pt x="4" y="2"/>
                    <a:pt x="4" y="3"/>
                    <a:pt x="5" y="5"/>
                  </a:cubicBezTo>
                  <a:cubicBezTo>
                    <a:pt x="12" y="8"/>
                    <a:pt x="19" y="12"/>
                    <a:pt x="25" y="14"/>
                  </a:cubicBezTo>
                  <a:cubicBezTo>
                    <a:pt x="17" y="14"/>
                    <a:pt x="6" y="10"/>
                    <a:pt x="5" y="10"/>
                  </a:cubicBezTo>
                  <a:cubicBezTo>
                    <a:pt x="3" y="10"/>
                    <a:pt x="0" y="12"/>
                    <a:pt x="0" y="12"/>
                  </a:cubicBezTo>
                  <a:cubicBezTo>
                    <a:pt x="5" y="14"/>
                    <a:pt x="13" y="20"/>
                    <a:pt x="21" y="23"/>
                  </a:cubicBezTo>
                  <a:cubicBezTo>
                    <a:pt x="28" y="27"/>
                    <a:pt x="37" y="23"/>
                    <a:pt x="40" y="21"/>
                  </a:cubicBezTo>
                  <a:cubicBezTo>
                    <a:pt x="40" y="15"/>
                    <a:pt x="38" y="8"/>
                    <a:pt x="31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45" name="Freeform 1572"/>
            <p:cNvSpPr>
              <a:spLocks/>
            </p:cNvSpPr>
            <p:nvPr userDrawn="1"/>
          </p:nvSpPr>
          <p:spPr bwMode="auto">
            <a:xfrm>
              <a:off x="429" y="298"/>
              <a:ext cx="10" cy="1"/>
            </a:xfrm>
            <a:custGeom>
              <a:avLst/>
              <a:gdLst>
                <a:gd name="T0" fmla="*/ 23 w 23"/>
                <a:gd name="T1" fmla="*/ 2 h 3"/>
                <a:gd name="T2" fmla="*/ 23 w 23"/>
                <a:gd name="T3" fmla="*/ 2 h 3"/>
                <a:gd name="T4" fmla="*/ 0 w 23"/>
                <a:gd name="T5" fmla="*/ 0 h 3"/>
                <a:gd name="T6" fmla="*/ 0 w 23"/>
                <a:gd name="T7" fmla="*/ 2 h 3"/>
                <a:gd name="T8" fmla="*/ 23 w 23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">
                  <a:moveTo>
                    <a:pt x="23" y="2"/>
                  </a:moveTo>
                  <a:lnTo>
                    <a:pt x="23" y="2"/>
                  </a:lnTo>
                  <a:cubicBezTo>
                    <a:pt x="12" y="0"/>
                    <a:pt x="4" y="0"/>
                    <a:pt x="0" y="0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7" y="3"/>
                    <a:pt x="12" y="2"/>
                    <a:pt x="23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46" name="Freeform 1573"/>
            <p:cNvSpPr>
              <a:spLocks/>
            </p:cNvSpPr>
            <p:nvPr userDrawn="1"/>
          </p:nvSpPr>
          <p:spPr bwMode="auto">
            <a:xfrm>
              <a:off x="424" y="293"/>
              <a:ext cx="38" cy="12"/>
            </a:xfrm>
            <a:custGeom>
              <a:avLst/>
              <a:gdLst>
                <a:gd name="T0" fmla="*/ 84 w 84"/>
                <a:gd name="T1" fmla="*/ 12 h 27"/>
                <a:gd name="T2" fmla="*/ 84 w 84"/>
                <a:gd name="T3" fmla="*/ 12 h 27"/>
                <a:gd name="T4" fmla="*/ 49 w 84"/>
                <a:gd name="T5" fmla="*/ 0 h 27"/>
                <a:gd name="T6" fmla="*/ 5 w 84"/>
                <a:gd name="T7" fmla="*/ 2 h 27"/>
                <a:gd name="T8" fmla="*/ 10 w 84"/>
                <a:gd name="T9" fmla="*/ 9 h 27"/>
                <a:gd name="T10" fmla="*/ 50 w 84"/>
                <a:gd name="T11" fmla="*/ 13 h 27"/>
                <a:gd name="T12" fmla="*/ 9 w 84"/>
                <a:gd name="T13" fmla="*/ 14 h 27"/>
                <a:gd name="T14" fmla="*/ 0 w 84"/>
                <a:gd name="T15" fmla="*/ 20 h 27"/>
                <a:gd name="T16" fmla="*/ 50 w 84"/>
                <a:gd name="T17" fmla="*/ 26 h 27"/>
                <a:gd name="T18" fmla="*/ 84 w 84"/>
                <a:gd name="T19" fmla="*/ 1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27">
                  <a:moveTo>
                    <a:pt x="84" y="12"/>
                  </a:moveTo>
                  <a:lnTo>
                    <a:pt x="84" y="12"/>
                  </a:lnTo>
                  <a:cubicBezTo>
                    <a:pt x="77" y="5"/>
                    <a:pt x="64" y="0"/>
                    <a:pt x="49" y="0"/>
                  </a:cubicBezTo>
                  <a:cubicBezTo>
                    <a:pt x="34" y="1"/>
                    <a:pt x="20" y="1"/>
                    <a:pt x="5" y="2"/>
                  </a:cubicBezTo>
                  <a:cubicBezTo>
                    <a:pt x="7" y="4"/>
                    <a:pt x="9" y="7"/>
                    <a:pt x="10" y="9"/>
                  </a:cubicBezTo>
                  <a:cubicBezTo>
                    <a:pt x="24" y="10"/>
                    <a:pt x="34" y="10"/>
                    <a:pt x="50" y="13"/>
                  </a:cubicBezTo>
                  <a:cubicBezTo>
                    <a:pt x="36" y="15"/>
                    <a:pt x="13" y="15"/>
                    <a:pt x="9" y="14"/>
                  </a:cubicBezTo>
                  <a:cubicBezTo>
                    <a:pt x="7" y="17"/>
                    <a:pt x="4" y="19"/>
                    <a:pt x="0" y="20"/>
                  </a:cubicBezTo>
                  <a:cubicBezTo>
                    <a:pt x="21" y="23"/>
                    <a:pt x="36" y="25"/>
                    <a:pt x="50" y="26"/>
                  </a:cubicBezTo>
                  <a:cubicBezTo>
                    <a:pt x="66" y="27"/>
                    <a:pt x="77" y="23"/>
                    <a:pt x="84" y="1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47" name="Freeform 1574"/>
            <p:cNvSpPr>
              <a:spLocks/>
            </p:cNvSpPr>
            <p:nvPr userDrawn="1"/>
          </p:nvSpPr>
          <p:spPr bwMode="auto">
            <a:xfrm>
              <a:off x="405" y="292"/>
              <a:ext cx="22" cy="10"/>
            </a:xfrm>
            <a:custGeom>
              <a:avLst/>
              <a:gdLst>
                <a:gd name="T0" fmla="*/ 38 w 51"/>
                <a:gd name="T1" fmla="*/ 2 h 22"/>
                <a:gd name="T2" fmla="*/ 38 w 51"/>
                <a:gd name="T3" fmla="*/ 2 h 22"/>
                <a:gd name="T4" fmla="*/ 9 w 51"/>
                <a:gd name="T5" fmla="*/ 1 h 22"/>
                <a:gd name="T6" fmla="*/ 5 w 51"/>
                <a:gd name="T7" fmla="*/ 5 h 22"/>
                <a:gd name="T8" fmla="*/ 28 w 51"/>
                <a:gd name="T9" fmla="*/ 10 h 22"/>
                <a:gd name="T10" fmla="*/ 0 w 51"/>
                <a:gd name="T11" fmla="*/ 9 h 22"/>
                <a:gd name="T12" fmla="*/ 4 w 51"/>
                <a:gd name="T13" fmla="*/ 15 h 22"/>
                <a:gd name="T14" fmla="*/ 33 w 51"/>
                <a:gd name="T15" fmla="*/ 20 h 22"/>
                <a:gd name="T16" fmla="*/ 51 w 51"/>
                <a:gd name="T17" fmla="*/ 13 h 22"/>
                <a:gd name="T18" fmla="*/ 38 w 51"/>
                <a:gd name="T19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22">
                  <a:moveTo>
                    <a:pt x="38" y="2"/>
                  </a:moveTo>
                  <a:lnTo>
                    <a:pt x="38" y="2"/>
                  </a:lnTo>
                  <a:cubicBezTo>
                    <a:pt x="31" y="1"/>
                    <a:pt x="15" y="0"/>
                    <a:pt x="9" y="1"/>
                  </a:cubicBezTo>
                  <a:cubicBezTo>
                    <a:pt x="8" y="2"/>
                    <a:pt x="6" y="4"/>
                    <a:pt x="5" y="5"/>
                  </a:cubicBezTo>
                  <a:cubicBezTo>
                    <a:pt x="10" y="7"/>
                    <a:pt x="21" y="8"/>
                    <a:pt x="28" y="10"/>
                  </a:cubicBezTo>
                  <a:cubicBezTo>
                    <a:pt x="21" y="11"/>
                    <a:pt x="7" y="9"/>
                    <a:pt x="0" y="9"/>
                  </a:cubicBezTo>
                  <a:cubicBezTo>
                    <a:pt x="2" y="11"/>
                    <a:pt x="3" y="13"/>
                    <a:pt x="4" y="15"/>
                  </a:cubicBezTo>
                  <a:cubicBezTo>
                    <a:pt x="10" y="17"/>
                    <a:pt x="33" y="20"/>
                    <a:pt x="33" y="20"/>
                  </a:cubicBezTo>
                  <a:cubicBezTo>
                    <a:pt x="44" y="22"/>
                    <a:pt x="48" y="18"/>
                    <a:pt x="51" y="13"/>
                  </a:cubicBezTo>
                  <a:cubicBezTo>
                    <a:pt x="49" y="7"/>
                    <a:pt x="44" y="2"/>
                    <a:pt x="38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48" name="Freeform 1575"/>
            <p:cNvSpPr>
              <a:spLocks/>
            </p:cNvSpPr>
            <p:nvPr userDrawn="1"/>
          </p:nvSpPr>
          <p:spPr bwMode="auto">
            <a:xfrm>
              <a:off x="298" y="287"/>
              <a:ext cx="66" cy="89"/>
            </a:xfrm>
            <a:custGeom>
              <a:avLst/>
              <a:gdLst>
                <a:gd name="T0" fmla="*/ 73 w 146"/>
                <a:gd name="T1" fmla="*/ 0 h 196"/>
                <a:gd name="T2" fmla="*/ 73 w 146"/>
                <a:gd name="T3" fmla="*/ 0 h 196"/>
                <a:gd name="T4" fmla="*/ 0 w 146"/>
                <a:gd name="T5" fmla="*/ 0 h 196"/>
                <a:gd name="T6" fmla="*/ 0 w 146"/>
                <a:gd name="T7" fmla="*/ 148 h 196"/>
                <a:gd name="T8" fmla="*/ 24 w 146"/>
                <a:gd name="T9" fmla="*/ 175 h 196"/>
                <a:gd name="T10" fmla="*/ 48 w 146"/>
                <a:gd name="T11" fmla="*/ 175 h 196"/>
                <a:gd name="T12" fmla="*/ 73 w 146"/>
                <a:gd name="T13" fmla="*/ 196 h 196"/>
                <a:gd name="T14" fmla="*/ 98 w 146"/>
                <a:gd name="T15" fmla="*/ 175 h 196"/>
                <a:gd name="T16" fmla="*/ 122 w 146"/>
                <a:gd name="T17" fmla="*/ 175 h 196"/>
                <a:gd name="T18" fmla="*/ 146 w 146"/>
                <a:gd name="T19" fmla="*/ 148 h 196"/>
                <a:gd name="T20" fmla="*/ 146 w 146"/>
                <a:gd name="T21" fmla="*/ 0 h 196"/>
                <a:gd name="T22" fmla="*/ 73 w 146"/>
                <a:gd name="T23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6" h="196">
                  <a:moveTo>
                    <a:pt x="73" y="0"/>
                  </a:moveTo>
                  <a:lnTo>
                    <a:pt x="73" y="0"/>
                  </a:lnTo>
                  <a:lnTo>
                    <a:pt x="0" y="0"/>
                  </a:lnTo>
                  <a:lnTo>
                    <a:pt x="0" y="148"/>
                  </a:lnTo>
                  <a:cubicBezTo>
                    <a:pt x="0" y="166"/>
                    <a:pt x="8" y="175"/>
                    <a:pt x="24" y="175"/>
                  </a:cubicBezTo>
                  <a:lnTo>
                    <a:pt x="48" y="175"/>
                  </a:lnTo>
                  <a:cubicBezTo>
                    <a:pt x="61" y="175"/>
                    <a:pt x="69" y="184"/>
                    <a:pt x="73" y="196"/>
                  </a:cubicBezTo>
                  <a:cubicBezTo>
                    <a:pt x="76" y="184"/>
                    <a:pt x="85" y="175"/>
                    <a:pt x="98" y="175"/>
                  </a:cubicBezTo>
                  <a:lnTo>
                    <a:pt x="122" y="175"/>
                  </a:lnTo>
                  <a:cubicBezTo>
                    <a:pt x="138" y="175"/>
                    <a:pt x="146" y="166"/>
                    <a:pt x="146" y="148"/>
                  </a:cubicBezTo>
                  <a:lnTo>
                    <a:pt x="146" y="0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0793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49" name="Freeform 1576"/>
            <p:cNvSpPr>
              <a:spLocks/>
            </p:cNvSpPr>
            <p:nvPr userDrawn="1"/>
          </p:nvSpPr>
          <p:spPr bwMode="auto">
            <a:xfrm>
              <a:off x="410" y="286"/>
              <a:ext cx="7" cy="2"/>
            </a:xfrm>
            <a:custGeom>
              <a:avLst/>
              <a:gdLst>
                <a:gd name="T0" fmla="*/ 15 w 15"/>
                <a:gd name="T1" fmla="*/ 0 h 3"/>
                <a:gd name="T2" fmla="*/ 15 w 15"/>
                <a:gd name="T3" fmla="*/ 0 h 3"/>
                <a:gd name="T4" fmla="*/ 0 w 15"/>
                <a:gd name="T5" fmla="*/ 1 h 3"/>
                <a:gd name="T6" fmla="*/ 2 w 15"/>
                <a:gd name="T7" fmla="*/ 3 h 3"/>
                <a:gd name="T8" fmla="*/ 15 w 15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3">
                  <a:moveTo>
                    <a:pt x="15" y="0"/>
                  </a:moveTo>
                  <a:lnTo>
                    <a:pt x="15" y="0"/>
                  </a:lnTo>
                  <a:cubicBezTo>
                    <a:pt x="10" y="0"/>
                    <a:pt x="5" y="1"/>
                    <a:pt x="0" y="1"/>
                  </a:cubicBezTo>
                  <a:cubicBezTo>
                    <a:pt x="0" y="1"/>
                    <a:pt x="1" y="2"/>
                    <a:pt x="2" y="3"/>
                  </a:cubicBezTo>
                  <a:cubicBezTo>
                    <a:pt x="7" y="2"/>
                    <a:pt x="12" y="1"/>
                    <a:pt x="1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50" name="Freeform 1577"/>
            <p:cNvSpPr>
              <a:spLocks/>
            </p:cNvSpPr>
            <p:nvPr userDrawn="1"/>
          </p:nvSpPr>
          <p:spPr bwMode="auto">
            <a:xfrm>
              <a:off x="431" y="286"/>
              <a:ext cx="9" cy="2"/>
            </a:xfrm>
            <a:custGeom>
              <a:avLst/>
              <a:gdLst>
                <a:gd name="T0" fmla="*/ 21 w 21"/>
                <a:gd name="T1" fmla="*/ 0 h 4"/>
                <a:gd name="T2" fmla="*/ 21 w 21"/>
                <a:gd name="T3" fmla="*/ 0 h 4"/>
                <a:gd name="T4" fmla="*/ 2 w 21"/>
                <a:gd name="T5" fmla="*/ 2 h 4"/>
                <a:gd name="T6" fmla="*/ 0 w 21"/>
                <a:gd name="T7" fmla="*/ 4 h 4"/>
                <a:gd name="T8" fmla="*/ 21 w 2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4">
                  <a:moveTo>
                    <a:pt x="21" y="0"/>
                  </a:moveTo>
                  <a:lnTo>
                    <a:pt x="21" y="0"/>
                  </a:lnTo>
                  <a:cubicBezTo>
                    <a:pt x="17" y="0"/>
                    <a:pt x="2" y="2"/>
                    <a:pt x="2" y="2"/>
                  </a:cubicBezTo>
                  <a:cubicBezTo>
                    <a:pt x="1" y="3"/>
                    <a:pt x="1" y="4"/>
                    <a:pt x="0" y="4"/>
                  </a:cubicBezTo>
                  <a:cubicBezTo>
                    <a:pt x="0" y="4"/>
                    <a:pt x="18" y="1"/>
                    <a:pt x="2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51" name="Freeform 1578"/>
            <p:cNvSpPr>
              <a:spLocks/>
            </p:cNvSpPr>
            <p:nvPr userDrawn="1"/>
          </p:nvSpPr>
          <p:spPr bwMode="auto">
            <a:xfrm>
              <a:off x="365" y="284"/>
              <a:ext cx="12" cy="11"/>
            </a:xfrm>
            <a:custGeom>
              <a:avLst/>
              <a:gdLst>
                <a:gd name="T0" fmla="*/ 20 w 27"/>
                <a:gd name="T1" fmla="*/ 0 h 24"/>
                <a:gd name="T2" fmla="*/ 20 w 27"/>
                <a:gd name="T3" fmla="*/ 0 h 24"/>
                <a:gd name="T4" fmla="*/ 0 w 27"/>
                <a:gd name="T5" fmla="*/ 3 h 24"/>
                <a:gd name="T6" fmla="*/ 0 w 27"/>
                <a:gd name="T7" fmla="*/ 22 h 24"/>
                <a:gd name="T8" fmla="*/ 20 w 27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4">
                  <a:moveTo>
                    <a:pt x="20" y="0"/>
                  </a:moveTo>
                  <a:lnTo>
                    <a:pt x="20" y="0"/>
                  </a:lnTo>
                  <a:cubicBezTo>
                    <a:pt x="14" y="5"/>
                    <a:pt x="8" y="5"/>
                    <a:pt x="0" y="3"/>
                  </a:cubicBezTo>
                  <a:lnTo>
                    <a:pt x="0" y="22"/>
                  </a:lnTo>
                  <a:cubicBezTo>
                    <a:pt x="14" y="24"/>
                    <a:pt x="27" y="14"/>
                    <a:pt x="2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52" name="Freeform 1579"/>
            <p:cNvSpPr>
              <a:spLocks/>
            </p:cNvSpPr>
            <p:nvPr userDrawn="1"/>
          </p:nvSpPr>
          <p:spPr bwMode="auto">
            <a:xfrm>
              <a:off x="337" y="280"/>
              <a:ext cx="1" cy="5"/>
            </a:xfrm>
            <a:custGeom>
              <a:avLst/>
              <a:gdLst>
                <a:gd name="T0" fmla="*/ 0 w 4"/>
                <a:gd name="T1" fmla="*/ 0 h 11"/>
                <a:gd name="T2" fmla="*/ 0 w 4"/>
                <a:gd name="T3" fmla="*/ 0 h 11"/>
                <a:gd name="T4" fmla="*/ 0 w 4"/>
                <a:gd name="T5" fmla="*/ 11 h 11"/>
                <a:gd name="T6" fmla="*/ 4 w 4"/>
                <a:gd name="T7" fmla="*/ 11 h 11"/>
                <a:gd name="T8" fmla="*/ 0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0" y="0"/>
                  </a:moveTo>
                  <a:lnTo>
                    <a:pt x="0" y="0"/>
                  </a:lnTo>
                  <a:cubicBezTo>
                    <a:pt x="0" y="3"/>
                    <a:pt x="0" y="7"/>
                    <a:pt x="0" y="11"/>
                  </a:cubicBezTo>
                  <a:lnTo>
                    <a:pt x="4" y="11"/>
                  </a:lnTo>
                  <a:cubicBezTo>
                    <a:pt x="3" y="8"/>
                    <a:pt x="1" y="4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53" name="Freeform 1580"/>
            <p:cNvSpPr>
              <a:spLocks/>
            </p:cNvSpPr>
            <p:nvPr userDrawn="1"/>
          </p:nvSpPr>
          <p:spPr bwMode="auto">
            <a:xfrm>
              <a:off x="407" y="280"/>
              <a:ext cx="23" cy="11"/>
            </a:xfrm>
            <a:custGeom>
              <a:avLst/>
              <a:gdLst>
                <a:gd name="T0" fmla="*/ 52 w 52"/>
                <a:gd name="T1" fmla="*/ 11 h 24"/>
                <a:gd name="T2" fmla="*/ 52 w 52"/>
                <a:gd name="T3" fmla="*/ 11 h 24"/>
                <a:gd name="T4" fmla="*/ 28 w 52"/>
                <a:gd name="T5" fmla="*/ 2 h 24"/>
                <a:gd name="T6" fmla="*/ 0 w 52"/>
                <a:gd name="T7" fmla="*/ 8 h 24"/>
                <a:gd name="T8" fmla="*/ 6 w 52"/>
                <a:gd name="T9" fmla="*/ 13 h 24"/>
                <a:gd name="T10" fmla="*/ 31 w 52"/>
                <a:gd name="T11" fmla="*/ 13 h 24"/>
                <a:gd name="T12" fmla="*/ 9 w 52"/>
                <a:gd name="T13" fmla="*/ 17 h 24"/>
                <a:gd name="T14" fmla="*/ 6 w 52"/>
                <a:gd name="T15" fmla="*/ 23 h 24"/>
                <a:gd name="T16" fmla="*/ 35 w 52"/>
                <a:gd name="T17" fmla="*/ 23 h 24"/>
                <a:gd name="T18" fmla="*/ 52 w 52"/>
                <a:gd name="T19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24">
                  <a:moveTo>
                    <a:pt x="52" y="11"/>
                  </a:moveTo>
                  <a:lnTo>
                    <a:pt x="52" y="11"/>
                  </a:lnTo>
                  <a:cubicBezTo>
                    <a:pt x="48" y="2"/>
                    <a:pt x="39" y="0"/>
                    <a:pt x="28" y="2"/>
                  </a:cubicBezTo>
                  <a:cubicBezTo>
                    <a:pt x="18" y="5"/>
                    <a:pt x="10" y="6"/>
                    <a:pt x="0" y="8"/>
                  </a:cubicBezTo>
                  <a:cubicBezTo>
                    <a:pt x="2" y="9"/>
                    <a:pt x="3" y="10"/>
                    <a:pt x="6" y="13"/>
                  </a:cubicBezTo>
                  <a:cubicBezTo>
                    <a:pt x="12" y="13"/>
                    <a:pt x="22" y="11"/>
                    <a:pt x="31" y="13"/>
                  </a:cubicBezTo>
                  <a:cubicBezTo>
                    <a:pt x="25" y="15"/>
                    <a:pt x="15" y="17"/>
                    <a:pt x="9" y="17"/>
                  </a:cubicBezTo>
                  <a:cubicBezTo>
                    <a:pt x="8" y="19"/>
                    <a:pt x="6" y="23"/>
                    <a:pt x="6" y="23"/>
                  </a:cubicBezTo>
                  <a:cubicBezTo>
                    <a:pt x="12" y="23"/>
                    <a:pt x="27" y="24"/>
                    <a:pt x="35" y="23"/>
                  </a:cubicBezTo>
                  <a:cubicBezTo>
                    <a:pt x="44" y="22"/>
                    <a:pt x="50" y="16"/>
                    <a:pt x="52" y="1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54" name="Freeform 1581"/>
            <p:cNvSpPr>
              <a:spLocks/>
            </p:cNvSpPr>
            <p:nvPr userDrawn="1"/>
          </p:nvSpPr>
          <p:spPr bwMode="auto">
            <a:xfrm>
              <a:off x="345" y="278"/>
              <a:ext cx="3" cy="7"/>
            </a:xfrm>
            <a:custGeom>
              <a:avLst/>
              <a:gdLst>
                <a:gd name="T0" fmla="*/ 0 w 6"/>
                <a:gd name="T1" fmla="*/ 0 h 16"/>
                <a:gd name="T2" fmla="*/ 0 w 6"/>
                <a:gd name="T3" fmla="*/ 0 h 16"/>
                <a:gd name="T4" fmla="*/ 1 w 6"/>
                <a:gd name="T5" fmla="*/ 16 h 16"/>
                <a:gd name="T6" fmla="*/ 6 w 6"/>
                <a:gd name="T7" fmla="*/ 16 h 16"/>
                <a:gd name="T8" fmla="*/ 0 w 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6">
                  <a:moveTo>
                    <a:pt x="0" y="0"/>
                  </a:moveTo>
                  <a:lnTo>
                    <a:pt x="0" y="0"/>
                  </a:lnTo>
                  <a:cubicBezTo>
                    <a:pt x="0" y="6"/>
                    <a:pt x="1" y="12"/>
                    <a:pt x="1" y="16"/>
                  </a:cubicBezTo>
                  <a:lnTo>
                    <a:pt x="6" y="16"/>
                  </a:lnTo>
                  <a:cubicBezTo>
                    <a:pt x="4" y="11"/>
                    <a:pt x="2" y="7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55" name="Freeform 1582"/>
            <p:cNvSpPr>
              <a:spLocks/>
            </p:cNvSpPr>
            <p:nvPr userDrawn="1"/>
          </p:nvSpPr>
          <p:spPr bwMode="auto">
            <a:xfrm>
              <a:off x="350" y="276"/>
              <a:ext cx="5" cy="9"/>
            </a:xfrm>
            <a:custGeom>
              <a:avLst/>
              <a:gdLst>
                <a:gd name="T0" fmla="*/ 0 w 11"/>
                <a:gd name="T1" fmla="*/ 0 h 20"/>
                <a:gd name="T2" fmla="*/ 0 w 11"/>
                <a:gd name="T3" fmla="*/ 0 h 20"/>
                <a:gd name="T4" fmla="*/ 5 w 11"/>
                <a:gd name="T5" fmla="*/ 20 h 20"/>
                <a:gd name="T6" fmla="*/ 11 w 11"/>
                <a:gd name="T7" fmla="*/ 20 h 20"/>
                <a:gd name="T8" fmla="*/ 0 w 11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20">
                  <a:moveTo>
                    <a:pt x="0" y="0"/>
                  </a:moveTo>
                  <a:lnTo>
                    <a:pt x="0" y="0"/>
                  </a:lnTo>
                  <a:cubicBezTo>
                    <a:pt x="1" y="7"/>
                    <a:pt x="4" y="16"/>
                    <a:pt x="5" y="20"/>
                  </a:cubicBezTo>
                  <a:lnTo>
                    <a:pt x="11" y="20"/>
                  </a:lnTo>
                  <a:cubicBezTo>
                    <a:pt x="9" y="16"/>
                    <a:pt x="1" y="7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56" name="Freeform 1583"/>
            <p:cNvSpPr>
              <a:spLocks/>
            </p:cNvSpPr>
            <p:nvPr userDrawn="1"/>
          </p:nvSpPr>
          <p:spPr bwMode="auto">
            <a:xfrm>
              <a:off x="425" y="278"/>
              <a:ext cx="40" cy="14"/>
            </a:xfrm>
            <a:custGeom>
              <a:avLst/>
              <a:gdLst>
                <a:gd name="T0" fmla="*/ 89 w 89"/>
                <a:gd name="T1" fmla="*/ 6 h 32"/>
                <a:gd name="T2" fmla="*/ 89 w 89"/>
                <a:gd name="T3" fmla="*/ 6 h 32"/>
                <a:gd name="T4" fmla="*/ 47 w 89"/>
                <a:gd name="T5" fmla="*/ 4 h 32"/>
                <a:gd name="T6" fmla="*/ 13 w 89"/>
                <a:gd name="T7" fmla="*/ 12 h 32"/>
                <a:gd name="T8" fmla="*/ 16 w 89"/>
                <a:gd name="T9" fmla="*/ 17 h 32"/>
                <a:gd name="T10" fmla="*/ 16 w 89"/>
                <a:gd name="T11" fmla="*/ 19 h 32"/>
                <a:gd name="T12" fmla="*/ 56 w 89"/>
                <a:gd name="T13" fmla="*/ 15 h 32"/>
                <a:gd name="T14" fmla="*/ 12 w 89"/>
                <a:gd name="T15" fmla="*/ 24 h 32"/>
                <a:gd name="T16" fmla="*/ 0 w 89"/>
                <a:gd name="T17" fmla="*/ 31 h 32"/>
                <a:gd name="T18" fmla="*/ 52 w 89"/>
                <a:gd name="T19" fmla="*/ 30 h 32"/>
                <a:gd name="T20" fmla="*/ 89 w 89"/>
                <a:gd name="T21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2">
                  <a:moveTo>
                    <a:pt x="89" y="6"/>
                  </a:moveTo>
                  <a:lnTo>
                    <a:pt x="89" y="6"/>
                  </a:lnTo>
                  <a:cubicBezTo>
                    <a:pt x="78" y="0"/>
                    <a:pt x="59" y="1"/>
                    <a:pt x="47" y="4"/>
                  </a:cubicBezTo>
                  <a:cubicBezTo>
                    <a:pt x="38" y="6"/>
                    <a:pt x="20" y="10"/>
                    <a:pt x="13" y="12"/>
                  </a:cubicBezTo>
                  <a:cubicBezTo>
                    <a:pt x="15" y="13"/>
                    <a:pt x="16" y="15"/>
                    <a:pt x="16" y="17"/>
                  </a:cubicBezTo>
                  <a:cubicBezTo>
                    <a:pt x="16" y="18"/>
                    <a:pt x="16" y="18"/>
                    <a:pt x="16" y="19"/>
                  </a:cubicBezTo>
                  <a:cubicBezTo>
                    <a:pt x="17" y="19"/>
                    <a:pt x="42" y="14"/>
                    <a:pt x="56" y="15"/>
                  </a:cubicBezTo>
                  <a:cubicBezTo>
                    <a:pt x="42" y="20"/>
                    <a:pt x="13" y="24"/>
                    <a:pt x="12" y="24"/>
                  </a:cubicBezTo>
                  <a:cubicBezTo>
                    <a:pt x="8" y="28"/>
                    <a:pt x="4" y="30"/>
                    <a:pt x="0" y="31"/>
                  </a:cubicBezTo>
                  <a:cubicBezTo>
                    <a:pt x="3" y="32"/>
                    <a:pt x="43" y="31"/>
                    <a:pt x="52" y="30"/>
                  </a:cubicBezTo>
                  <a:cubicBezTo>
                    <a:pt x="65" y="28"/>
                    <a:pt x="85" y="20"/>
                    <a:pt x="89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557" name="Freeform 1584"/>
            <p:cNvSpPr>
              <a:spLocks/>
            </p:cNvSpPr>
            <p:nvPr userDrawn="1"/>
          </p:nvSpPr>
          <p:spPr bwMode="auto">
            <a:xfrm>
              <a:off x="341" y="277"/>
              <a:ext cx="4" cy="8"/>
            </a:xfrm>
            <a:custGeom>
              <a:avLst/>
              <a:gdLst>
                <a:gd name="T0" fmla="*/ 1 w 8"/>
                <a:gd name="T1" fmla="*/ 0 h 19"/>
                <a:gd name="T2" fmla="*/ 1 w 8"/>
                <a:gd name="T3" fmla="*/ 0 h 19"/>
                <a:gd name="T4" fmla="*/ 1 w 8"/>
                <a:gd name="T5" fmla="*/ 19 h 19"/>
                <a:gd name="T6" fmla="*/ 8 w 8"/>
                <a:gd name="T7" fmla="*/ 19 h 19"/>
                <a:gd name="T8" fmla="*/ 1 w 8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9">
                  <a:moveTo>
                    <a:pt x="1" y="0"/>
                  </a:moveTo>
                  <a:lnTo>
                    <a:pt x="1" y="0"/>
                  </a:lnTo>
                  <a:cubicBezTo>
                    <a:pt x="0" y="5"/>
                    <a:pt x="0" y="13"/>
                    <a:pt x="1" y="19"/>
                  </a:cubicBezTo>
                  <a:lnTo>
                    <a:pt x="8" y="19"/>
                  </a:lnTo>
                  <a:cubicBezTo>
                    <a:pt x="8" y="12"/>
                    <a:pt x="4" y="6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</p:grpSp>
      <p:grpSp>
        <p:nvGrpSpPr>
          <p:cNvPr id="986" name="Group 1786"/>
          <p:cNvGrpSpPr>
            <a:grpSpLocks/>
          </p:cNvGrpSpPr>
          <p:nvPr/>
        </p:nvGrpSpPr>
        <p:grpSpPr bwMode="auto">
          <a:xfrm>
            <a:off x="700618" y="287339"/>
            <a:ext cx="283633" cy="417513"/>
            <a:chOff x="331" y="181"/>
            <a:chExt cx="134" cy="263"/>
          </a:xfrm>
        </p:grpSpPr>
        <p:sp>
          <p:nvSpPr>
            <p:cNvPr id="1158" name="Freeform 1586"/>
            <p:cNvSpPr>
              <a:spLocks/>
            </p:cNvSpPr>
            <p:nvPr userDrawn="1"/>
          </p:nvSpPr>
          <p:spPr bwMode="auto">
            <a:xfrm>
              <a:off x="331" y="276"/>
              <a:ext cx="4" cy="9"/>
            </a:xfrm>
            <a:custGeom>
              <a:avLst/>
              <a:gdLst>
                <a:gd name="T0" fmla="*/ 1 w 9"/>
                <a:gd name="T1" fmla="*/ 0 h 20"/>
                <a:gd name="T2" fmla="*/ 1 w 9"/>
                <a:gd name="T3" fmla="*/ 0 h 20"/>
                <a:gd name="T4" fmla="*/ 1 w 9"/>
                <a:gd name="T5" fmla="*/ 20 h 20"/>
                <a:gd name="T6" fmla="*/ 9 w 9"/>
                <a:gd name="T7" fmla="*/ 20 h 20"/>
                <a:gd name="T8" fmla="*/ 1 w 9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20">
                  <a:moveTo>
                    <a:pt x="1" y="0"/>
                  </a:moveTo>
                  <a:lnTo>
                    <a:pt x="1" y="0"/>
                  </a:lnTo>
                  <a:cubicBezTo>
                    <a:pt x="0" y="6"/>
                    <a:pt x="2" y="15"/>
                    <a:pt x="1" y="20"/>
                  </a:cubicBezTo>
                  <a:lnTo>
                    <a:pt x="9" y="20"/>
                  </a:lnTo>
                  <a:cubicBezTo>
                    <a:pt x="7" y="13"/>
                    <a:pt x="3" y="8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59" name="Freeform 1587"/>
            <p:cNvSpPr>
              <a:spLocks/>
            </p:cNvSpPr>
            <p:nvPr userDrawn="1"/>
          </p:nvSpPr>
          <p:spPr bwMode="auto">
            <a:xfrm>
              <a:off x="430" y="274"/>
              <a:ext cx="10" cy="4"/>
            </a:xfrm>
            <a:custGeom>
              <a:avLst/>
              <a:gdLst>
                <a:gd name="T0" fmla="*/ 23 w 23"/>
                <a:gd name="T1" fmla="*/ 0 h 9"/>
                <a:gd name="T2" fmla="*/ 23 w 23"/>
                <a:gd name="T3" fmla="*/ 0 h 9"/>
                <a:gd name="T4" fmla="*/ 1 w 23"/>
                <a:gd name="T5" fmla="*/ 6 h 9"/>
                <a:gd name="T6" fmla="*/ 0 w 23"/>
                <a:gd name="T7" fmla="*/ 9 h 9"/>
                <a:gd name="T8" fmla="*/ 23 w 23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9">
                  <a:moveTo>
                    <a:pt x="23" y="0"/>
                  </a:moveTo>
                  <a:lnTo>
                    <a:pt x="23" y="0"/>
                  </a:lnTo>
                  <a:cubicBezTo>
                    <a:pt x="16" y="2"/>
                    <a:pt x="4" y="5"/>
                    <a:pt x="1" y="6"/>
                  </a:cubicBezTo>
                  <a:cubicBezTo>
                    <a:pt x="1" y="7"/>
                    <a:pt x="0" y="8"/>
                    <a:pt x="0" y="9"/>
                  </a:cubicBezTo>
                  <a:cubicBezTo>
                    <a:pt x="1" y="8"/>
                    <a:pt x="17" y="3"/>
                    <a:pt x="2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60" name="Freeform 1588"/>
            <p:cNvSpPr>
              <a:spLocks/>
            </p:cNvSpPr>
            <p:nvPr userDrawn="1"/>
          </p:nvSpPr>
          <p:spPr bwMode="auto">
            <a:xfrm>
              <a:off x="337" y="268"/>
              <a:ext cx="4" cy="17"/>
            </a:xfrm>
            <a:custGeom>
              <a:avLst/>
              <a:gdLst>
                <a:gd name="T0" fmla="*/ 5 w 11"/>
                <a:gd name="T1" fmla="*/ 0 h 38"/>
                <a:gd name="T2" fmla="*/ 5 w 11"/>
                <a:gd name="T3" fmla="*/ 0 h 38"/>
                <a:gd name="T4" fmla="*/ 1 w 11"/>
                <a:gd name="T5" fmla="*/ 24 h 38"/>
                <a:gd name="T6" fmla="*/ 6 w 11"/>
                <a:gd name="T7" fmla="*/ 38 h 38"/>
                <a:gd name="T8" fmla="*/ 10 w 11"/>
                <a:gd name="T9" fmla="*/ 38 h 38"/>
                <a:gd name="T10" fmla="*/ 11 w 11"/>
                <a:gd name="T11" fmla="*/ 17 h 38"/>
                <a:gd name="T12" fmla="*/ 9 w 11"/>
                <a:gd name="T13" fmla="*/ 6 h 38"/>
                <a:gd name="T14" fmla="*/ 7 w 11"/>
                <a:gd name="T15" fmla="*/ 25 h 38"/>
                <a:gd name="T16" fmla="*/ 5 w 11"/>
                <a:gd name="T1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38">
                  <a:moveTo>
                    <a:pt x="5" y="0"/>
                  </a:moveTo>
                  <a:lnTo>
                    <a:pt x="5" y="0"/>
                  </a:lnTo>
                  <a:cubicBezTo>
                    <a:pt x="5" y="0"/>
                    <a:pt x="0" y="18"/>
                    <a:pt x="1" y="24"/>
                  </a:cubicBezTo>
                  <a:cubicBezTo>
                    <a:pt x="3" y="29"/>
                    <a:pt x="4" y="34"/>
                    <a:pt x="6" y="38"/>
                  </a:cubicBezTo>
                  <a:lnTo>
                    <a:pt x="10" y="38"/>
                  </a:lnTo>
                  <a:cubicBezTo>
                    <a:pt x="10" y="33"/>
                    <a:pt x="10" y="24"/>
                    <a:pt x="11" y="17"/>
                  </a:cubicBezTo>
                  <a:cubicBezTo>
                    <a:pt x="10" y="13"/>
                    <a:pt x="10" y="9"/>
                    <a:pt x="9" y="6"/>
                  </a:cubicBezTo>
                  <a:cubicBezTo>
                    <a:pt x="7" y="13"/>
                    <a:pt x="7" y="16"/>
                    <a:pt x="7" y="25"/>
                  </a:cubicBezTo>
                  <a:cubicBezTo>
                    <a:pt x="6" y="16"/>
                    <a:pt x="5" y="7"/>
                    <a:pt x="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61" name="Freeform 1589"/>
            <p:cNvSpPr>
              <a:spLocks/>
            </p:cNvSpPr>
            <p:nvPr userDrawn="1"/>
          </p:nvSpPr>
          <p:spPr bwMode="auto">
            <a:xfrm>
              <a:off x="345" y="269"/>
              <a:ext cx="6" cy="16"/>
            </a:xfrm>
            <a:custGeom>
              <a:avLst/>
              <a:gdLst>
                <a:gd name="T0" fmla="*/ 5 w 15"/>
                <a:gd name="T1" fmla="*/ 0 h 36"/>
                <a:gd name="T2" fmla="*/ 5 w 15"/>
                <a:gd name="T3" fmla="*/ 0 h 36"/>
                <a:gd name="T4" fmla="*/ 10 w 15"/>
                <a:gd name="T5" fmla="*/ 36 h 36"/>
                <a:gd name="T6" fmla="*/ 15 w 15"/>
                <a:gd name="T7" fmla="*/ 36 h 36"/>
                <a:gd name="T8" fmla="*/ 9 w 15"/>
                <a:gd name="T9" fmla="*/ 1 h 36"/>
                <a:gd name="T10" fmla="*/ 8 w 15"/>
                <a:gd name="T11" fmla="*/ 21 h 36"/>
                <a:gd name="T12" fmla="*/ 5 w 15"/>
                <a:gd name="T1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36">
                  <a:moveTo>
                    <a:pt x="5" y="0"/>
                  </a:moveTo>
                  <a:lnTo>
                    <a:pt x="5" y="0"/>
                  </a:lnTo>
                  <a:cubicBezTo>
                    <a:pt x="0" y="20"/>
                    <a:pt x="4" y="27"/>
                    <a:pt x="10" y="36"/>
                  </a:cubicBezTo>
                  <a:lnTo>
                    <a:pt x="15" y="36"/>
                  </a:lnTo>
                  <a:cubicBezTo>
                    <a:pt x="12" y="30"/>
                    <a:pt x="9" y="12"/>
                    <a:pt x="9" y="1"/>
                  </a:cubicBezTo>
                  <a:cubicBezTo>
                    <a:pt x="9" y="2"/>
                    <a:pt x="8" y="13"/>
                    <a:pt x="8" y="21"/>
                  </a:cubicBezTo>
                  <a:cubicBezTo>
                    <a:pt x="6" y="13"/>
                    <a:pt x="5" y="8"/>
                    <a:pt x="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62" name="Freeform 1590"/>
            <p:cNvSpPr>
              <a:spLocks/>
            </p:cNvSpPr>
            <p:nvPr userDrawn="1"/>
          </p:nvSpPr>
          <p:spPr bwMode="auto">
            <a:xfrm>
              <a:off x="354" y="267"/>
              <a:ext cx="13" cy="14"/>
            </a:xfrm>
            <a:custGeom>
              <a:avLst/>
              <a:gdLst>
                <a:gd name="T0" fmla="*/ 0 w 29"/>
                <a:gd name="T1" fmla="*/ 0 h 31"/>
                <a:gd name="T2" fmla="*/ 0 w 29"/>
                <a:gd name="T3" fmla="*/ 0 h 31"/>
                <a:gd name="T4" fmla="*/ 12 w 29"/>
                <a:gd name="T5" fmla="*/ 23 h 31"/>
                <a:gd name="T6" fmla="*/ 1 w 29"/>
                <a:gd name="T7" fmla="*/ 13 h 31"/>
                <a:gd name="T8" fmla="*/ 4 w 29"/>
                <a:gd name="T9" fmla="*/ 24 h 31"/>
                <a:gd name="T10" fmla="*/ 29 w 29"/>
                <a:gd name="T11" fmla="*/ 20 h 31"/>
                <a:gd name="T12" fmla="*/ 0 w 29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31">
                  <a:moveTo>
                    <a:pt x="0" y="0"/>
                  </a:moveTo>
                  <a:lnTo>
                    <a:pt x="0" y="0"/>
                  </a:lnTo>
                  <a:cubicBezTo>
                    <a:pt x="0" y="10"/>
                    <a:pt x="5" y="20"/>
                    <a:pt x="12" y="23"/>
                  </a:cubicBezTo>
                  <a:cubicBezTo>
                    <a:pt x="5" y="21"/>
                    <a:pt x="1" y="13"/>
                    <a:pt x="1" y="13"/>
                  </a:cubicBezTo>
                  <a:cubicBezTo>
                    <a:pt x="2" y="15"/>
                    <a:pt x="3" y="21"/>
                    <a:pt x="4" y="24"/>
                  </a:cubicBezTo>
                  <a:cubicBezTo>
                    <a:pt x="12" y="31"/>
                    <a:pt x="26" y="29"/>
                    <a:pt x="29" y="20"/>
                  </a:cubicBezTo>
                  <a:cubicBezTo>
                    <a:pt x="14" y="26"/>
                    <a:pt x="4" y="15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63" name="Freeform 1591"/>
            <p:cNvSpPr>
              <a:spLocks/>
            </p:cNvSpPr>
            <p:nvPr userDrawn="1"/>
          </p:nvSpPr>
          <p:spPr bwMode="auto">
            <a:xfrm>
              <a:off x="405" y="268"/>
              <a:ext cx="26" cy="15"/>
            </a:xfrm>
            <a:custGeom>
              <a:avLst/>
              <a:gdLst>
                <a:gd name="T0" fmla="*/ 59 w 59"/>
                <a:gd name="T1" fmla="*/ 7 h 34"/>
                <a:gd name="T2" fmla="*/ 59 w 59"/>
                <a:gd name="T3" fmla="*/ 7 h 34"/>
                <a:gd name="T4" fmla="*/ 34 w 59"/>
                <a:gd name="T5" fmla="*/ 4 h 34"/>
                <a:gd name="T6" fmla="*/ 12 w 59"/>
                <a:gd name="T7" fmla="*/ 15 h 34"/>
                <a:gd name="T8" fmla="*/ 10 w 59"/>
                <a:gd name="T9" fmla="*/ 21 h 34"/>
                <a:gd name="T10" fmla="*/ 34 w 59"/>
                <a:gd name="T11" fmla="*/ 15 h 34"/>
                <a:gd name="T12" fmla="*/ 8 w 59"/>
                <a:gd name="T13" fmla="*/ 25 h 34"/>
                <a:gd name="T14" fmla="*/ 0 w 59"/>
                <a:gd name="T15" fmla="*/ 34 h 34"/>
                <a:gd name="T16" fmla="*/ 45 w 59"/>
                <a:gd name="T17" fmla="*/ 24 h 34"/>
                <a:gd name="T18" fmla="*/ 59 w 59"/>
                <a:gd name="T19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34">
                  <a:moveTo>
                    <a:pt x="59" y="7"/>
                  </a:moveTo>
                  <a:lnTo>
                    <a:pt x="59" y="7"/>
                  </a:lnTo>
                  <a:cubicBezTo>
                    <a:pt x="52" y="2"/>
                    <a:pt x="43" y="0"/>
                    <a:pt x="34" y="4"/>
                  </a:cubicBezTo>
                  <a:cubicBezTo>
                    <a:pt x="32" y="5"/>
                    <a:pt x="18" y="12"/>
                    <a:pt x="12" y="15"/>
                  </a:cubicBezTo>
                  <a:cubicBezTo>
                    <a:pt x="11" y="17"/>
                    <a:pt x="11" y="20"/>
                    <a:pt x="10" y="21"/>
                  </a:cubicBezTo>
                  <a:cubicBezTo>
                    <a:pt x="16" y="19"/>
                    <a:pt x="25" y="16"/>
                    <a:pt x="34" y="15"/>
                  </a:cubicBezTo>
                  <a:cubicBezTo>
                    <a:pt x="25" y="21"/>
                    <a:pt x="13" y="24"/>
                    <a:pt x="8" y="25"/>
                  </a:cubicBezTo>
                  <a:cubicBezTo>
                    <a:pt x="7" y="28"/>
                    <a:pt x="4" y="31"/>
                    <a:pt x="0" y="34"/>
                  </a:cubicBezTo>
                  <a:cubicBezTo>
                    <a:pt x="14" y="31"/>
                    <a:pt x="33" y="29"/>
                    <a:pt x="45" y="24"/>
                  </a:cubicBezTo>
                  <a:cubicBezTo>
                    <a:pt x="49" y="22"/>
                    <a:pt x="58" y="15"/>
                    <a:pt x="59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64" name="Freeform 1592"/>
            <p:cNvSpPr>
              <a:spLocks/>
            </p:cNvSpPr>
            <p:nvPr userDrawn="1"/>
          </p:nvSpPr>
          <p:spPr bwMode="auto">
            <a:xfrm>
              <a:off x="406" y="268"/>
              <a:ext cx="6" cy="3"/>
            </a:xfrm>
            <a:custGeom>
              <a:avLst/>
              <a:gdLst>
                <a:gd name="T0" fmla="*/ 14 w 14"/>
                <a:gd name="T1" fmla="*/ 0 h 8"/>
                <a:gd name="T2" fmla="*/ 14 w 14"/>
                <a:gd name="T3" fmla="*/ 0 h 8"/>
                <a:gd name="T4" fmla="*/ 0 w 14"/>
                <a:gd name="T5" fmla="*/ 8 h 8"/>
                <a:gd name="T6" fmla="*/ 2 w 14"/>
                <a:gd name="T7" fmla="*/ 8 h 8"/>
                <a:gd name="T8" fmla="*/ 14 w 14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8">
                  <a:moveTo>
                    <a:pt x="14" y="0"/>
                  </a:moveTo>
                  <a:lnTo>
                    <a:pt x="14" y="0"/>
                  </a:lnTo>
                  <a:cubicBezTo>
                    <a:pt x="9" y="2"/>
                    <a:pt x="4" y="6"/>
                    <a:pt x="0" y="8"/>
                  </a:cubicBezTo>
                  <a:lnTo>
                    <a:pt x="2" y="8"/>
                  </a:lnTo>
                  <a:cubicBezTo>
                    <a:pt x="6" y="6"/>
                    <a:pt x="9" y="3"/>
                    <a:pt x="1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65" name="Freeform 1593"/>
            <p:cNvSpPr>
              <a:spLocks/>
            </p:cNvSpPr>
            <p:nvPr userDrawn="1"/>
          </p:nvSpPr>
          <p:spPr bwMode="auto">
            <a:xfrm>
              <a:off x="348" y="263"/>
              <a:ext cx="17" cy="22"/>
            </a:xfrm>
            <a:custGeom>
              <a:avLst/>
              <a:gdLst>
                <a:gd name="T0" fmla="*/ 3 w 37"/>
                <a:gd name="T1" fmla="*/ 0 h 50"/>
                <a:gd name="T2" fmla="*/ 3 w 37"/>
                <a:gd name="T3" fmla="*/ 0 h 50"/>
                <a:gd name="T4" fmla="*/ 18 w 37"/>
                <a:gd name="T5" fmla="*/ 50 h 50"/>
                <a:gd name="T6" fmla="*/ 37 w 37"/>
                <a:gd name="T7" fmla="*/ 50 h 50"/>
                <a:gd name="T8" fmla="*/ 34 w 37"/>
                <a:gd name="T9" fmla="*/ 49 h 50"/>
                <a:gd name="T10" fmla="*/ 5 w 37"/>
                <a:gd name="T11" fmla="*/ 0 h 50"/>
                <a:gd name="T12" fmla="*/ 6 w 37"/>
                <a:gd name="T13" fmla="*/ 19 h 50"/>
                <a:gd name="T14" fmla="*/ 3 w 37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50">
                  <a:moveTo>
                    <a:pt x="3" y="0"/>
                  </a:moveTo>
                  <a:lnTo>
                    <a:pt x="3" y="0"/>
                  </a:lnTo>
                  <a:cubicBezTo>
                    <a:pt x="0" y="21"/>
                    <a:pt x="5" y="38"/>
                    <a:pt x="18" y="50"/>
                  </a:cubicBezTo>
                  <a:lnTo>
                    <a:pt x="37" y="50"/>
                  </a:lnTo>
                  <a:lnTo>
                    <a:pt x="34" y="49"/>
                  </a:lnTo>
                  <a:cubicBezTo>
                    <a:pt x="15" y="42"/>
                    <a:pt x="8" y="25"/>
                    <a:pt x="5" y="0"/>
                  </a:cubicBezTo>
                  <a:cubicBezTo>
                    <a:pt x="4" y="5"/>
                    <a:pt x="4" y="14"/>
                    <a:pt x="6" y="19"/>
                  </a:cubicBezTo>
                  <a:cubicBezTo>
                    <a:pt x="3" y="13"/>
                    <a:pt x="3" y="6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66" name="Freeform 1594"/>
            <p:cNvSpPr>
              <a:spLocks/>
            </p:cNvSpPr>
            <p:nvPr userDrawn="1"/>
          </p:nvSpPr>
          <p:spPr bwMode="auto">
            <a:xfrm>
              <a:off x="426" y="261"/>
              <a:ext cx="39" cy="21"/>
            </a:xfrm>
            <a:custGeom>
              <a:avLst/>
              <a:gdLst>
                <a:gd name="T0" fmla="*/ 87 w 87"/>
                <a:gd name="T1" fmla="*/ 3 h 45"/>
                <a:gd name="T2" fmla="*/ 87 w 87"/>
                <a:gd name="T3" fmla="*/ 3 h 45"/>
                <a:gd name="T4" fmla="*/ 47 w 87"/>
                <a:gd name="T5" fmla="*/ 8 h 45"/>
                <a:gd name="T6" fmla="*/ 15 w 87"/>
                <a:gd name="T7" fmla="*/ 23 h 45"/>
                <a:gd name="T8" fmla="*/ 11 w 87"/>
                <a:gd name="T9" fmla="*/ 31 h 45"/>
                <a:gd name="T10" fmla="*/ 59 w 87"/>
                <a:gd name="T11" fmla="*/ 17 h 45"/>
                <a:gd name="T12" fmla="*/ 4 w 87"/>
                <a:gd name="T13" fmla="*/ 38 h 45"/>
                <a:gd name="T14" fmla="*/ 0 w 87"/>
                <a:gd name="T15" fmla="*/ 42 h 45"/>
                <a:gd name="T16" fmla="*/ 8 w 87"/>
                <a:gd name="T17" fmla="*/ 45 h 45"/>
                <a:gd name="T18" fmla="*/ 44 w 87"/>
                <a:gd name="T19" fmla="*/ 37 h 45"/>
                <a:gd name="T20" fmla="*/ 87 w 87"/>
                <a:gd name="T21" fmla="*/ 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7" h="45">
                  <a:moveTo>
                    <a:pt x="87" y="3"/>
                  </a:moveTo>
                  <a:lnTo>
                    <a:pt x="87" y="3"/>
                  </a:lnTo>
                  <a:cubicBezTo>
                    <a:pt x="77" y="0"/>
                    <a:pt x="58" y="4"/>
                    <a:pt x="47" y="8"/>
                  </a:cubicBezTo>
                  <a:cubicBezTo>
                    <a:pt x="41" y="11"/>
                    <a:pt x="21" y="19"/>
                    <a:pt x="15" y="23"/>
                  </a:cubicBezTo>
                  <a:cubicBezTo>
                    <a:pt x="14" y="26"/>
                    <a:pt x="13" y="28"/>
                    <a:pt x="11" y="31"/>
                  </a:cubicBezTo>
                  <a:cubicBezTo>
                    <a:pt x="20" y="28"/>
                    <a:pt x="38" y="21"/>
                    <a:pt x="59" y="17"/>
                  </a:cubicBezTo>
                  <a:cubicBezTo>
                    <a:pt x="44" y="24"/>
                    <a:pt x="19" y="33"/>
                    <a:pt x="4" y="38"/>
                  </a:cubicBezTo>
                  <a:cubicBezTo>
                    <a:pt x="4" y="39"/>
                    <a:pt x="2" y="41"/>
                    <a:pt x="0" y="42"/>
                  </a:cubicBezTo>
                  <a:cubicBezTo>
                    <a:pt x="3" y="42"/>
                    <a:pt x="5" y="44"/>
                    <a:pt x="8" y="45"/>
                  </a:cubicBezTo>
                  <a:cubicBezTo>
                    <a:pt x="12" y="45"/>
                    <a:pt x="38" y="39"/>
                    <a:pt x="44" y="37"/>
                  </a:cubicBezTo>
                  <a:cubicBezTo>
                    <a:pt x="64" y="31"/>
                    <a:pt x="85" y="18"/>
                    <a:pt x="87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67" name="Freeform 1595"/>
            <p:cNvSpPr>
              <a:spLocks/>
            </p:cNvSpPr>
            <p:nvPr userDrawn="1"/>
          </p:nvSpPr>
          <p:spPr bwMode="auto">
            <a:xfrm>
              <a:off x="427" y="260"/>
              <a:ext cx="13" cy="8"/>
            </a:xfrm>
            <a:custGeom>
              <a:avLst/>
              <a:gdLst>
                <a:gd name="T0" fmla="*/ 29 w 29"/>
                <a:gd name="T1" fmla="*/ 0 h 16"/>
                <a:gd name="T2" fmla="*/ 29 w 29"/>
                <a:gd name="T3" fmla="*/ 0 h 16"/>
                <a:gd name="T4" fmla="*/ 0 w 29"/>
                <a:gd name="T5" fmla="*/ 15 h 16"/>
                <a:gd name="T6" fmla="*/ 4 w 29"/>
                <a:gd name="T7" fmla="*/ 16 h 16"/>
                <a:gd name="T8" fmla="*/ 29 w 29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6">
                  <a:moveTo>
                    <a:pt x="29" y="0"/>
                  </a:moveTo>
                  <a:lnTo>
                    <a:pt x="29" y="0"/>
                  </a:lnTo>
                  <a:cubicBezTo>
                    <a:pt x="20" y="5"/>
                    <a:pt x="3" y="14"/>
                    <a:pt x="0" y="15"/>
                  </a:cubicBezTo>
                  <a:cubicBezTo>
                    <a:pt x="2" y="15"/>
                    <a:pt x="2" y="15"/>
                    <a:pt x="4" y="16"/>
                  </a:cubicBezTo>
                  <a:cubicBezTo>
                    <a:pt x="5" y="16"/>
                    <a:pt x="22" y="6"/>
                    <a:pt x="2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68" name="Freeform 1596"/>
            <p:cNvSpPr>
              <a:spLocks/>
            </p:cNvSpPr>
            <p:nvPr userDrawn="1"/>
          </p:nvSpPr>
          <p:spPr bwMode="auto">
            <a:xfrm>
              <a:off x="341" y="257"/>
              <a:ext cx="5" cy="25"/>
            </a:xfrm>
            <a:custGeom>
              <a:avLst/>
              <a:gdLst>
                <a:gd name="T0" fmla="*/ 9 w 12"/>
                <a:gd name="T1" fmla="*/ 0 h 55"/>
                <a:gd name="T2" fmla="*/ 9 w 12"/>
                <a:gd name="T3" fmla="*/ 0 h 55"/>
                <a:gd name="T4" fmla="*/ 0 w 12"/>
                <a:gd name="T5" fmla="*/ 27 h 55"/>
                <a:gd name="T6" fmla="*/ 9 w 12"/>
                <a:gd name="T7" fmla="*/ 55 h 55"/>
                <a:gd name="T8" fmla="*/ 12 w 12"/>
                <a:gd name="T9" fmla="*/ 24 h 55"/>
                <a:gd name="T10" fmla="*/ 11 w 12"/>
                <a:gd name="T11" fmla="*/ 1 h 55"/>
                <a:gd name="T12" fmla="*/ 6 w 12"/>
                <a:gd name="T13" fmla="*/ 28 h 55"/>
                <a:gd name="T14" fmla="*/ 9 w 12"/>
                <a:gd name="T1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55">
                  <a:moveTo>
                    <a:pt x="9" y="0"/>
                  </a:moveTo>
                  <a:lnTo>
                    <a:pt x="9" y="0"/>
                  </a:lnTo>
                  <a:cubicBezTo>
                    <a:pt x="6" y="6"/>
                    <a:pt x="1" y="22"/>
                    <a:pt x="0" y="27"/>
                  </a:cubicBezTo>
                  <a:cubicBezTo>
                    <a:pt x="1" y="39"/>
                    <a:pt x="6" y="48"/>
                    <a:pt x="9" y="55"/>
                  </a:cubicBezTo>
                  <a:cubicBezTo>
                    <a:pt x="9" y="45"/>
                    <a:pt x="10" y="33"/>
                    <a:pt x="12" y="24"/>
                  </a:cubicBezTo>
                  <a:cubicBezTo>
                    <a:pt x="11" y="17"/>
                    <a:pt x="11" y="8"/>
                    <a:pt x="11" y="1"/>
                  </a:cubicBezTo>
                  <a:cubicBezTo>
                    <a:pt x="10" y="4"/>
                    <a:pt x="6" y="19"/>
                    <a:pt x="6" y="28"/>
                  </a:cubicBezTo>
                  <a:cubicBezTo>
                    <a:pt x="6" y="20"/>
                    <a:pt x="8" y="6"/>
                    <a:pt x="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69" name="Freeform 1597"/>
            <p:cNvSpPr>
              <a:spLocks/>
            </p:cNvSpPr>
            <p:nvPr userDrawn="1"/>
          </p:nvSpPr>
          <p:spPr bwMode="auto">
            <a:xfrm>
              <a:off x="333" y="257"/>
              <a:ext cx="6" cy="27"/>
            </a:xfrm>
            <a:custGeom>
              <a:avLst/>
              <a:gdLst>
                <a:gd name="T0" fmla="*/ 15 w 15"/>
                <a:gd name="T1" fmla="*/ 0 h 60"/>
                <a:gd name="T2" fmla="*/ 15 w 15"/>
                <a:gd name="T3" fmla="*/ 0 h 60"/>
                <a:gd name="T4" fmla="*/ 7 w 15"/>
                <a:gd name="T5" fmla="*/ 29 h 60"/>
                <a:gd name="T6" fmla="*/ 13 w 15"/>
                <a:gd name="T7" fmla="*/ 1 h 60"/>
                <a:gd name="T8" fmla="*/ 7 w 15"/>
                <a:gd name="T9" fmla="*/ 15 h 60"/>
                <a:gd name="T10" fmla="*/ 0 w 15"/>
                <a:gd name="T11" fmla="*/ 42 h 60"/>
                <a:gd name="T12" fmla="*/ 7 w 15"/>
                <a:gd name="T13" fmla="*/ 60 h 60"/>
                <a:gd name="T14" fmla="*/ 11 w 15"/>
                <a:gd name="T15" fmla="*/ 31 h 60"/>
                <a:gd name="T16" fmla="*/ 14 w 15"/>
                <a:gd name="T17" fmla="*/ 20 h 60"/>
                <a:gd name="T18" fmla="*/ 15 w 15"/>
                <a:gd name="T1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60">
                  <a:moveTo>
                    <a:pt x="15" y="0"/>
                  </a:moveTo>
                  <a:lnTo>
                    <a:pt x="15" y="0"/>
                  </a:lnTo>
                  <a:cubicBezTo>
                    <a:pt x="13" y="6"/>
                    <a:pt x="8" y="26"/>
                    <a:pt x="7" y="29"/>
                  </a:cubicBezTo>
                  <a:cubicBezTo>
                    <a:pt x="9" y="19"/>
                    <a:pt x="10" y="10"/>
                    <a:pt x="13" y="1"/>
                  </a:cubicBezTo>
                  <a:cubicBezTo>
                    <a:pt x="13" y="1"/>
                    <a:pt x="8" y="12"/>
                    <a:pt x="7" y="15"/>
                  </a:cubicBezTo>
                  <a:cubicBezTo>
                    <a:pt x="6" y="22"/>
                    <a:pt x="1" y="35"/>
                    <a:pt x="0" y="42"/>
                  </a:cubicBezTo>
                  <a:cubicBezTo>
                    <a:pt x="1" y="49"/>
                    <a:pt x="5" y="54"/>
                    <a:pt x="7" y="60"/>
                  </a:cubicBezTo>
                  <a:cubicBezTo>
                    <a:pt x="7" y="50"/>
                    <a:pt x="9" y="41"/>
                    <a:pt x="11" y="31"/>
                  </a:cubicBezTo>
                  <a:cubicBezTo>
                    <a:pt x="11" y="28"/>
                    <a:pt x="13" y="24"/>
                    <a:pt x="14" y="20"/>
                  </a:cubicBezTo>
                  <a:cubicBezTo>
                    <a:pt x="14" y="14"/>
                    <a:pt x="15" y="4"/>
                    <a:pt x="1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70" name="Freeform 1598"/>
            <p:cNvSpPr>
              <a:spLocks/>
            </p:cNvSpPr>
            <p:nvPr userDrawn="1"/>
          </p:nvSpPr>
          <p:spPr bwMode="auto">
            <a:xfrm>
              <a:off x="401" y="256"/>
              <a:ext cx="26" cy="18"/>
            </a:xfrm>
            <a:custGeom>
              <a:avLst/>
              <a:gdLst>
                <a:gd name="T0" fmla="*/ 58 w 59"/>
                <a:gd name="T1" fmla="*/ 0 h 39"/>
                <a:gd name="T2" fmla="*/ 58 w 59"/>
                <a:gd name="T3" fmla="*/ 0 h 39"/>
                <a:gd name="T4" fmla="*/ 0 w 59"/>
                <a:gd name="T5" fmla="*/ 34 h 39"/>
                <a:gd name="T6" fmla="*/ 7 w 59"/>
                <a:gd name="T7" fmla="*/ 34 h 39"/>
                <a:gd name="T8" fmla="*/ 36 w 59"/>
                <a:gd name="T9" fmla="*/ 18 h 39"/>
                <a:gd name="T10" fmla="*/ 14 w 59"/>
                <a:gd name="T11" fmla="*/ 35 h 39"/>
                <a:gd name="T12" fmla="*/ 20 w 59"/>
                <a:gd name="T13" fmla="*/ 39 h 39"/>
                <a:gd name="T14" fmla="*/ 46 w 59"/>
                <a:gd name="T15" fmla="*/ 26 h 39"/>
                <a:gd name="T16" fmla="*/ 58 w 59"/>
                <a:gd name="T1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" h="39">
                  <a:moveTo>
                    <a:pt x="58" y="0"/>
                  </a:moveTo>
                  <a:lnTo>
                    <a:pt x="58" y="0"/>
                  </a:lnTo>
                  <a:cubicBezTo>
                    <a:pt x="31" y="2"/>
                    <a:pt x="18" y="22"/>
                    <a:pt x="0" y="34"/>
                  </a:cubicBezTo>
                  <a:cubicBezTo>
                    <a:pt x="2" y="34"/>
                    <a:pt x="5" y="34"/>
                    <a:pt x="7" y="34"/>
                  </a:cubicBezTo>
                  <a:cubicBezTo>
                    <a:pt x="10" y="33"/>
                    <a:pt x="25" y="22"/>
                    <a:pt x="36" y="18"/>
                  </a:cubicBezTo>
                  <a:cubicBezTo>
                    <a:pt x="31" y="25"/>
                    <a:pt x="21" y="29"/>
                    <a:pt x="14" y="35"/>
                  </a:cubicBezTo>
                  <a:cubicBezTo>
                    <a:pt x="16" y="36"/>
                    <a:pt x="18" y="37"/>
                    <a:pt x="20" y="39"/>
                  </a:cubicBezTo>
                  <a:cubicBezTo>
                    <a:pt x="24" y="37"/>
                    <a:pt x="40" y="28"/>
                    <a:pt x="46" y="26"/>
                  </a:cubicBezTo>
                  <a:cubicBezTo>
                    <a:pt x="53" y="18"/>
                    <a:pt x="59" y="8"/>
                    <a:pt x="58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71" name="Freeform 1599"/>
            <p:cNvSpPr>
              <a:spLocks/>
            </p:cNvSpPr>
            <p:nvPr userDrawn="1"/>
          </p:nvSpPr>
          <p:spPr bwMode="auto">
            <a:xfrm>
              <a:off x="408" y="255"/>
              <a:ext cx="4" cy="4"/>
            </a:xfrm>
            <a:custGeom>
              <a:avLst/>
              <a:gdLst>
                <a:gd name="T0" fmla="*/ 8 w 8"/>
                <a:gd name="T1" fmla="*/ 0 h 10"/>
                <a:gd name="T2" fmla="*/ 8 w 8"/>
                <a:gd name="T3" fmla="*/ 0 h 10"/>
                <a:gd name="T4" fmla="*/ 0 w 8"/>
                <a:gd name="T5" fmla="*/ 7 h 10"/>
                <a:gd name="T6" fmla="*/ 0 w 8"/>
                <a:gd name="T7" fmla="*/ 10 h 10"/>
                <a:gd name="T8" fmla="*/ 8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8" y="0"/>
                  </a:moveTo>
                  <a:lnTo>
                    <a:pt x="8" y="0"/>
                  </a:lnTo>
                  <a:cubicBezTo>
                    <a:pt x="5" y="2"/>
                    <a:pt x="3" y="5"/>
                    <a:pt x="0" y="7"/>
                  </a:cubicBezTo>
                  <a:cubicBezTo>
                    <a:pt x="1" y="8"/>
                    <a:pt x="1" y="9"/>
                    <a:pt x="0" y="10"/>
                  </a:cubicBezTo>
                  <a:cubicBezTo>
                    <a:pt x="2" y="7"/>
                    <a:pt x="6" y="2"/>
                    <a:pt x="8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72" name="Freeform 1600"/>
            <p:cNvSpPr>
              <a:spLocks/>
            </p:cNvSpPr>
            <p:nvPr userDrawn="1"/>
          </p:nvSpPr>
          <p:spPr bwMode="auto">
            <a:xfrm>
              <a:off x="365" y="251"/>
              <a:ext cx="45" cy="64"/>
            </a:xfrm>
            <a:custGeom>
              <a:avLst/>
              <a:gdLst>
                <a:gd name="T0" fmla="*/ 88 w 100"/>
                <a:gd name="T1" fmla="*/ 95 h 142"/>
                <a:gd name="T2" fmla="*/ 88 w 100"/>
                <a:gd name="T3" fmla="*/ 95 h 142"/>
                <a:gd name="T4" fmla="*/ 100 w 100"/>
                <a:gd name="T5" fmla="*/ 82 h 142"/>
                <a:gd name="T6" fmla="*/ 85 w 100"/>
                <a:gd name="T7" fmla="*/ 74 h 142"/>
                <a:gd name="T8" fmla="*/ 70 w 100"/>
                <a:gd name="T9" fmla="*/ 78 h 142"/>
                <a:gd name="T10" fmla="*/ 69 w 100"/>
                <a:gd name="T11" fmla="*/ 76 h 142"/>
                <a:gd name="T12" fmla="*/ 98 w 100"/>
                <a:gd name="T13" fmla="*/ 51 h 142"/>
                <a:gd name="T14" fmla="*/ 64 w 100"/>
                <a:gd name="T15" fmla="*/ 61 h 142"/>
                <a:gd name="T16" fmla="*/ 63 w 100"/>
                <a:gd name="T17" fmla="*/ 60 h 142"/>
                <a:gd name="T18" fmla="*/ 87 w 100"/>
                <a:gd name="T19" fmla="*/ 36 h 142"/>
                <a:gd name="T20" fmla="*/ 92 w 100"/>
                <a:gd name="T21" fmla="*/ 0 h 142"/>
                <a:gd name="T22" fmla="*/ 45 w 100"/>
                <a:gd name="T23" fmla="*/ 52 h 142"/>
                <a:gd name="T24" fmla="*/ 58 w 100"/>
                <a:gd name="T25" fmla="*/ 83 h 142"/>
                <a:gd name="T26" fmla="*/ 38 w 100"/>
                <a:gd name="T27" fmla="*/ 110 h 142"/>
                <a:gd name="T28" fmla="*/ 7 w 100"/>
                <a:gd name="T29" fmla="*/ 98 h 142"/>
                <a:gd name="T30" fmla="*/ 0 w 100"/>
                <a:gd name="T31" fmla="*/ 98 h 142"/>
                <a:gd name="T32" fmla="*/ 0 w 100"/>
                <a:gd name="T33" fmla="*/ 110 h 142"/>
                <a:gd name="T34" fmla="*/ 2 w 100"/>
                <a:gd name="T35" fmla="*/ 112 h 142"/>
                <a:gd name="T36" fmla="*/ 0 w 100"/>
                <a:gd name="T37" fmla="*/ 120 h 142"/>
                <a:gd name="T38" fmla="*/ 0 w 100"/>
                <a:gd name="T39" fmla="*/ 129 h 142"/>
                <a:gd name="T40" fmla="*/ 4 w 100"/>
                <a:gd name="T41" fmla="*/ 126 h 142"/>
                <a:gd name="T42" fmla="*/ 0 w 100"/>
                <a:gd name="T43" fmla="*/ 131 h 142"/>
                <a:gd name="T44" fmla="*/ 0 w 100"/>
                <a:gd name="T45" fmla="*/ 133 h 142"/>
                <a:gd name="T46" fmla="*/ 4 w 100"/>
                <a:gd name="T47" fmla="*/ 131 h 142"/>
                <a:gd name="T48" fmla="*/ 9 w 100"/>
                <a:gd name="T49" fmla="*/ 115 h 142"/>
                <a:gd name="T50" fmla="*/ 11 w 100"/>
                <a:gd name="T51" fmla="*/ 116 h 142"/>
                <a:gd name="T52" fmla="*/ 7 w 100"/>
                <a:gd name="T53" fmla="*/ 130 h 142"/>
                <a:gd name="T54" fmla="*/ 14 w 100"/>
                <a:gd name="T55" fmla="*/ 142 h 142"/>
                <a:gd name="T56" fmla="*/ 27 w 100"/>
                <a:gd name="T57" fmla="*/ 134 h 142"/>
                <a:gd name="T58" fmla="*/ 29 w 100"/>
                <a:gd name="T59" fmla="*/ 120 h 142"/>
                <a:gd name="T60" fmla="*/ 30 w 100"/>
                <a:gd name="T61" fmla="*/ 120 h 142"/>
                <a:gd name="T62" fmla="*/ 29 w 100"/>
                <a:gd name="T63" fmla="*/ 133 h 142"/>
                <a:gd name="T64" fmla="*/ 39 w 100"/>
                <a:gd name="T65" fmla="*/ 142 h 142"/>
                <a:gd name="T66" fmla="*/ 49 w 100"/>
                <a:gd name="T67" fmla="*/ 132 h 142"/>
                <a:gd name="T68" fmla="*/ 45 w 100"/>
                <a:gd name="T69" fmla="*/ 119 h 142"/>
                <a:gd name="T70" fmla="*/ 46 w 100"/>
                <a:gd name="T71" fmla="*/ 118 h 142"/>
                <a:gd name="T72" fmla="*/ 52 w 100"/>
                <a:gd name="T73" fmla="*/ 133 h 142"/>
                <a:gd name="T74" fmla="*/ 67 w 100"/>
                <a:gd name="T75" fmla="*/ 134 h 142"/>
                <a:gd name="T76" fmla="*/ 71 w 100"/>
                <a:gd name="T77" fmla="*/ 121 h 142"/>
                <a:gd name="T78" fmla="*/ 62 w 100"/>
                <a:gd name="T79" fmla="*/ 111 h 142"/>
                <a:gd name="T80" fmla="*/ 64 w 100"/>
                <a:gd name="T81" fmla="*/ 110 h 142"/>
                <a:gd name="T82" fmla="*/ 75 w 100"/>
                <a:gd name="T83" fmla="*/ 120 h 142"/>
                <a:gd name="T84" fmla="*/ 92 w 100"/>
                <a:gd name="T85" fmla="*/ 116 h 142"/>
                <a:gd name="T86" fmla="*/ 86 w 100"/>
                <a:gd name="T87" fmla="*/ 100 h 142"/>
                <a:gd name="T88" fmla="*/ 73 w 100"/>
                <a:gd name="T89" fmla="*/ 97 h 142"/>
                <a:gd name="T90" fmla="*/ 73 w 100"/>
                <a:gd name="T91" fmla="*/ 95 h 142"/>
                <a:gd name="T92" fmla="*/ 88 w 100"/>
                <a:gd name="T93" fmla="*/ 9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0" h="142">
                  <a:moveTo>
                    <a:pt x="88" y="95"/>
                  </a:moveTo>
                  <a:lnTo>
                    <a:pt x="88" y="95"/>
                  </a:lnTo>
                  <a:cubicBezTo>
                    <a:pt x="96" y="94"/>
                    <a:pt x="98" y="86"/>
                    <a:pt x="100" y="82"/>
                  </a:cubicBezTo>
                  <a:cubicBezTo>
                    <a:pt x="98" y="80"/>
                    <a:pt x="92" y="72"/>
                    <a:pt x="85" y="74"/>
                  </a:cubicBezTo>
                  <a:cubicBezTo>
                    <a:pt x="80" y="75"/>
                    <a:pt x="75" y="76"/>
                    <a:pt x="70" y="78"/>
                  </a:cubicBezTo>
                  <a:cubicBezTo>
                    <a:pt x="70" y="77"/>
                    <a:pt x="69" y="77"/>
                    <a:pt x="69" y="76"/>
                  </a:cubicBezTo>
                  <a:cubicBezTo>
                    <a:pt x="86" y="72"/>
                    <a:pt x="98" y="65"/>
                    <a:pt x="98" y="51"/>
                  </a:cubicBezTo>
                  <a:cubicBezTo>
                    <a:pt x="86" y="42"/>
                    <a:pt x="73" y="50"/>
                    <a:pt x="64" y="61"/>
                  </a:cubicBezTo>
                  <a:lnTo>
                    <a:pt x="63" y="60"/>
                  </a:lnTo>
                  <a:cubicBezTo>
                    <a:pt x="69" y="49"/>
                    <a:pt x="79" y="44"/>
                    <a:pt x="87" y="36"/>
                  </a:cubicBezTo>
                  <a:cubicBezTo>
                    <a:pt x="94" y="28"/>
                    <a:pt x="96" y="12"/>
                    <a:pt x="92" y="0"/>
                  </a:cubicBezTo>
                  <a:cubicBezTo>
                    <a:pt x="77" y="19"/>
                    <a:pt x="52" y="37"/>
                    <a:pt x="45" y="52"/>
                  </a:cubicBezTo>
                  <a:cubicBezTo>
                    <a:pt x="38" y="68"/>
                    <a:pt x="55" y="72"/>
                    <a:pt x="58" y="83"/>
                  </a:cubicBezTo>
                  <a:cubicBezTo>
                    <a:pt x="62" y="96"/>
                    <a:pt x="53" y="105"/>
                    <a:pt x="38" y="110"/>
                  </a:cubicBezTo>
                  <a:cubicBezTo>
                    <a:pt x="26" y="114"/>
                    <a:pt x="12" y="110"/>
                    <a:pt x="7" y="98"/>
                  </a:cubicBezTo>
                  <a:cubicBezTo>
                    <a:pt x="4" y="98"/>
                    <a:pt x="3" y="99"/>
                    <a:pt x="0" y="98"/>
                  </a:cubicBezTo>
                  <a:lnTo>
                    <a:pt x="0" y="110"/>
                  </a:lnTo>
                  <a:cubicBezTo>
                    <a:pt x="3" y="111"/>
                    <a:pt x="1" y="110"/>
                    <a:pt x="2" y="112"/>
                  </a:cubicBezTo>
                  <a:cubicBezTo>
                    <a:pt x="1" y="115"/>
                    <a:pt x="0" y="118"/>
                    <a:pt x="0" y="120"/>
                  </a:cubicBezTo>
                  <a:lnTo>
                    <a:pt x="0" y="129"/>
                  </a:lnTo>
                  <a:cubicBezTo>
                    <a:pt x="2" y="129"/>
                    <a:pt x="3" y="129"/>
                    <a:pt x="4" y="126"/>
                  </a:cubicBezTo>
                  <a:cubicBezTo>
                    <a:pt x="4" y="129"/>
                    <a:pt x="2" y="130"/>
                    <a:pt x="0" y="131"/>
                  </a:cubicBezTo>
                  <a:lnTo>
                    <a:pt x="0" y="133"/>
                  </a:lnTo>
                  <a:cubicBezTo>
                    <a:pt x="1" y="133"/>
                    <a:pt x="4" y="132"/>
                    <a:pt x="4" y="131"/>
                  </a:cubicBezTo>
                  <a:cubicBezTo>
                    <a:pt x="6" y="127"/>
                    <a:pt x="8" y="119"/>
                    <a:pt x="9" y="115"/>
                  </a:cubicBezTo>
                  <a:cubicBezTo>
                    <a:pt x="10" y="114"/>
                    <a:pt x="12" y="114"/>
                    <a:pt x="11" y="116"/>
                  </a:cubicBezTo>
                  <a:cubicBezTo>
                    <a:pt x="10" y="118"/>
                    <a:pt x="7" y="128"/>
                    <a:pt x="7" y="130"/>
                  </a:cubicBezTo>
                  <a:cubicBezTo>
                    <a:pt x="5" y="137"/>
                    <a:pt x="11" y="138"/>
                    <a:pt x="14" y="142"/>
                  </a:cubicBezTo>
                  <a:cubicBezTo>
                    <a:pt x="19" y="139"/>
                    <a:pt x="25" y="141"/>
                    <a:pt x="27" y="134"/>
                  </a:cubicBezTo>
                  <a:cubicBezTo>
                    <a:pt x="28" y="129"/>
                    <a:pt x="28" y="125"/>
                    <a:pt x="29" y="120"/>
                  </a:cubicBezTo>
                  <a:cubicBezTo>
                    <a:pt x="29" y="119"/>
                    <a:pt x="31" y="119"/>
                    <a:pt x="30" y="120"/>
                  </a:cubicBezTo>
                  <a:cubicBezTo>
                    <a:pt x="30" y="125"/>
                    <a:pt x="29" y="132"/>
                    <a:pt x="29" y="133"/>
                  </a:cubicBezTo>
                  <a:cubicBezTo>
                    <a:pt x="29" y="139"/>
                    <a:pt x="36" y="139"/>
                    <a:pt x="39" y="142"/>
                  </a:cubicBezTo>
                  <a:cubicBezTo>
                    <a:pt x="43" y="139"/>
                    <a:pt x="50" y="138"/>
                    <a:pt x="49" y="132"/>
                  </a:cubicBezTo>
                  <a:cubicBezTo>
                    <a:pt x="48" y="130"/>
                    <a:pt x="46" y="122"/>
                    <a:pt x="45" y="119"/>
                  </a:cubicBezTo>
                  <a:cubicBezTo>
                    <a:pt x="45" y="118"/>
                    <a:pt x="46" y="118"/>
                    <a:pt x="46" y="118"/>
                  </a:cubicBezTo>
                  <a:cubicBezTo>
                    <a:pt x="48" y="122"/>
                    <a:pt x="50" y="129"/>
                    <a:pt x="52" y="133"/>
                  </a:cubicBezTo>
                  <a:cubicBezTo>
                    <a:pt x="55" y="138"/>
                    <a:pt x="61" y="134"/>
                    <a:pt x="67" y="134"/>
                  </a:cubicBezTo>
                  <a:cubicBezTo>
                    <a:pt x="68" y="130"/>
                    <a:pt x="74" y="126"/>
                    <a:pt x="71" y="121"/>
                  </a:cubicBezTo>
                  <a:cubicBezTo>
                    <a:pt x="70" y="119"/>
                    <a:pt x="63" y="111"/>
                    <a:pt x="62" y="111"/>
                  </a:cubicBezTo>
                  <a:cubicBezTo>
                    <a:pt x="62" y="110"/>
                    <a:pt x="63" y="109"/>
                    <a:pt x="64" y="110"/>
                  </a:cubicBezTo>
                  <a:cubicBezTo>
                    <a:pt x="66" y="111"/>
                    <a:pt x="69" y="115"/>
                    <a:pt x="75" y="120"/>
                  </a:cubicBezTo>
                  <a:cubicBezTo>
                    <a:pt x="79" y="124"/>
                    <a:pt x="90" y="116"/>
                    <a:pt x="92" y="116"/>
                  </a:cubicBezTo>
                  <a:cubicBezTo>
                    <a:pt x="91" y="111"/>
                    <a:pt x="92" y="103"/>
                    <a:pt x="86" y="100"/>
                  </a:cubicBezTo>
                  <a:cubicBezTo>
                    <a:pt x="82" y="98"/>
                    <a:pt x="75" y="97"/>
                    <a:pt x="73" y="97"/>
                  </a:cubicBezTo>
                  <a:cubicBezTo>
                    <a:pt x="72" y="96"/>
                    <a:pt x="73" y="95"/>
                    <a:pt x="73" y="95"/>
                  </a:cubicBezTo>
                  <a:cubicBezTo>
                    <a:pt x="78" y="96"/>
                    <a:pt x="83" y="96"/>
                    <a:pt x="88" y="95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73" name="Freeform 1601"/>
            <p:cNvSpPr>
              <a:spLocks/>
            </p:cNvSpPr>
            <p:nvPr userDrawn="1"/>
          </p:nvSpPr>
          <p:spPr bwMode="auto">
            <a:xfrm>
              <a:off x="428" y="248"/>
              <a:ext cx="10" cy="7"/>
            </a:xfrm>
            <a:custGeom>
              <a:avLst/>
              <a:gdLst>
                <a:gd name="T0" fmla="*/ 21 w 21"/>
                <a:gd name="T1" fmla="*/ 0 h 16"/>
                <a:gd name="T2" fmla="*/ 21 w 21"/>
                <a:gd name="T3" fmla="*/ 0 h 16"/>
                <a:gd name="T4" fmla="*/ 0 w 21"/>
                <a:gd name="T5" fmla="*/ 14 h 16"/>
                <a:gd name="T6" fmla="*/ 1 w 21"/>
                <a:gd name="T7" fmla="*/ 14 h 16"/>
                <a:gd name="T8" fmla="*/ 1 w 21"/>
                <a:gd name="T9" fmla="*/ 16 h 16"/>
                <a:gd name="T10" fmla="*/ 21 w 21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6">
                  <a:moveTo>
                    <a:pt x="21" y="0"/>
                  </a:moveTo>
                  <a:lnTo>
                    <a:pt x="21" y="0"/>
                  </a:lnTo>
                  <a:cubicBezTo>
                    <a:pt x="16" y="3"/>
                    <a:pt x="3" y="11"/>
                    <a:pt x="0" y="14"/>
                  </a:cubicBezTo>
                  <a:cubicBezTo>
                    <a:pt x="0" y="14"/>
                    <a:pt x="1" y="14"/>
                    <a:pt x="1" y="14"/>
                  </a:cubicBezTo>
                  <a:cubicBezTo>
                    <a:pt x="1" y="15"/>
                    <a:pt x="1" y="16"/>
                    <a:pt x="1" y="16"/>
                  </a:cubicBezTo>
                  <a:cubicBezTo>
                    <a:pt x="6" y="12"/>
                    <a:pt x="17" y="4"/>
                    <a:pt x="2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74" name="Freeform 1602"/>
            <p:cNvSpPr>
              <a:spLocks/>
            </p:cNvSpPr>
            <p:nvPr userDrawn="1"/>
          </p:nvSpPr>
          <p:spPr bwMode="auto">
            <a:xfrm>
              <a:off x="339" y="243"/>
              <a:ext cx="8" cy="31"/>
            </a:xfrm>
            <a:custGeom>
              <a:avLst/>
              <a:gdLst>
                <a:gd name="T0" fmla="*/ 15 w 18"/>
                <a:gd name="T1" fmla="*/ 0 h 68"/>
                <a:gd name="T2" fmla="*/ 15 w 18"/>
                <a:gd name="T3" fmla="*/ 0 h 68"/>
                <a:gd name="T4" fmla="*/ 8 w 18"/>
                <a:gd name="T5" fmla="*/ 14 h 68"/>
                <a:gd name="T6" fmla="*/ 1 w 18"/>
                <a:gd name="T7" fmla="*/ 68 h 68"/>
                <a:gd name="T8" fmla="*/ 18 w 18"/>
                <a:gd name="T9" fmla="*/ 16 h 68"/>
                <a:gd name="T10" fmla="*/ 4 w 18"/>
                <a:gd name="T11" fmla="*/ 42 h 68"/>
                <a:gd name="T12" fmla="*/ 15 w 18"/>
                <a:gd name="T1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68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9" y="12"/>
                    <a:pt x="8" y="14"/>
                  </a:cubicBezTo>
                  <a:cubicBezTo>
                    <a:pt x="2" y="25"/>
                    <a:pt x="0" y="44"/>
                    <a:pt x="1" y="68"/>
                  </a:cubicBezTo>
                  <a:cubicBezTo>
                    <a:pt x="5" y="44"/>
                    <a:pt x="16" y="26"/>
                    <a:pt x="18" y="16"/>
                  </a:cubicBezTo>
                  <a:cubicBezTo>
                    <a:pt x="12" y="22"/>
                    <a:pt x="7" y="31"/>
                    <a:pt x="4" y="42"/>
                  </a:cubicBezTo>
                  <a:cubicBezTo>
                    <a:pt x="4" y="36"/>
                    <a:pt x="13" y="7"/>
                    <a:pt x="1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75" name="Freeform 1603"/>
            <p:cNvSpPr>
              <a:spLocks/>
            </p:cNvSpPr>
            <p:nvPr userDrawn="1"/>
          </p:nvSpPr>
          <p:spPr bwMode="auto">
            <a:xfrm>
              <a:off x="423" y="245"/>
              <a:ext cx="40" cy="25"/>
            </a:xfrm>
            <a:custGeom>
              <a:avLst/>
              <a:gdLst>
                <a:gd name="T0" fmla="*/ 87 w 88"/>
                <a:gd name="T1" fmla="*/ 1 h 55"/>
                <a:gd name="T2" fmla="*/ 87 w 88"/>
                <a:gd name="T3" fmla="*/ 1 h 55"/>
                <a:gd name="T4" fmla="*/ 43 w 88"/>
                <a:gd name="T5" fmla="*/ 15 h 55"/>
                <a:gd name="T6" fmla="*/ 9 w 88"/>
                <a:gd name="T7" fmla="*/ 37 h 55"/>
                <a:gd name="T8" fmla="*/ 0 w 88"/>
                <a:gd name="T9" fmla="*/ 49 h 55"/>
                <a:gd name="T10" fmla="*/ 6 w 88"/>
                <a:gd name="T11" fmla="*/ 49 h 55"/>
                <a:gd name="T12" fmla="*/ 56 w 88"/>
                <a:gd name="T13" fmla="*/ 23 h 55"/>
                <a:gd name="T14" fmla="*/ 14 w 88"/>
                <a:gd name="T15" fmla="*/ 51 h 55"/>
                <a:gd name="T16" fmla="*/ 20 w 88"/>
                <a:gd name="T17" fmla="*/ 55 h 55"/>
                <a:gd name="T18" fmla="*/ 61 w 88"/>
                <a:gd name="T19" fmla="*/ 37 h 55"/>
                <a:gd name="T20" fmla="*/ 87 w 88"/>
                <a:gd name="T21" fmla="*/ 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55">
                  <a:moveTo>
                    <a:pt x="87" y="1"/>
                  </a:moveTo>
                  <a:lnTo>
                    <a:pt x="87" y="1"/>
                  </a:lnTo>
                  <a:cubicBezTo>
                    <a:pt x="72" y="0"/>
                    <a:pt x="55" y="8"/>
                    <a:pt x="43" y="15"/>
                  </a:cubicBezTo>
                  <a:cubicBezTo>
                    <a:pt x="35" y="20"/>
                    <a:pt x="20" y="29"/>
                    <a:pt x="9" y="37"/>
                  </a:cubicBezTo>
                  <a:cubicBezTo>
                    <a:pt x="6" y="42"/>
                    <a:pt x="5" y="41"/>
                    <a:pt x="0" y="49"/>
                  </a:cubicBezTo>
                  <a:cubicBezTo>
                    <a:pt x="4" y="48"/>
                    <a:pt x="4" y="49"/>
                    <a:pt x="6" y="49"/>
                  </a:cubicBezTo>
                  <a:cubicBezTo>
                    <a:pt x="12" y="45"/>
                    <a:pt x="41" y="29"/>
                    <a:pt x="56" y="23"/>
                  </a:cubicBezTo>
                  <a:cubicBezTo>
                    <a:pt x="43" y="34"/>
                    <a:pt x="20" y="48"/>
                    <a:pt x="14" y="51"/>
                  </a:cubicBezTo>
                  <a:cubicBezTo>
                    <a:pt x="18" y="52"/>
                    <a:pt x="19" y="54"/>
                    <a:pt x="20" y="55"/>
                  </a:cubicBezTo>
                  <a:cubicBezTo>
                    <a:pt x="30" y="52"/>
                    <a:pt x="53" y="43"/>
                    <a:pt x="61" y="37"/>
                  </a:cubicBezTo>
                  <a:cubicBezTo>
                    <a:pt x="73" y="29"/>
                    <a:pt x="88" y="18"/>
                    <a:pt x="87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76" name="Freeform 1604"/>
            <p:cNvSpPr>
              <a:spLocks/>
            </p:cNvSpPr>
            <p:nvPr userDrawn="1"/>
          </p:nvSpPr>
          <p:spPr bwMode="auto">
            <a:xfrm>
              <a:off x="331" y="243"/>
              <a:ext cx="14" cy="32"/>
            </a:xfrm>
            <a:custGeom>
              <a:avLst/>
              <a:gdLst>
                <a:gd name="T0" fmla="*/ 32 w 32"/>
                <a:gd name="T1" fmla="*/ 0 h 72"/>
                <a:gd name="T2" fmla="*/ 32 w 32"/>
                <a:gd name="T3" fmla="*/ 0 h 72"/>
                <a:gd name="T4" fmla="*/ 4 w 32"/>
                <a:gd name="T5" fmla="*/ 38 h 72"/>
                <a:gd name="T6" fmla="*/ 2 w 32"/>
                <a:gd name="T7" fmla="*/ 72 h 72"/>
                <a:gd name="T8" fmla="*/ 32 w 32"/>
                <a:gd name="T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72">
                  <a:moveTo>
                    <a:pt x="32" y="0"/>
                  </a:moveTo>
                  <a:lnTo>
                    <a:pt x="32" y="0"/>
                  </a:lnTo>
                  <a:cubicBezTo>
                    <a:pt x="21" y="12"/>
                    <a:pt x="8" y="29"/>
                    <a:pt x="4" y="38"/>
                  </a:cubicBezTo>
                  <a:cubicBezTo>
                    <a:pt x="0" y="52"/>
                    <a:pt x="1" y="64"/>
                    <a:pt x="2" y="72"/>
                  </a:cubicBezTo>
                  <a:cubicBezTo>
                    <a:pt x="6" y="46"/>
                    <a:pt x="16" y="23"/>
                    <a:pt x="3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77" name="Freeform 1605"/>
            <p:cNvSpPr>
              <a:spLocks/>
            </p:cNvSpPr>
            <p:nvPr userDrawn="1"/>
          </p:nvSpPr>
          <p:spPr bwMode="auto">
            <a:xfrm>
              <a:off x="346" y="243"/>
              <a:ext cx="11" cy="33"/>
            </a:xfrm>
            <a:custGeom>
              <a:avLst/>
              <a:gdLst>
                <a:gd name="T0" fmla="*/ 14 w 24"/>
                <a:gd name="T1" fmla="*/ 0 h 74"/>
                <a:gd name="T2" fmla="*/ 14 w 24"/>
                <a:gd name="T3" fmla="*/ 0 h 74"/>
                <a:gd name="T4" fmla="*/ 2 w 24"/>
                <a:gd name="T5" fmla="*/ 16 h 74"/>
                <a:gd name="T6" fmla="*/ 3 w 24"/>
                <a:gd name="T7" fmla="*/ 69 h 74"/>
                <a:gd name="T8" fmla="*/ 11 w 24"/>
                <a:gd name="T9" fmla="*/ 29 h 74"/>
                <a:gd name="T10" fmla="*/ 19 w 24"/>
                <a:gd name="T11" fmla="*/ 74 h 74"/>
                <a:gd name="T12" fmla="*/ 18 w 24"/>
                <a:gd name="T13" fmla="*/ 20 h 74"/>
                <a:gd name="T14" fmla="*/ 24 w 24"/>
                <a:gd name="T15" fmla="*/ 8 h 74"/>
                <a:gd name="T16" fmla="*/ 5 w 24"/>
                <a:gd name="T17" fmla="*/ 30 h 74"/>
                <a:gd name="T18" fmla="*/ 14 w 24"/>
                <a:gd name="T1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74">
                  <a:moveTo>
                    <a:pt x="14" y="0"/>
                  </a:moveTo>
                  <a:lnTo>
                    <a:pt x="14" y="0"/>
                  </a:lnTo>
                  <a:cubicBezTo>
                    <a:pt x="11" y="4"/>
                    <a:pt x="3" y="11"/>
                    <a:pt x="2" y="16"/>
                  </a:cubicBezTo>
                  <a:cubicBezTo>
                    <a:pt x="0" y="30"/>
                    <a:pt x="0" y="56"/>
                    <a:pt x="3" y="69"/>
                  </a:cubicBezTo>
                  <a:cubicBezTo>
                    <a:pt x="4" y="56"/>
                    <a:pt x="5" y="37"/>
                    <a:pt x="11" y="29"/>
                  </a:cubicBezTo>
                  <a:cubicBezTo>
                    <a:pt x="8" y="43"/>
                    <a:pt x="11" y="58"/>
                    <a:pt x="19" y="74"/>
                  </a:cubicBezTo>
                  <a:cubicBezTo>
                    <a:pt x="14" y="60"/>
                    <a:pt x="13" y="34"/>
                    <a:pt x="18" y="20"/>
                  </a:cubicBezTo>
                  <a:cubicBezTo>
                    <a:pt x="19" y="16"/>
                    <a:pt x="22" y="11"/>
                    <a:pt x="24" y="8"/>
                  </a:cubicBezTo>
                  <a:cubicBezTo>
                    <a:pt x="18" y="11"/>
                    <a:pt x="7" y="23"/>
                    <a:pt x="5" y="30"/>
                  </a:cubicBezTo>
                  <a:cubicBezTo>
                    <a:pt x="7" y="18"/>
                    <a:pt x="10" y="10"/>
                    <a:pt x="1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78" name="Freeform 1606"/>
            <p:cNvSpPr>
              <a:spLocks/>
            </p:cNvSpPr>
            <p:nvPr userDrawn="1"/>
          </p:nvSpPr>
          <p:spPr bwMode="auto">
            <a:xfrm>
              <a:off x="372" y="241"/>
              <a:ext cx="15" cy="8"/>
            </a:xfrm>
            <a:custGeom>
              <a:avLst/>
              <a:gdLst>
                <a:gd name="T0" fmla="*/ 26 w 32"/>
                <a:gd name="T1" fmla="*/ 6 h 16"/>
                <a:gd name="T2" fmla="*/ 26 w 32"/>
                <a:gd name="T3" fmla="*/ 6 h 16"/>
                <a:gd name="T4" fmla="*/ 0 w 32"/>
                <a:gd name="T5" fmla="*/ 2 h 16"/>
                <a:gd name="T6" fmla="*/ 29 w 32"/>
                <a:gd name="T7" fmla="*/ 16 h 16"/>
                <a:gd name="T8" fmla="*/ 26 w 32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6">
                  <a:moveTo>
                    <a:pt x="26" y="6"/>
                  </a:moveTo>
                  <a:lnTo>
                    <a:pt x="26" y="6"/>
                  </a:lnTo>
                  <a:cubicBezTo>
                    <a:pt x="19" y="1"/>
                    <a:pt x="12" y="0"/>
                    <a:pt x="0" y="2"/>
                  </a:cubicBezTo>
                  <a:cubicBezTo>
                    <a:pt x="9" y="2"/>
                    <a:pt x="25" y="0"/>
                    <a:pt x="29" y="16"/>
                  </a:cubicBezTo>
                  <a:cubicBezTo>
                    <a:pt x="32" y="13"/>
                    <a:pt x="30" y="8"/>
                    <a:pt x="26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79" name="Freeform 1607"/>
            <p:cNvSpPr>
              <a:spLocks/>
            </p:cNvSpPr>
            <p:nvPr userDrawn="1"/>
          </p:nvSpPr>
          <p:spPr bwMode="auto">
            <a:xfrm>
              <a:off x="377" y="238"/>
              <a:ext cx="26" cy="9"/>
            </a:xfrm>
            <a:custGeom>
              <a:avLst/>
              <a:gdLst>
                <a:gd name="T0" fmla="*/ 14 w 58"/>
                <a:gd name="T1" fmla="*/ 2 h 20"/>
                <a:gd name="T2" fmla="*/ 14 w 58"/>
                <a:gd name="T3" fmla="*/ 2 h 20"/>
                <a:gd name="T4" fmla="*/ 0 w 58"/>
                <a:gd name="T5" fmla="*/ 3 h 20"/>
                <a:gd name="T6" fmla="*/ 37 w 58"/>
                <a:gd name="T7" fmla="*/ 18 h 20"/>
                <a:gd name="T8" fmla="*/ 58 w 58"/>
                <a:gd name="T9" fmla="*/ 9 h 20"/>
                <a:gd name="T10" fmla="*/ 39 w 58"/>
                <a:gd name="T11" fmla="*/ 10 h 20"/>
                <a:gd name="T12" fmla="*/ 14 w 58"/>
                <a:gd name="T13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20">
                  <a:moveTo>
                    <a:pt x="14" y="2"/>
                  </a:moveTo>
                  <a:lnTo>
                    <a:pt x="14" y="2"/>
                  </a:lnTo>
                  <a:cubicBezTo>
                    <a:pt x="11" y="1"/>
                    <a:pt x="5" y="0"/>
                    <a:pt x="0" y="3"/>
                  </a:cubicBezTo>
                  <a:cubicBezTo>
                    <a:pt x="25" y="3"/>
                    <a:pt x="26" y="15"/>
                    <a:pt x="37" y="18"/>
                  </a:cubicBezTo>
                  <a:cubicBezTo>
                    <a:pt x="44" y="20"/>
                    <a:pt x="55" y="17"/>
                    <a:pt x="58" y="9"/>
                  </a:cubicBezTo>
                  <a:cubicBezTo>
                    <a:pt x="53" y="12"/>
                    <a:pt x="46" y="12"/>
                    <a:pt x="39" y="10"/>
                  </a:cubicBezTo>
                  <a:cubicBezTo>
                    <a:pt x="31" y="8"/>
                    <a:pt x="24" y="3"/>
                    <a:pt x="14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80" name="Freeform 1608"/>
            <p:cNvSpPr>
              <a:spLocks/>
            </p:cNvSpPr>
            <p:nvPr userDrawn="1"/>
          </p:nvSpPr>
          <p:spPr bwMode="auto">
            <a:xfrm>
              <a:off x="343" y="236"/>
              <a:ext cx="11" cy="19"/>
            </a:xfrm>
            <a:custGeom>
              <a:avLst/>
              <a:gdLst>
                <a:gd name="T0" fmla="*/ 25 w 25"/>
                <a:gd name="T1" fmla="*/ 0 h 42"/>
                <a:gd name="T2" fmla="*/ 25 w 25"/>
                <a:gd name="T3" fmla="*/ 0 h 42"/>
                <a:gd name="T4" fmla="*/ 11 w 25"/>
                <a:gd name="T5" fmla="*/ 20 h 42"/>
                <a:gd name="T6" fmla="*/ 24 w 25"/>
                <a:gd name="T7" fmla="*/ 0 h 42"/>
                <a:gd name="T8" fmla="*/ 11 w 25"/>
                <a:gd name="T9" fmla="*/ 9 h 42"/>
                <a:gd name="T10" fmla="*/ 0 w 25"/>
                <a:gd name="T11" fmla="*/ 42 h 42"/>
                <a:gd name="T12" fmla="*/ 22 w 25"/>
                <a:gd name="T13" fmla="*/ 13 h 42"/>
                <a:gd name="T14" fmla="*/ 25 w 25"/>
                <a:gd name="T1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42">
                  <a:moveTo>
                    <a:pt x="25" y="0"/>
                  </a:moveTo>
                  <a:lnTo>
                    <a:pt x="25" y="0"/>
                  </a:lnTo>
                  <a:cubicBezTo>
                    <a:pt x="22" y="4"/>
                    <a:pt x="14" y="16"/>
                    <a:pt x="11" y="20"/>
                  </a:cubicBezTo>
                  <a:cubicBezTo>
                    <a:pt x="14" y="13"/>
                    <a:pt x="20" y="6"/>
                    <a:pt x="24" y="0"/>
                  </a:cubicBezTo>
                  <a:cubicBezTo>
                    <a:pt x="21" y="3"/>
                    <a:pt x="14" y="7"/>
                    <a:pt x="11" y="9"/>
                  </a:cubicBezTo>
                  <a:cubicBezTo>
                    <a:pt x="7" y="16"/>
                    <a:pt x="2" y="33"/>
                    <a:pt x="0" y="42"/>
                  </a:cubicBezTo>
                  <a:cubicBezTo>
                    <a:pt x="7" y="30"/>
                    <a:pt x="17" y="18"/>
                    <a:pt x="22" y="13"/>
                  </a:cubicBezTo>
                  <a:cubicBezTo>
                    <a:pt x="22" y="9"/>
                    <a:pt x="24" y="4"/>
                    <a:pt x="2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81" name="Freeform 1609"/>
            <p:cNvSpPr>
              <a:spLocks/>
            </p:cNvSpPr>
            <p:nvPr userDrawn="1"/>
          </p:nvSpPr>
          <p:spPr bwMode="auto">
            <a:xfrm>
              <a:off x="407" y="237"/>
              <a:ext cx="17" cy="28"/>
            </a:xfrm>
            <a:custGeom>
              <a:avLst/>
              <a:gdLst>
                <a:gd name="T0" fmla="*/ 30 w 38"/>
                <a:gd name="T1" fmla="*/ 0 h 62"/>
                <a:gd name="T2" fmla="*/ 30 w 38"/>
                <a:gd name="T3" fmla="*/ 0 h 62"/>
                <a:gd name="T4" fmla="*/ 3 w 38"/>
                <a:gd name="T5" fmla="*/ 34 h 62"/>
                <a:gd name="T6" fmla="*/ 4 w 38"/>
                <a:gd name="T7" fmla="*/ 44 h 62"/>
                <a:gd name="T8" fmla="*/ 19 w 38"/>
                <a:gd name="T9" fmla="*/ 28 h 62"/>
                <a:gd name="T10" fmla="*/ 3 w 38"/>
                <a:gd name="T11" fmla="*/ 51 h 62"/>
                <a:gd name="T12" fmla="*/ 0 w 38"/>
                <a:gd name="T13" fmla="*/ 62 h 62"/>
                <a:gd name="T14" fmla="*/ 23 w 38"/>
                <a:gd name="T15" fmla="*/ 42 h 62"/>
                <a:gd name="T16" fmla="*/ 30 w 38"/>
                <a:gd name="T1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2">
                  <a:moveTo>
                    <a:pt x="30" y="0"/>
                  </a:moveTo>
                  <a:lnTo>
                    <a:pt x="30" y="0"/>
                  </a:lnTo>
                  <a:cubicBezTo>
                    <a:pt x="24" y="14"/>
                    <a:pt x="10" y="28"/>
                    <a:pt x="3" y="34"/>
                  </a:cubicBezTo>
                  <a:cubicBezTo>
                    <a:pt x="3" y="38"/>
                    <a:pt x="4" y="41"/>
                    <a:pt x="4" y="44"/>
                  </a:cubicBezTo>
                  <a:cubicBezTo>
                    <a:pt x="5" y="42"/>
                    <a:pt x="12" y="34"/>
                    <a:pt x="19" y="28"/>
                  </a:cubicBezTo>
                  <a:cubicBezTo>
                    <a:pt x="15" y="38"/>
                    <a:pt x="7" y="47"/>
                    <a:pt x="3" y="51"/>
                  </a:cubicBezTo>
                  <a:cubicBezTo>
                    <a:pt x="2" y="54"/>
                    <a:pt x="1" y="58"/>
                    <a:pt x="0" y="62"/>
                  </a:cubicBezTo>
                  <a:cubicBezTo>
                    <a:pt x="5" y="57"/>
                    <a:pt x="18" y="47"/>
                    <a:pt x="23" y="42"/>
                  </a:cubicBezTo>
                  <a:cubicBezTo>
                    <a:pt x="33" y="31"/>
                    <a:pt x="38" y="14"/>
                    <a:pt x="3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82" name="Freeform 1610"/>
            <p:cNvSpPr>
              <a:spLocks/>
            </p:cNvSpPr>
            <p:nvPr userDrawn="1"/>
          </p:nvSpPr>
          <p:spPr bwMode="auto">
            <a:xfrm>
              <a:off x="424" y="231"/>
              <a:ext cx="10" cy="14"/>
            </a:xfrm>
            <a:custGeom>
              <a:avLst/>
              <a:gdLst>
                <a:gd name="T0" fmla="*/ 22 w 22"/>
                <a:gd name="T1" fmla="*/ 0 h 30"/>
                <a:gd name="T2" fmla="*/ 22 w 22"/>
                <a:gd name="T3" fmla="*/ 0 h 30"/>
                <a:gd name="T4" fmla="*/ 0 w 22"/>
                <a:gd name="T5" fmla="*/ 26 h 30"/>
                <a:gd name="T6" fmla="*/ 0 w 22"/>
                <a:gd name="T7" fmla="*/ 30 h 30"/>
                <a:gd name="T8" fmla="*/ 22 w 22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0">
                  <a:moveTo>
                    <a:pt x="22" y="0"/>
                  </a:moveTo>
                  <a:lnTo>
                    <a:pt x="22" y="0"/>
                  </a:lnTo>
                  <a:cubicBezTo>
                    <a:pt x="15" y="10"/>
                    <a:pt x="2" y="25"/>
                    <a:pt x="0" y="26"/>
                  </a:cubicBezTo>
                  <a:cubicBezTo>
                    <a:pt x="0" y="27"/>
                    <a:pt x="0" y="28"/>
                    <a:pt x="0" y="30"/>
                  </a:cubicBezTo>
                  <a:cubicBezTo>
                    <a:pt x="6" y="23"/>
                    <a:pt x="18" y="9"/>
                    <a:pt x="2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83" name="Freeform 1611"/>
            <p:cNvSpPr>
              <a:spLocks/>
            </p:cNvSpPr>
            <p:nvPr userDrawn="1"/>
          </p:nvSpPr>
          <p:spPr bwMode="auto">
            <a:xfrm>
              <a:off x="334" y="233"/>
              <a:ext cx="17" cy="24"/>
            </a:xfrm>
            <a:custGeom>
              <a:avLst/>
              <a:gdLst>
                <a:gd name="T0" fmla="*/ 39 w 39"/>
                <a:gd name="T1" fmla="*/ 0 h 52"/>
                <a:gd name="T2" fmla="*/ 39 w 39"/>
                <a:gd name="T3" fmla="*/ 0 h 52"/>
                <a:gd name="T4" fmla="*/ 20 w 39"/>
                <a:gd name="T5" fmla="*/ 19 h 52"/>
                <a:gd name="T6" fmla="*/ 37 w 39"/>
                <a:gd name="T7" fmla="*/ 0 h 52"/>
                <a:gd name="T8" fmla="*/ 23 w 39"/>
                <a:gd name="T9" fmla="*/ 6 h 52"/>
                <a:gd name="T10" fmla="*/ 0 w 39"/>
                <a:gd name="T11" fmla="*/ 52 h 52"/>
                <a:gd name="T12" fmla="*/ 39 w 39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52">
                  <a:moveTo>
                    <a:pt x="39" y="0"/>
                  </a:moveTo>
                  <a:lnTo>
                    <a:pt x="39" y="0"/>
                  </a:lnTo>
                  <a:cubicBezTo>
                    <a:pt x="35" y="3"/>
                    <a:pt x="23" y="17"/>
                    <a:pt x="20" y="19"/>
                  </a:cubicBezTo>
                  <a:cubicBezTo>
                    <a:pt x="22" y="13"/>
                    <a:pt x="34" y="4"/>
                    <a:pt x="37" y="0"/>
                  </a:cubicBezTo>
                  <a:cubicBezTo>
                    <a:pt x="33" y="2"/>
                    <a:pt x="27" y="5"/>
                    <a:pt x="23" y="6"/>
                  </a:cubicBezTo>
                  <a:cubicBezTo>
                    <a:pt x="20" y="10"/>
                    <a:pt x="4" y="34"/>
                    <a:pt x="0" y="52"/>
                  </a:cubicBezTo>
                  <a:cubicBezTo>
                    <a:pt x="14" y="29"/>
                    <a:pt x="29" y="21"/>
                    <a:pt x="3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84" name="Freeform 1612"/>
            <p:cNvSpPr>
              <a:spLocks/>
            </p:cNvSpPr>
            <p:nvPr userDrawn="1"/>
          </p:nvSpPr>
          <p:spPr bwMode="auto">
            <a:xfrm>
              <a:off x="350" y="231"/>
              <a:ext cx="20" cy="21"/>
            </a:xfrm>
            <a:custGeom>
              <a:avLst/>
              <a:gdLst>
                <a:gd name="T0" fmla="*/ 33 w 45"/>
                <a:gd name="T1" fmla="*/ 0 h 47"/>
                <a:gd name="T2" fmla="*/ 33 w 45"/>
                <a:gd name="T3" fmla="*/ 0 h 47"/>
                <a:gd name="T4" fmla="*/ 9 w 45"/>
                <a:gd name="T5" fmla="*/ 22 h 47"/>
                <a:gd name="T6" fmla="*/ 0 w 45"/>
                <a:gd name="T7" fmla="*/ 47 h 47"/>
                <a:gd name="T8" fmla="*/ 18 w 45"/>
                <a:gd name="T9" fmla="*/ 32 h 47"/>
                <a:gd name="T10" fmla="*/ 35 w 45"/>
                <a:gd name="T11" fmla="*/ 18 h 47"/>
                <a:gd name="T12" fmla="*/ 45 w 45"/>
                <a:gd name="T13" fmla="*/ 6 h 47"/>
                <a:gd name="T14" fmla="*/ 12 w 45"/>
                <a:gd name="T15" fmla="*/ 29 h 47"/>
                <a:gd name="T16" fmla="*/ 33 w 45"/>
                <a:gd name="T1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47">
                  <a:moveTo>
                    <a:pt x="33" y="0"/>
                  </a:moveTo>
                  <a:lnTo>
                    <a:pt x="33" y="0"/>
                  </a:lnTo>
                  <a:cubicBezTo>
                    <a:pt x="26" y="4"/>
                    <a:pt x="13" y="15"/>
                    <a:pt x="9" y="22"/>
                  </a:cubicBezTo>
                  <a:cubicBezTo>
                    <a:pt x="6" y="28"/>
                    <a:pt x="1" y="45"/>
                    <a:pt x="0" y="47"/>
                  </a:cubicBezTo>
                  <a:cubicBezTo>
                    <a:pt x="5" y="41"/>
                    <a:pt x="11" y="35"/>
                    <a:pt x="18" y="32"/>
                  </a:cubicBezTo>
                  <a:cubicBezTo>
                    <a:pt x="22" y="27"/>
                    <a:pt x="30" y="21"/>
                    <a:pt x="35" y="18"/>
                  </a:cubicBezTo>
                  <a:cubicBezTo>
                    <a:pt x="38" y="15"/>
                    <a:pt x="43" y="9"/>
                    <a:pt x="45" y="6"/>
                  </a:cubicBezTo>
                  <a:cubicBezTo>
                    <a:pt x="39" y="11"/>
                    <a:pt x="22" y="24"/>
                    <a:pt x="12" y="29"/>
                  </a:cubicBezTo>
                  <a:cubicBezTo>
                    <a:pt x="18" y="18"/>
                    <a:pt x="27" y="7"/>
                    <a:pt x="3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85" name="Freeform 1613"/>
            <p:cNvSpPr>
              <a:spLocks/>
            </p:cNvSpPr>
            <p:nvPr userDrawn="1"/>
          </p:nvSpPr>
          <p:spPr bwMode="auto">
            <a:xfrm>
              <a:off x="348" y="227"/>
              <a:ext cx="13" cy="12"/>
            </a:xfrm>
            <a:custGeom>
              <a:avLst/>
              <a:gdLst>
                <a:gd name="T0" fmla="*/ 29 w 29"/>
                <a:gd name="T1" fmla="*/ 0 h 26"/>
                <a:gd name="T2" fmla="*/ 29 w 29"/>
                <a:gd name="T3" fmla="*/ 0 h 26"/>
                <a:gd name="T4" fmla="*/ 17 w 29"/>
                <a:gd name="T5" fmla="*/ 2 h 26"/>
                <a:gd name="T6" fmla="*/ 0 w 29"/>
                <a:gd name="T7" fmla="*/ 26 h 26"/>
                <a:gd name="T8" fmla="*/ 29 w 29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6">
                  <a:moveTo>
                    <a:pt x="29" y="0"/>
                  </a:moveTo>
                  <a:lnTo>
                    <a:pt x="29" y="0"/>
                  </a:lnTo>
                  <a:cubicBezTo>
                    <a:pt x="26" y="1"/>
                    <a:pt x="20" y="2"/>
                    <a:pt x="17" y="2"/>
                  </a:cubicBezTo>
                  <a:cubicBezTo>
                    <a:pt x="13" y="6"/>
                    <a:pt x="7" y="15"/>
                    <a:pt x="0" y="26"/>
                  </a:cubicBezTo>
                  <a:cubicBezTo>
                    <a:pt x="12" y="19"/>
                    <a:pt x="23" y="6"/>
                    <a:pt x="2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86" name="Freeform 1614"/>
            <p:cNvSpPr>
              <a:spLocks/>
            </p:cNvSpPr>
            <p:nvPr userDrawn="1"/>
          </p:nvSpPr>
          <p:spPr bwMode="auto">
            <a:xfrm>
              <a:off x="339" y="228"/>
              <a:ext cx="16" cy="8"/>
            </a:xfrm>
            <a:custGeom>
              <a:avLst/>
              <a:gdLst>
                <a:gd name="T0" fmla="*/ 29 w 35"/>
                <a:gd name="T1" fmla="*/ 0 h 18"/>
                <a:gd name="T2" fmla="*/ 29 w 35"/>
                <a:gd name="T3" fmla="*/ 0 h 18"/>
                <a:gd name="T4" fmla="*/ 0 w 35"/>
                <a:gd name="T5" fmla="*/ 15 h 18"/>
                <a:gd name="T6" fmla="*/ 35 w 35"/>
                <a:gd name="T7" fmla="*/ 0 h 18"/>
                <a:gd name="T8" fmla="*/ 29 w 35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8">
                  <a:moveTo>
                    <a:pt x="29" y="0"/>
                  </a:moveTo>
                  <a:lnTo>
                    <a:pt x="29" y="0"/>
                  </a:lnTo>
                  <a:cubicBezTo>
                    <a:pt x="26" y="6"/>
                    <a:pt x="13" y="14"/>
                    <a:pt x="0" y="15"/>
                  </a:cubicBezTo>
                  <a:cubicBezTo>
                    <a:pt x="15" y="18"/>
                    <a:pt x="30" y="8"/>
                    <a:pt x="35" y="0"/>
                  </a:cubicBezTo>
                  <a:cubicBezTo>
                    <a:pt x="33" y="0"/>
                    <a:pt x="29" y="0"/>
                    <a:pt x="2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87" name="Freeform 1615"/>
            <p:cNvSpPr>
              <a:spLocks/>
            </p:cNvSpPr>
            <p:nvPr userDrawn="1"/>
          </p:nvSpPr>
          <p:spPr bwMode="auto">
            <a:xfrm>
              <a:off x="371" y="224"/>
              <a:ext cx="2" cy="1"/>
            </a:xfrm>
            <a:custGeom>
              <a:avLst/>
              <a:gdLst>
                <a:gd name="T0" fmla="*/ 0 w 6"/>
                <a:gd name="T1" fmla="*/ 0 h 3"/>
                <a:gd name="T2" fmla="*/ 0 w 6"/>
                <a:gd name="T3" fmla="*/ 0 h 3"/>
                <a:gd name="T4" fmla="*/ 6 w 6"/>
                <a:gd name="T5" fmla="*/ 3 h 3"/>
                <a:gd name="T6" fmla="*/ 0 w 6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">
                  <a:moveTo>
                    <a:pt x="0" y="0"/>
                  </a:moveTo>
                  <a:lnTo>
                    <a:pt x="0" y="0"/>
                  </a:lnTo>
                  <a:cubicBezTo>
                    <a:pt x="1" y="1"/>
                    <a:pt x="4" y="3"/>
                    <a:pt x="6" y="3"/>
                  </a:cubicBezTo>
                  <a:cubicBezTo>
                    <a:pt x="3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88" name="Freeform 1616"/>
            <p:cNvSpPr>
              <a:spLocks/>
            </p:cNvSpPr>
            <p:nvPr userDrawn="1"/>
          </p:nvSpPr>
          <p:spPr bwMode="auto">
            <a:xfrm>
              <a:off x="372" y="223"/>
              <a:ext cx="3" cy="2"/>
            </a:xfrm>
            <a:custGeom>
              <a:avLst/>
              <a:gdLst>
                <a:gd name="T0" fmla="*/ 8 w 8"/>
                <a:gd name="T1" fmla="*/ 0 h 5"/>
                <a:gd name="T2" fmla="*/ 8 w 8"/>
                <a:gd name="T3" fmla="*/ 0 h 5"/>
                <a:gd name="T4" fmla="*/ 0 w 8"/>
                <a:gd name="T5" fmla="*/ 1 h 5"/>
                <a:gd name="T6" fmla="*/ 8 w 8"/>
                <a:gd name="T7" fmla="*/ 5 h 5"/>
                <a:gd name="T8" fmla="*/ 8 w 8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8" y="0"/>
                  </a:moveTo>
                  <a:lnTo>
                    <a:pt x="8" y="0"/>
                  </a:lnTo>
                  <a:cubicBezTo>
                    <a:pt x="6" y="0"/>
                    <a:pt x="0" y="1"/>
                    <a:pt x="0" y="1"/>
                  </a:cubicBezTo>
                  <a:cubicBezTo>
                    <a:pt x="2" y="2"/>
                    <a:pt x="6" y="4"/>
                    <a:pt x="8" y="5"/>
                  </a:cubicBezTo>
                  <a:cubicBezTo>
                    <a:pt x="6" y="3"/>
                    <a:pt x="7" y="1"/>
                    <a:pt x="8" y="0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89" name="Freeform 1617"/>
            <p:cNvSpPr>
              <a:spLocks/>
            </p:cNvSpPr>
            <p:nvPr userDrawn="1"/>
          </p:nvSpPr>
          <p:spPr bwMode="auto">
            <a:xfrm>
              <a:off x="377" y="223"/>
              <a:ext cx="2" cy="3"/>
            </a:xfrm>
            <a:custGeom>
              <a:avLst/>
              <a:gdLst>
                <a:gd name="T0" fmla="*/ 3 w 3"/>
                <a:gd name="T1" fmla="*/ 0 h 6"/>
                <a:gd name="T2" fmla="*/ 3 w 3"/>
                <a:gd name="T3" fmla="*/ 0 h 6"/>
                <a:gd name="T4" fmla="*/ 1 w 3"/>
                <a:gd name="T5" fmla="*/ 3 h 6"/>
                <a:gd name="T6" fmla="*/ 0 w 3"/>
                <a:gd name="T7" fmla="*/ 6 h 6"/>
                <a:gd name="T8" fmla="*/ 3 w 3"/>
                <a:gd name="T9" fmla="*/ 3 h 6"/>
                <a:gd name="T10" fmla="*/ 3 w 3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0"/>
                  </a:moveTo>
                  <a:lnTo>
                    <a:pt x="3" y="0"/>
                  </a:lnTo>
                  <a:cubicBezTo>
                    <a:pt x="3" y="0"/>
                    <a:pt x="2" y="1"/>
                    <a:pt x="1" y="3"/>
                  </a:cubicBezTo>
                  <a:cubicBezTo>
                    <a:pt x="0" y="3"/>
                    <a:pt x="0" y="6"/>
                    <a:pt x="0" y="6"/>
                  </a:cubicBezTo>
                  <a:cubicBezTo>
                    <a:pt x="0" y="6"/>
                    <a:pt x="2" y="5"/>
                    <a:pt x="3" y="3"/>
                  </a:cubicBezTo>
                  <a:cubicBezTo>
                    <a:pt x="3" y="1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90" name="Freeform 1618"/>
            <p:cNvSpPr>
              <a:spLocks/>
            </p:cNvSpPr>
            <p:nvPr userDrawn="1"/>
          </p:nvSpPr>
          <p:spPr bwMode="auto">
            <a:xfrm>
              <a:off x="377" y="223"/>
              <a:ext cx="3" cy="5"/>
            </a:xfrm>
            <a:custGeom>
              <a:avLst/>
              <a:gdLst>
                <a:gd name="T0" fmla="*/ 8 w 8"/>
                <a:gd name="T1" fmla="*/ 0 h 10"/>
                <a:gd name="T2" fmla="*/ 8 w 8"/>
                <a:gd name="T3" fmla="*/ 0 h 10"/>
                <a:gd name="T4" fmla="*/ 5 w 8"/>
                <a:gd name="T5" fmla="*/ 0 h 10"/>
                <a:gd name="T6" fmla="*/ 0 w 8"/>
                <a:gd name="T7" fmla="*/ 7 h 10"/>
                <a:gd name="T8" fmla="*/ 3 w 8"/>
                <a:gd name="T9" fmla="*/ 10 h 10"/>
                <a:gd name="T10" fmla="*/ 8 w 8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0">
                  <a:moveTo>
                    <a:pt x="8" y="0"/>
                  </a:moveTo>
                  <a:lnTo>
                    <a:pt x="8" y="0"/>
                  </a:lnTo>
                  <a:cubicBezTo>
                    <a:pt x="7" y="0"/>
                    <a:pt x="6" y="0"/>
                    <a:pt x="5" y="0"/>
                  </a:cubicBezTo>
                  <a:cubicBezTo>
                    <a:pt x="6" y="4"/>
                    <a:pt x="4" y="6"/>
                    <a:pt x="0" y="7"/>
                  </a:cubicBezTo>
                  <a:cubicBezTo>
                    <a:pt x="1" y="8"/>
                    <a:pt x="2" y="9"/>
                    <a:pt x="3" y="10"/>
                  </a:cubicBezTo>
                  <a:cubicBezTo>
                    <a:pt x="5" y="8"/>
                    <a:pt x="8" y="2"/>
                    <a:pt x="8" y="0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91" name="Freeform 1619"/>
            <p:cNvSpPr>
              <a:spLocks/>
            </p:cNvSpPr>
            <p:nvPr userDrawn="1"/>
          </p:nvSpPr>
          <p:spPr bwMode="auto">
            <a:xfrm>
              <a:off x="367" y="223"/>
              <a:ext cx="32" cy="22"/>
            </a:xfrm>
            <a:custGeom>
              <a:avLst/>
              <a:gdLst>
                <a:gd name="T0" fmla="*/ 69 w 71"/>
                <a:gd name="T1" fmla="*/ 12 h 47"/>
                <a:gd name="T2" fmla="*/ 69 w 71"/>
                <a:gd name="T3" fmla="*/ 12 h 47"/>
                <a:gd name="T4" fmla="*/ 47 w 71"/>
                <a:gd name="T5" fmla="*/ 0 h 47"/>
                <a:gd name="T6" fmla="*/ 0 w 71"/>
                <a:gd name="T7" fmla="*/ 44 h 47"/>
                <a:gd name="T8" fmla="*/ 12 w 71"/>
                <a:gd name="T9" fmla="*/ 39 h 47"/>
                <a:gd name="T10" fmla="*/ 45 w 71"/>
                <a:gd name="T11" fmla="*/ 25 h 47"/>
                <a:gd name="T12" fmla="*/ 65 w 71"/>
                <a:gd name="T13" fmla="*/ 32 h 47"/>
                <a:gd name="T14" fmla="*/ 69 w 71"/>
                <a:gd name="T15" fmla="*/ 1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1" h="47">
                  <a:moveTo>
                    <a:pt x="69" y="12"/>
                  </a:moveTo>
                  <a:lnTo>
                    <a:pt x="69" y="12"/>
                  </a:lnTo>
                  <a:cubicBezTo>
                    <a:pt x="66" y="6"/>
                    <a:pt x="57" y="0"/>
                    <a:pt x="47" y="0"/>
                  </a:cubicBezTo>
                  <a:cubicBezTo>
                    <a:pt x="33" y="19"/>
                    <a:pt x="20" y="32"/>
                    <a:pt x="0" y="44"/>
                  </a:cubicBezTo>
                  <a:cubicBezTo>
                    <a:pt x="1" y="47"/>
                    <a:pt x="8" y="41"/>
                    <a:pt x="12" y="39"/>
                  </a:cubicBezTo>
                  <a:cubicBezTo>
                    <a:pt x="21" y="33"/>
                    <a:pt x="33" y="25"/>
                    <a:pt x="45" y="25"/>
                  </a:cubicBezTo>
                  <a:cubicBezTo>
                    <a:pt x="53" y="24"/>
                    <a:pt x="61" y="27"/>
                    <a:pt x="65" y="32"/>
                  </a:cubicBezTo>
                  <a:cubicBezTo>
                    <a:pt x="70" y="28"/>
                    <a:pt x="71" y="18"/>
                    <a:pt x="69" y="1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92" name="Freeform 1620"/>
            <p:cNvSpPr>
              <a:spLocks/>
            </p:cNvSpPr>
            <p:nvPr userDrawn="1"/>
          </p:nvSpPr>
          <p:spPr bwMode="auto">
            <a:xfrm>
              <a:off x="418" y="222"/>
              <a:ext cx="43" cy="38"/>
            </a:xfrm>
            <a:custGeom>
              <a:avLst/>
              <a:gdLst>
                <a:gd name="T0" fmla="*/ 87 w 94"/>
                <a:gd name="T1" fmla="*/ 0 h 83"/>
                <a:gd name="T2" fmla="*/ 87 w 94"/>
                <a:gd name="T3" fmla="*/ 0 h 83"/>
                <a:gd name="T4" fmla="*/ 0 w 94"/>
                <a:gd name="T5" fmla="*/ 75 h 83"/>
                <a:gd name="T6" fmla="*/ 19 w 94"/>
                <a:gd name="T7" fmla="*/ 71 h 83"/>
                <a:gd name="T8" fmla="*/ 61 w 94"/>
                <a:gd name="T9" fmla="*/ 41 h 83"/>
                <a:gd name="T10" fmla="*/ 23 w 94"/>
                <a:gd name="T11" fmla="*/ 76 h 83"/>
                <a:gd name="T12" fmla="*/ 21 w 94"/>
                <a:gd name="T13" fmla="*/ 83 h 83"/>
                <a:gd name="T14" fmla="*/ 75 w 94"/>
                <a:gd name="T15" fmla="*/ 46 h 83"/>
                <a:gd name="T16" fmla="*/ 87 w 94"/>
                <a:gd name="T1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83">
                  <a:moveTo>
                    <a:pt x="87" y="0"/>
                  </a:moveTo>
                  <a:lnTo>
                    <a:pt x="87" y="0"/>
                  </a:lnTo>
                  <a:cubicBezTo>
                    <a:pt x="77" y="6"/>
                    <a:pt x="37" y="50"/>
                    <a:pt x="0" y="75"/>
                  </a:cubicBezTo>
                  <a:cubicBezTo>
                    <a:pt x="6" y="73"/>
                    <a:pt x="13" y="71"/>
                    <a:pt x="19" y="71"/>
                  </a:cubicBezTo>
                  <a:cubicBezTo>
                    <a:pt x="21" y="69"/>
                    <a:pt x="48" y="49"/>
                    <a:pt x="61" y="41"/>
                  </a:cubicBezTo>
                  <a:cubicBezTo>
                    <a:pt x="51" y="54"/>
                    <a:pt x="28" y="71"/>
                    <a:pt x="23" y="76"/>
                  </a:cubicBezTo>
                  <a:cubicBezTo>
                    <a:pt x="22" y="77"/>
                    <a:pt x="22" y="80"/>
                    <a:pt x="21" y="83"/>
                  </a:cubicBezTo>
                  <a:cubicBezTo>
                    <a:pt x="34" y="74"/>
                    <a:pt x="58" y="62"/>
                    <a:pt x="75" y="46"/>
                  </a:cubicBezTo>
                  <a:cubicBezTo>
                    <a:pt x="86" y="35"/>
                    <a:pt x="94" y="17"/>
                    <a:pt x="87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93" name="Freeform 1621"/>
            <p:cNvSpPr>
              <a:spLocks/>
            </p:cNvSpPr>
            <p:nvPr userDrawn="1"/>
          </p:nvSpPr>
          <p:spPr bwMode="auto">
            <a:xfrm>
              <a:off x="354" y="220"/>
              <a:ext cx="34" cy="40"/>
            </a:xfrm>
            <a:custGeom>
              <a:avLst/>
              <a:gdLst>
                <a:gd name="T0" fmla="*/ 73 w 75"/>
                <a:gd name="T1" fmla="*/ 6 h 89"/>
                <a:gd name="T2" fmla="*/ 73 w 75"/>
                <a:gd name="T3" fmla="*/ 6 h 89"/>
                <a:gd name="T4" fmla="*/ 69 w 75"/>
                <a:gd name="T5" fmla="*/ 3 h 89"/>
                <a:gd name="T6" fmla="*/ 53 w 75"/>
                <a:gd name="T7" fmla="*/ 28 h 89"/>
                <a:gd name="T8" fmla="*/ 31 w 75"/>
                <a:gd name="T9" fmla="*/ 42 h 89"/>
                <a:gd name="T10" fmla="*/ 7 w 75"/>
                <a:gd name="T11" fmla="*/ 62 h 89"/>
                <a:gd name="T12" fmla="*/ 1 w 75"/>
                <a:gd name="T13" fmla="*/ 89 h 89"/>
                <a:gd name="T14" fmla="*/ 29 w 75"/>
                <a:gd name="T15" fmla="*/ 48 h 89"/>
                <a:gd name="T16" fmla="*/ 58 w 75"/>
                <a:gd name="T17" fmla="*/ 25 h 89"/>
                <a:gd name="T18" fmla="*/ 73 w 75"/>
                <a:gd name="T19" fmla="*/ 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89">
                  <a:moveTo>
                    <a:pt x="73" y="6"/>
                  </a:moveTo>
                  <a:lnTo>
                    <a:pt x="73" y="6"/>
                  </a:lnTo>
                  <a:cubicBezTo>
                    <a:pt x="75" y="2"/>
                    <a:pt x="70" y="0"/>
                    <a:pt x="69" y="3"/>
                  </a:cubicBezTo>
                  <a:cubicBezTo>
                    <a:pt x="64" y="13"/>
                    <a:pt x="59" y="22"/>
                    <a:pt x="53" y="28"/>
                  </a:cubicBezTo>
                  <a:cubicBezTo>
                    <a:pt x="47" y="33"/>
                    <a:pt x="38" y="39"/>
                    <a:pt x="31" y="42"/>
                  </a:cubicBezTo>
                  <a:cubicBezTo>
                    <a:pt x="23" y="46"/>
                    <a:pt x="11" y="55"/>
                    <a:pt x="7" y="62"/>
                  </a:cubicBezTo>
                  <a:cubicBezTo>
                    <a:pt x="3" y="69"/>
                    <a:pt x="0" y="79"/>
                    <a:pt x="1" y="89"/>
                  </a:cubicBezTo>
                  <a:cubicBezTo>
                    <a:pt x="4" y="75"/>
                    <a:pt x="16" y="56"/>
                    <a:pt x="29" y="48"/>
                  </a:cubicBezTo>
                  <a:cubicBezTo>
                    <a:pt x="41" y="41"/>
                    <a:pt x="51" y="34"/>
                    <a:pt x="58" y="25"/>
                  </a:cubicBezTo>
                  <a:cubicBezTo>
                    <a:pt x="63" y="19"/>
                    <a:pt x="69" y="13"/>
                    <a:pt x="73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94" name="Freeform 1622"/>
            <p:cNvSpPr>
              <a:spLocks/>
            </p:cNvSpPr>
            <p:nvPr userDrawn="1"/>
          </p:nvSpPr>
          <p:spPr bwMode="auto">
            <a:xfrm>
              <a:off x="346" y="218"/>
              <a:ext cx="38" cy="24"/>
            </a:xfrm>
            <a:custGeom>
              <a:avLst/>
              <a:gdLst>
                <a:gd name="T0" fmla="*/ 84 w 86"/>
                <a:gd name="T1" fmla="*/ 1 h 53"/>
                <a:gd name="T2" fmla="*/ 84 w 86"/>
                <a:gd name="T3" fmla="*/ 1 h 53"/>
                <a:gd name="T4" fmla="*/ 7 w 86"/>
                <a:gd name="T5" fmla="*/ 2 h 53"/>
                <a:gd name="T6" fmla="*/ 0 w 86"/>
                <a:gd name="T7" fmla="*/ 0 h 53"/>
                <a:gd name="T8" fmla="*/ 8 w 86"/>
                <a:gd name="T9" fmla="*/ 6 h 53"/>
                <a:gd name="T10" fmla="*/ 55 w 86"/>
                <a:gd name="T11" fmla="*/ 12 h 53"/>
                <a:gd name="T12" fmla="*/ 79 w 86"/>
                <a:gd name="T13" fmla="*/ 10 h 53"/>
                <a:gd name="T14" fmla="*/ 72 w 86"/>
                <a:gd name="T15" fmla="*/ 23 h 53"/>
                <a:gd name="T16" fmla="*/ 55 w 86"/>
                <a:gd name="T17" fmla="*/ 16 h 53"/>
                <a:gd name="T18" fmla="*/ 27 w 86"/>
                <a:gd name="T19" fmla="*/ 14 h 53"/>
                <a:gd name="T20" fmla="*/ 4 w 86"/>
                <a:gd name="T21" fmla="*/ 15 h 53"/>
                <a:gd name="T22" fmla="*/ 39 w 86"/>
                <a:gd name="T23" fmla="*/ 18 h 53"/>
                <a:gd name="T24" fmla="*/ 16 w 86"/>
                <a:gd name="T25" fmla="*/ 50 h 53"/>
                <a:gd name="T26" fmla="*/ 50 w 86"/>
                <a:gd name="T27" fmla="*/ 21 h 53"/>
                <a:gd name="T28" fmla="*/ 26 w 86"/>
                <a:gd name="T29" fmla="*/ 53 h 53"/>
                <a:gd name="T30" fmla="*/ 59 w 86"/>
                <a:gd name="T31" fmla="*/ 27 h 53"/>
                <a:gd name="T32" fmla="*/ 46 w 86"/>
                <a:gd name="T33" fmla="*/ 45 h 53"/>
                <a:gd name="T34" fmla="*/ 67 w 86"/>
                <a:gd name="T35" fmla="*/ 32 h 53"/>
                <a:gd name="T36" fmla="*/ 85 w 86"/>
                <a:gd name="T37" fmla="*/ 4 h 53"/>
                <a:gd name="T38" fmla="*/ 84 w 86"/>
                <a:gd name="T39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6" h="53">
                  <a:moveTo>
                    <a:pt x="84" y="1"/>
                  </a:moveTo>
                  <a:lnTo>
                    <a:pt x="84" y="1"/>
                  </a:lnTo>
                  <a:cubicBezTo>
                    <a:pt x="70" y="1"/>
                    <a:pt x="25" y="2"/>
                    <a:pt x="7" y="2"/>
                  </a:cubicBezTo>
                  <a:cubicBezTo>
                    <a:pt x="5" y="2"/>
                    <a:pt x="2" y="1"/>
                    <a:pt x="0" y="0"/>
                  </a:cubicBezTo>
                  <a:cubicBezTo>
                    <a:pt x="2" y="2"/>
                    <a:pt x="6" y="4"/>
                    <a:pt x="8" y="6"/>
                  </a:cubicBezTo>
                  <a:cubicBezTo>
                    <a:pt x="22" y="12"/>
                    <a:pt x="38" y="14"/>
                    <a:pt x="55" y="12"/>
                  </a:cubicBezTo>
                  <a:cubicBezTo>
                    <a:pt x="59" y="11"/>
                    <a:pt x="70" y="7"/>
                    <a:pt x="79" y="10"/>
                  </a:cubicBezTo>
                  <a:cubicBezTo>
                    <a:pt x="79" y="14"/>
                    <a:pt x="74" y="21"/>
                    <a:pt x="72" y="23"/>
                  </a:cubicBezTo>
                  <a:cubicBezTo>
                    <a:pt x="67" y="19"/>
                    <a:pt x="62" y="18"/>
                    <a:pt x="55" y="16"/>
                  </a:cubicBezTo>
                  <a:cubicBezTo>
                    <a:pt x="47" y="13"/>
                    <a:pt x="37" y="13"/>
                    <a:pt x="27" y="14"/>
                  </a:cubicBezTo>
                  <a:cubicBezTo>
                    <a:pt x="20" y="15"/>
                    <a:pt x="11" y="16"/>
                    <a:pt x="4" y="15"/>
                  </a:cubicBezTo>
                  <a:cubicBezTo>
                    <a:pt x="12" y="21"/>
                    <a:pt x="26" y="22"/>
                    <a:pt x="39" y="18"/>
                  </a:cubicBezTo>
                  <a:cubicBezTo>
                    <a:pt x="29" y="25"/>
                    <a:pt x="18" y="37"/>
                    <a:pt x="16" y="50"/>
                  </a:cubicBezTo>
                  <a:cubicBezTo>
                    <a:pt x="25" y="38"/>
                    <a:pt x="37" y="28"/>
                    <a:pt x="50" y="21"/>
                  </a:cubicBezTo>
                  <a:cubicBezTo>
                    <a:pt x="40" y="30"/>
                    <a:pt x="30" y="45"/>
                    <a:pt x="26" y="53"/>
                  </a:cubicBezTo>
                  <a:cubicBezTo>
                    <a:pt x="36" y="47"/>
                    <a:pt x="51" y="36"/>
                    <a:pt x="59" y="27"/>
                  </a:cubicBezTo>
                  <a:cubicBezTo>
                    <a:pt x="57" y="32"/>
                    <a:pt x="51" y="40"/>
                    <a:pt x="46" y="45"/>
                  </a:cubicBezTo>
                  <a:cubicBezTo>
                    <a:pt x="49" y="44"/>
                    <a:pt x="59" y="39"/>
                    <a:pt x="67" y="32"/>
                  </a:cubicBezTo>
                  <a:cubicBezTo>
                    <a:pt x="73" y="26"/>
                    <a:pt x="82" y="13"/>
                    <a:pt x="85" y="4"/>
                  </a:cubicBezTo>
                  <a:cubicBezTo>
                    <a:pt x="86" y="2"/>
                    <a:pt x="85" y="1"/>
                    <a:pt x="84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95" name="Freeform 1623"/>
            <p:cNvSpPr>
              <a:spLocks/>
            </p:cNvSpPr>
            <p:nvPr userDrawn="1"/>
          </p:nvSpPr>
          <p:spPr bwMode="auto">
            <a:xfrm>
              <a:off x="420" y="199"/>
              <a:ext cx="32" cy="55"/>
            </a:xfrm>
            <a:custGeom>
              <a:avLst/>
              <a:gdLst>
                <a:gd name="T0" fmla="*/ 57 w 71"/>
                <a:gd name="T1" fmla="*/ 0 h 121"/>
                <a:gd name="T2" fmla="*/ 57 w 71"/>
                <a:gd name="T3" fmla="*/ 0 h 121"/>
                <a:gd name="T4" fmla="*/ 4 w 71"/>
                <a:gd name="T5" fmla="*/ 84 h 121"/>
                <a:gd name="T6" fmla="*/ 7 w 71"/>
                <a:gd name="T7" fmla="*/ 95 h 121"/>
                <a:gd name="T8" fmla="*/ 46 w 71"/>
                <a:gd name="T9" fmla="*/ 47 h 121"/>
                <a:gd name="T10" fmla="*/ 8 w 71"/>
                <a:gd name="T11" fmla="*/ 104 h 121"/>
                <a:gd name="T12" fmla="*/ 0 w 71"/>
                <a:gd name="T13" fmla="*/ 121 h 121"/>
                <a:gd name="T14" fmla="*/ 64 w 71"/>
                <a:gd name="T15" fmla="*/ 40 h 121"/>
                <a:gd name="T16" fmla="*/ 57 w 71"/>
                <a:gd name="T17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121">
                  <a:moveTo>
                    <a:pt x="57" y="0"/>
                  </a:moveTo>
                  <a:lnTo>
                    <a:pt x="57" y="0"/>
                  </a:lnTo>
                  <a:cubicBezTo>
                    <a:pt x="52" y="12"/>
                    <a:pt x="23" y="63"/>
                    <a:pt x="4" y="84"/>
                  </a:cubicBezTo>
                  <a:cubicBezTo>
                    <a:pt x="6" y="87"/>
                    <a:pt x="7" y="91"/>
                    <a:pt x="7" y="95"/>
                  </a:cubicBezTo>
                  <a:cubicBezTo>
                    <a:pt x="19" y="83"/>
                    <a:pt x="33" y="62"/>
                    <a:pt x="46" y="47"/>
                  </a:cubicBezTo>
                  <a:cubicBezTo>
                    <a:pt x="38" y="67"/>
                    <a:pt x="18" y="94"/>
                    <a:pt x="8" y="104"/>
                  </a:cubicBezTo>
                  <a:cubicBezTo>
                    <a:pt x="7" y="108"/>
                    <a:pt x="4" y="116"/>
                    <a:pt x="0" y="121"/>
                  </a:cubicBezTo>
                  <a:cubicBezTo>
                    <a:pt x="26" y="101"/>
                    <a:pt x="56" y="64"/>
                    <a:pt x="64" y="40"/>
                  </a:cubicBezTo>
                  <a:cubicBezTo>
                    <a:pt x="71" y="17"/>
                    <a:pt x="65" y="6"/>
                    <a:pt x="57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96" name="Freeform 1624"/>
            <p:cNvSpPr>
              <a:spLocks/>
            </p:cNvSpPr>
            <p:nvPr userDrawn="1"/>
          </p:nvSpPr>
          <p:spPr bwMode="auto">
            <a:xfrm>
              <a:off x="353" y="278"/>
              <a:ext cx="4" cy="5"/>
            </a:xfrm>
            <a:custGeom>
              <a:avLst/>
              <a:gdLst>
                <a:gd name="T0" fmla="*/ 0 w 9"/>
                <a:gd name="T1" fmla="*/ 0 h 11"/>
                <a:gd name="T2" fmla="*/ 0 w 9"/>
                <a:gd name="T3" fmla="*/ 0 h 11"/>
                <a:gd name="T4" fmla="*/ 9 w 9"/>
                <a:gd name="T5" fmla="*/ 11 h 11"/>
                <a:gd name="T6" fmla="*/ 0 w 9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1">
                  <a:moveTo>
                    <a:pt x="0" y="0"/>
                  </a:moveTo>
                  <a:lnTo>
                    <a:pt x="0" y="0"/>
                  </a:lnTo>
                  <a:cubicBezTo>
                    <a:pt x="2" y="4"/>
                    <a:pt x="4" y="8"/>
                    <a:pt x="9" y="11"/>
                  </a:cubicBezTo>
                  <a:cubicBezTo>
                    <a:pt x="5" y="7"/>
                    <a:pt x="4" y="5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97" name="Freeform 1625"/>
            <p:cNvSpPr>
              <a:spLocks/>
            </p:cNvSpPr>
            <p:nvPr userDrawn="1"/>
          </p:nvSpPr>
          <p:spPr bwMode="auto">
            <a:xfrm>
              <a:off x="368" y="285"/>
              <a:ext cx="6" cy="7"/>
            </a:xfrm>
            <a:custGeom>
              <a:avLst/>
              <a:gdLst>
                <a:gd name="T0" fmla="*/ 11 w 13"/>
                <a:gd name="T1" fmla="*/ 0 h 15"/>
                <a:gd name="T2" fmla="*/ 11 w 13"/>
                <a:gd name="T3" fmla="*/ 0 h 15"/>
                <a:gd name="T4" fmla="*/ 0 w 13"/>
                <a:gd name="T5" fmla="*/ 4 h 15"/>
                <a:gd name="T6" fmla="*/ 9 w 13"/>
                <a:gd name="T7" fmla="*/ 4 h 15"/>
                <a:gd name="T8" fmla="*/ 3 w 13"/>
                <a:gd name="T9" fmla="*/ 15 h 15"/>
                <a:gd name="T10" fmla="*/ 11 w 13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5">
                  <a:moveTo>
                    <a:pt x="11" y="0"/>
                  </a:moveTo>
                  <a:lnTo>
                    <a:pt x="11" y="0"/>
                  </a:lnTo>
                  <a:cubicBezTo>
                    <a:pt x="9" y="2"/>
                    <a:pt x="4" y="4"/>
                    <a:pt x="0" y="4"/>
                  </a:cubicBezTo>
                  <a:cubicBezTo>
                    <a:pt x="4" y="5"/>
                    <a:pt x="6" y="5"/>
                    <a:pt x="9" y="4"/>
                  </a:cubicBezTo>
                  <a:cubicBezTo>
                    <a:pt x="9" y="6"/>
                    <a:pt x="8" y="12"/>
                    <a:pt x="3" y="15"/>
                  </a:cubicBezTo>
                  <a:cubicBezTo>
                    <a:pt x="9" y="13"/>
                    <a:pt x="13" y="4"/>
                    <a:pt x="1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98" name="Freeform 1626"/>
            <p:cNvSpPr>
              <a:spLocks/>
            </p:cNvSpPr>
            <p:nvPr userDrawn="1"/>
          </p:nvSpPr>
          <p:spPr bwMode="auto">
            <a:xfrm>
              <a:off x="390" y="230"/>
              <a:ext cx="3" cy="4"/>
            </a:xfrm>
            <a:custGeom>
              <a:avLst/>
              <a:gdLst>
                <a:gd name="T0" fmla="*/ 3 w 8"/>
                <a:gd name="T1" fmla="*/ 1 h 7"/>
                <a:gd name="T2" fmla="*/ 3 w 8"/>
                <a:gd name="T3" fmla="*/ 1 h 7"/>
                <a:gd name="T4" fmla="*/ 3 w 8"/>
                <a:gd name="T5" fmla="*/ 4 h 7"/>
                <a:gd name="T6" fmla="*/ 1 w 8"/>
                <a:gd name="T7" fmla="*/ 5 h 7"/>
                <a:gd name="T8" fmla="*/ 8 w 8"/>
                <a:gd name="T9" fmla="*/ 7 h 7"/>
                <a:gd name="T10" fmla="*/ 3 w 8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7">
                  <a:moveTo>
                    <a:pt x="3" y="1"/>
                  </a:moveTo>
                  <a:lnTo>
                    <a:pt x="3" y="1"/>
                  </a:lnTo>
                  <a:cubicBezTo>
                    <a:pt x="1" y="0"/>
                    <a:pt x="3" y="3"/>
                    <a:pt x="3" y="4"/>
                  </a:cubicBezTo>
                  <a:cubicBezTo>
                    <a:pt x="0" y="3"/>
                    <a:pt x="1" y="4"/>
                    <a:pt x="1" y="5"/>
                  </a:cubicBezTo>
                  <a:cubicBezTo>
                    <a:pt x="4" y="5"/>
                    <a:pt x="6" y="6"/>
                    <a:pt x="8" y="7"/>
                  </a:cubicBezTo>
                  <a:cubicBezTo>
                    <a:pt x="7" y="5"/>
                    <a:pt x="7" y="2"/>
                    <a:pt x="3" y="1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199" name="Freeform 1627"/>
            <p:cNvSpPr>
              <a:spLocks/>
            </p:cNvSpPr>
            <p:nvPr userDrawn="1"/>
          </p:nvSpPr>
          <p:spPr bwMode="auto">
            <a:xfrm>
              <a:off x="414" y="221"/>
              <a:ext cx="2" cy="3"/>
            </a:xfrm>
            <a:custGeom>
              <a:avLst/>
              <a:gdLst>
                <a:gd name="T0" fmla="*/ 0 w 4"/>
                <a:gd name="T1" fmla="*/ 0 h 6"/>
                <a:gd name="T2" fmla="*/ 0 w 4"/>
                <a:gd name="T3" fmla="*/ 0 h 6"/>
                <a:gd name="T4" fmla="*/ 2 w 4"/>
                <a:gd name="T5" fmla="*/ 6 h 6"/>
                <a:gd name="T6" fmla="*/ 0 w 4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6">
                  <a:moveTo>
                    <a:pt x="0" y="0"/>
                  </a:moveTo>
                  <a:lnTo>
                    <a:pt x="0" y="0"/>
                  </a:lnTo>
                  <a:cubicBezTo>
                    <a:pt x="2" y="2"/>
                    <a:pt x="2" y="3"/>
                    <a:pt x="2" y="6"/>
                  </a:cubicBezTo>
                  <a:cubicBezTo>
                    <a:pt x="4" y="4"/>
                    <a:pt x="2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00" name="Freeform 1628"/>
            <p:cNvSpPr>
              <a:spLocks/>
            </p:cNvSpPr>
            <p:nvPr userDrawn="1"/>
          </p:nvSpPr>
          <p:spPr bwMode="auto">
            <a:xfrm>
              <a:off x="437" y="201"/>
              <a:ext cx="16" cy="29"/>
            </a:xfrm>
            <a:custGeom>
              <a:avLst/>
              <a:gdLst>
                <a:gd name="T0" fmla="*/ 20 w 36"/>
                <a:gd name="T1" fmla="*/ 0 h 63"/>
                <a:gd name="T2" fmla="*/ 20 w 36"/>
                <a:gd name="T3" fmla="*/ 0 h 63"/>
                <a:gd name="T4" fmla="*/ 0 w 36"/>
                <a:gd name="T5" fmla="*/ 36 h 63"/>
                <a:gd name="T6" fmla="*/ 20 w 36"/>
                <a:gd name="T7" fmla="*/ 5 h 63"/>
                <a:gd name="T8" fmla="*/ 9 w 36"/>
                <a:gd name="T9" fmla="*/ 63 h 63"/>
                <a:gd name="T10" fmla="*/ 20 w 36"/>
                <a:gd name="T11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63">
                  <a:moveTo>
                    <a:pt x="20" y="0"/>
                  </a:moveTo>
                  <a:lnTo>
                    <a:pt x="20" y="0"/>
                  </a:lnTo>
                  <a:cubicBezTo>
                    <a:pt x="17" y="5"/>
                    <a:pt x="6" y="25"/>
                    <a:pt x="0" y="36"/>
                  </a:cubicBezTo>
                  <a:cubicBezTo>
                    <a:pt x="7" y="26"/>
                    <a:pt x="17" y="12"/>
                    <a:pt x="20" y="5"/>
                  </a:cubicBezTo>
                  <a:cubicBezTo>
                    <a:pt x="30" y="20"/>
                    <a:pt x="15" y="48"/>
                    <a:pt x="9" y="63"/>
                  </a:cubicBezTo>
                  <a:cubicBezTo>
                    <a:pt x="18" y="49"/>
                    <a:pt x="36" y="15"/>
                    <a:pt x="2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01" name="Freeform 1629"/>
            <p:cNvSpPr>
              <a:spLocks/>
            </p:cNvSpPr>
            <p:nvPr userDrawn="1"/>
          </p:nvSpPr>
          <p:spPr bwMode="auto">
            <a:xfrm>
              <a:off x="444" y="247"/>
              <a:ext cx="17" cy="15"/>
            </a:xfrm>
            <a:custGeom>
              <a:avLst/>
              <a:gdLst>
                <a:gd name="T0" fmla="*/ 38 w 39"/>
                <a:gd name="T1" fmla="*/ 0 h 34"/>
                <a:gd name="T2" fmla="*/ 38 w 39"/>
                <a:gd name="T3" fmla="*/ 0 h 34"/>
                <a:gd name="T4" fmla="*/ 0 w 39"/>
                <a:gd name="T5" fmla="*/ 14 h 34"/>
                <a:gd name="T6" fmla="*/ 35 w 39"/>
                <a:gd name="T7" fmla="*/ 3 h 34"/>
                <a:gd name="T8" fmla="*/ 9 w 39"/>
                <a:gd name="T9" fmla="*/ 34 h 34"/>
                <a:gd name="T10" fmla="*/ 38 w 39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34">
                  <a:moveTo>
                    <a:pt x="38" y="0"/>
                  </a:moveTo>
                  <a:lnTo>
                    <a:pt x="38" y="0"/>
                  </a:lnTo>
                  <a:cubicBezTo>
                    <a:pt x="26" y="1"/>
                    <a:pt x="10" y="7"/>
                    <a:pt x="0" y="14"/>
                  </a:cubicBezTo>
                  <a:cubicBezTo>
                    <a:pt x="7" y="10"/>
                    <a:pt x="25" y="4"/>
                    <a:pt x="35" y="3"/>
                  </a:cubicBezTo>
                  <a:cubicBezTo>
                    <a:pt x="31" y="21"/>
                    <a:pt x="19" y="27"/>
                    <a:pt x="9" y="34"/>
                  </a:cubicBezTo>
                  <a:cubicBezTo>
                    <a:pt x="20" y="28"/>
                    <a:pt x="39" y="14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02" name="Freeform 1630"/>
            <p:cNvSpPr>
              <a:spLocks/>
            </p:cNvSpPr>
            <p:nvPr userDrawn="1"/>
          </p:nvSpPr>
          <p:spPr bwMode="auto">
            <a:xfrm>
              <a:off x="442" y="225"/>
              <a:ext cx="17" cy="21"/>
            </a:xfrm>
            <a:custGeom>
              <a:avLst/>
              <a:gdLst>
                <a:gd name="T0" fmla="*/ 33 w 39"/>
                <a:gd name="T1" fmla="*/ 0 h 48"/>
                <a:gd name="T2" fmla="*/ 33 w 39"/>
                <a:gd name="T3" fmla="*/ 0 h 48"/>
                <a:gd name="T4" fmla="*/ 0 w 39"/>
                <a:gd name="T5" fmla="*/ 31 h 48"/>
                <a:gd name="T6" fmla="*/ 31 w 39"/>
                <a:gd name="T7" fmla="*/ 5 h 48"/>
                <a:gd name="T8" fmla="*/ 12 w 39"/>
                <a:gd name="T9" fmla="*/ 48 h 48"/>
                <a:gd name="T10" fmla="*/ 33 w 39"/>
                <a:gd name="T1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48">
                  <a:moveTo>
                    <a:pt x="33" y="0"/>
                  </a:moveTo>
                  <a:lnTo>
                    <a:pt x="33" y="0"/>
                  </a:lnTo>
                  <a:cubicBezTo>
                    <a:pt x="28" y="3"/>
                    <a:pt x="7" y="24"/>
                    <a:pt x="0" y="31"/>
                  </a:cubicBezTo>
                  <a:cubicBezTo>
                    <a:pt x="9" y="24"/>
                    <a:pt x="23" y="10"/>
                    <a:pt x="31" y="5"/>
                  </a:cubicBezTo>
                  <a:cubicBezTo>
                    <a:pt x="34" y="24"/>
                    <a:pt x="17" y="42"/>
                    <a:pt x="12" y="48"/>
                  </a:cubicBezTo>
                  <a:cubicBezTo>
                    <a:pt x="22" y="40"/>
                    <a:pt x="39" y="20"/>
                    <a:pt x="33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03" name="Freeform 1631"/>
            <p:cNvSpPr>
              <a:spLocks/>
            </p:cNvSpPr>
            <p:nvPr userDrawn="1"/>
          </p:nvSpPr>
          <p:spPr bwMode="auto">
            <a:xfrm>
              <a:off x="414" y="239"/>
              <a:ext cx="9" cy="19"/>
            </a:xfrm>
            <a:custGeom>
              <a:avLst/>
              <a:gdLst>
                <a:gd name="T0" fmla="*/ 15 w 20"/>
                <a:gd name="T1" fmla="*/ 0 h 41"/>
                <a:gd name="T2" fmla="*/ 15 w 20"/>
                <a:gd name="T3" fmla="*/ 0 h 41"/>
                <a:gd name="T4" fmla="*/ 5 w 20"/>
                <a:gd name="T5" fmla="*/ 16 h 41"/>
                <a:gd name="T6" fmla="*/ 14 w 20"/>
                <a:gd name="T7" fmla="*/ 8 h 41"/>
                <a:gd name="T8" fmla="*/ 0 w 20"/>
                <a:gd name="T9" fmla="*/ 41 h 41"/>
                <a:gd name="T10" fmla="*/ 15 w 20"/>
                <a:gd name="T1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41">
                  <a:moveTo>
                    <a:pt x="15" y="0"/>
                  </a:moveTo>
                  <a:lnTo>
                    <a:pt x="15" y="0"/>
                  </a:lnTo>
                  <a:cubicBezTo>
                    <a:pt x="12" y="6"/>
                    <a:pt x="9" y="11"/>
                    <a:pt x="5" y="16"/>
                  </a:cubicBezTo>
                  <a:cubicBezTo>
                    <a:pt x="8" y="14"/>
                    <a:pt x="13" y="9"/>
                    <a:pt x="14" y="8"/>
                  </a:cubicBezTo>
                  <a:cubicBezTo>
                    <a:pt x="16" y="17"/>
                    <a:pt x="7" y="34"/>
                    <a:pt x="0" y="41"/>
                  </a:cubicBezTo>
                  <a:cubicBezTo>
                    <a:pt x="15" y="29"/>
                    <a:pt x="20" y="11"/>
                    <a:pt x="15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04" name="Freeform 1632"/>
            <p:cNvSpPr>
              <a:spLocks/>
            </p:cNvSpPr>
            <p:nvPr userDrawn="1"/>
          </p:nvSpPr>
          <p:spPr bwMode="auto">
            <a:xfrm>
              <a:off x="415" y="257"/>
              <a:ext cx="11" cy="11"/>
            </a:xfrm>
            <a:custGeom>
              <a:avLst/>
              <a:gdLst>
                <a:gd name="T0" fmla="*/ 22 w 23"/>
                <a:gd name="T1" fmla="*/ 0 h 23"/>
                <a:gd name="T2" fmla="*/ 22 w 23"/>
                <a:gd name="T3" fmla="*/ 0 h 23"/>
                <a:gd name="T4" fmla="*/ 0 w 23"/>
                <a:gd name="T5" fmla="*/ 10 h 23"/>
                <a:gd name="T6" fmla="*/ 19 w 23"/>
                <a:gd name="T7" fmla="*/ 3 h 23"/>
                <a:gd name="T8" fmla="*/ 8 w 23"/>
                <a:gd name="T9" fmla="*/ 23 h 23"/>
                <a:gd name="T10" fmla="*/ 22 w 23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23">
                  <a:moveTo>
                    <a:pt x="22" y="0"/>
                  </a:moveTo>
                  <a:lnTo>
                    <a:pt x="22" y="0"/>
                  </a:lnTo>
                  <a:cubicBezTo>
                    <a:pt x="16" y="0"/>
                    <a:pt x="2" y="7"/>
                    <a:pt x="0" y="10"/>
                  </a:cubicBezTo>
                  <a:cubicBezTo>
                    <a:pt x="6" y="7"/>
                    <a:pt x="12" y="4"/>
                    <a:pt x="19" y="3"/>
                  </a:cubicBezTo>
                  <a:cubicBezTo>
                    <a:pt x="19" y="8"/>
                    <a:pt x="13" y="17"/>
                    <a:pt x="8" y="23"/>
                  </a:cubicBezTo>
                  <a:cubicBezTo>
                    <a:pt x="17" y="17"/>
                    <a:pt x="23" y="6"/>
                    <a:pt x="22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05" name="Freeform 1633"/>
            <p:cNvSpPr>
              <a:spLocks/>
            </p:cNvSpPr>
            <p:nvPr userDrawn="1"/>
          </p:nvSpPr>
          <p:spPr bwMode="auto">
            <a:xfrm>
              <a:off x="448" y="263"/>
              <a:ext cx="15" cy="13"/>
            </a:xfrm>
            <a:custGeom>
              <a:avLst/>
              <a:gdLst>
                <a:gd name="T0" fmla="*/ 35 w 35"/>
                <a:gd name="T1" fmla="*/ 1 h 28"/>
                <a:gd name="T2" fmla="*/ 35 w 35"/>
                <a:gd name="T3" fmla="*/ 1 h 28"/>
                <a:gd name="T4" fmla="*/ 0 w 35"/>
                <a:gd name="T5" fmla="*/ 8 h 28"/>
                <a:gd name="T6" fmla="*/ 30 w 35"/>
                <a:gd name="T7" fmla="*/ 4 h 28"/>
                <a:gd name="T8" fmla="*/ 1 w 35"/>
                <a:gd name="T9" fmla="*/ 28 h 28"/>
                <a:gd name="T10" fmla="*/ 35 w 35"/>
                <a:gd name="T11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35" y="1"/>
                  </a:moveTo>
                  <a:lnTo>
                    <a:pt x="35" y="1"/>
                  </a:lnTo>
                  <a:cubicBezTo>
                    <a:pt x="23" y="0"/>
                    <a:pt x="7" y="4"/>
                    <a:pt x="0" y="8"/>
                  </a:cubicBezTo>
                  <a:cubicBezTo>
                    <a:pt x="11" y="6"/>
                    <a:pt x="16" y="3"/>
                    <a:pt x="30" y="4"/>
                  </a:cubicBezTo>
                  <a:cubicBezTo>
                    <a:pt x="27" y="11"/>
                    <a:pt x="13" y="23"/>
                    <a:pt x="1" y="28"/>
                  </a:cubicBezTo>
                  <a:cubicBezTo>
                    <a:pt x="20" y="22"/>
                    <a:pt x="33" y="9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06" name="Freeform 1634"/>
            <p:cNvSpPr>
              <a:spLocks/>
            </p:cNvSpPr>
            <p:nvPr userDrawn="1"/>
          </p:nvSpPr>
          <p:spPr bwMode="auto">
            <a:xfrm>
              <a:off x="420" y="269"/>
              <a:ext cx="10" cy="9"/>
            </a:xfrm>
            <a:custGeom>
              <a:avLst/>
              <a:gdLst>
                <a:gd name="T0" fmla="*/ 0 w 22"/>
                <a:gd name="T1" fmla="*/ 5 h 20"/>
                <a:gd name="T2" fmla="*/ 0 w 22"/>
                <a:gd name="T3" fmla="*/ 5 h 20"/>
                <a:gd name="T4" fmla="*/ 19 w 22"/>
                <a:gd name="T5" fmla="*/ 6 h 20"/>
                <a:gd name="T6" fmla="*/ 5 w 22"/>
                <a:gd name="T7" fmla="*/ 20 h 20"/>
                <a:gd name="T8" fmla="*/ 22 w 22"/>
                <a:gd name="T9" fmla="*/ 5 h 20"/>
                <a:gd name="T10" fmla="*/ 0 w 22"/>
                <a:gd name="T11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20">
                  <a:moveTo>
                    <a:pt x="0" y="5"/>
                  </a:moveTo>
                  <a:lnTo>
                    <a:pt x="0" y="5"/>
                  </a:lnTo>
                  <a:cubicBezTo>
                    <a:pt x="6" y="3"/>
                    <a:pt x="11" y="2"/>
                    <a:pt x="19" y="6"/>
                  </a:cubicBezTo>
                  <a:cubicBezTo>
                    <a:pt x="17" y="12"/>
                    <a:pt x="10" y="18"/>
                    <a:pt x="5" y="20"/>
                  </a:cubicBezTo>
                  <a:cubicBezTo>
                    <a:pt x="12" y="19"/>
                    <a:pt x="20" y="13"/>
                    <a:pt x="22" y="5"/>
                  </a:cubicBezTo>
                  <a:cubicBezTo>
                    <a:pt x="14" y="0"/>
                    <a:pt x="5" y="2"/>
                    <a:pt x="0" y="5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07" name="Freeform 1635"/>
            <p:cNvSpPr>
              <a:spLocks/>
            </p:cNvSpPr>
            <p:nvPr userDrawn="1"/>
          </p:nvSpPr>
          <p:spPr bwMode="auto">
            <a:xfrm>
              <a:off x="409" y="276"/>
              <a:ext cx="7" cy="3"/>
            </a:xfrm>
            <a:custGeom>
              <a:avLst/>
              <a:gdLst>
                <a:gd name="T0" fmla="*/ 15 w 15"/>
                <a:gd name="T1" fmla="*/ 0 h 6"/>
                <a:gd name="T2" fmla="*/ 15 w 15"/>
                <a:gd name="T3" fmla="*/ 0 h 6"/>
                <a:gd name="T4" fmla="*/ 1 w 15"/>
                <a:gd name="T5" fmla="*/ 4 h 6"/>
                <a:gd name="T6" fmla="*/ 0 w 15"/>
                <a:gd name="T7" fmla="*/ 6 h 6"/>
                <a:gd name="T8" fmla="*/ 15 w 1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6">
                  <a:moveTo>
                    <a:pt x="15" y="0"/>
                  </a:moveTo>
                  <a:lnTo>
                    <a:pt x="15" y="0"/>
                  </a:lnTo>
                  <a:cubicBezTo>
                    <a:pt x="10" y="1"/>
                    <a:pt x="5" y="2"/>
                    <a:pt x="1" y="4"/>
                  </a:cubicBezTo>
                  <a:lnTo>
                    <a:pt x="0" y="6"/>
                  </a:lnTo>
                  <a:cubicBezTo>
                    <a:pt x="4" y="4"/>
                    <a:pt x="10" y="3"/>
                    <a:pt x="1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08" name="Freeform 1636"/>
            <p:cNvSpPr>
              <a:spLocks/>
            </p:cNvSpPr>
            <p:nvPr userDrawn="1"/>
          </p:nvSpPr>
          <p:spPr bwMode="auto">
            <a:xfrm>
              <a:off x="399" y="273"/>
              <a:ext cx="9" cy="8"/>
            </a:xfrm>
            <a:custGeom>
              <a:avLst/>
              <a:gdLst>
                <a:gd name="T0" fmla="*/ 0 w 19"/>
                <a:gd name="T1" fmla="*/ 4 h 19"/>
                <a:gd name="T2" fmla="*/ 0 w 19"/>
                <a:gd name="T3" fmla="*/ 4 h 19"/>
                <a:gd name="T4" fmla="*/ 15 w 19"/>
                <a:gd name="T5" fmla="*/ 5 h 19"/>
                <a:gd name="T6" fmla="*/ 9 w 19"/>
                <a:gd name="T7" fmla="*/ 19 h 19"/>
                <a:gd name="T8" fmla="*/ 18 w 19"/>
                <a:gd name="T9" fmla="*/ 4 h 19"/>
                <a:gd name="T10" fmla="*/ 0 w 19"/>
                <a:gd name="T11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9">
                  <a:moveTo>
                    <a:pt x="0" y="4"/>
                  </a:moveTo>
                  <a:lnTo>
                    <a:pt x="0" y="4"/>
                  </a:lnTo>
                  <a:cubicBezTo>
                    <a:pt x="6" y="3"/>
                    <a:pt x="12" y="3"/>
                    <a:pt x="15" y="5"/>
                  </a:cubicBezTo>
                  <a:cubicBezTo>
                    <a:pt x="15" y="10"/>
                    <a:pt x="12" y="16"/>
                    <a:pt x="9" y="19"/>
                  </a:cubicBezTo>
                  <a:cubicBezTo>
                    <a:pt x="14" y="17"/>
                    <a:pt x="19" y="9"/>
                    <a:pt x="18" y="4"/>
                  </a:cubicBezTo>
                  <a:cubicBezTo>
                    <a:pt x="14" y="2"/>
                    <a:pt x="7" y="0"/>
                    <a:pt x="0" y="4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09" name="Freeform 1637"/>
            <p:cNvSpPr>
              <a:spLocks/>
            </p:cNvSpPr>
            <p:nvPr userDrawn="1"/>
          </p:nvSpPr>
          <p:spPr bwMode="auto">
            <a:xfrm>
              <a:off x="399" y="253"/>
              <a:ext cx="8" cy="16"/>
            </a:xfrm>
            <a:custGeom>
              <a:avLst/>
              <a:gdLst>
                <a:gd name="T0" fmla="*/ 15 w 18"/>
                <a:gd name="T1" fmla="*/ 0 h 34"/>
                <a:gd name="T2" fmla="*/ 15 w 18"/>
                <a:gd name="T3" fmla="*/ 0 h 34"/>
                <a:gd name="T4" fmla="*/ 0 w 18"/>
                <a:gd name="T5" fmla="*/ 15 h 34"/>
                <a:gd name="T6" fmla="*/ 13 w 18"/>
                <a:gd name="T7" fmla="*/ 6 h 34"/>
                <a:gd name="T8" fmla="*/ 4 w 18"/>
                <a:gd name="T9" fmla="*/ 34 h 34"/>
                <a:gd name="T10" fmla="*/ 15 w 18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34">
                  <a:moveTo>
                    <a:pt x="15" y="0"/>
                  </a:moveTo>
                  <a:lnTo>
                    <a:pt x="15" y="0"/>
                  </a:lnTo>
                  <a:cubicBezTo>
                    <a:pt x="12" y="4"/>
                    <a:pt x="4" y="12"/>
                    <a:pt x="0" y="15"/>
                  </a:cubicBezTo>
                  <a:cubicBezTo>
                    <a:pt x="5" y="12"/>
                    <a:pt x="9" y="10"/>
                    <a:pt x="13" y="6"/>
                  </a:cubicBezTo>
                  <a:cubicBezTo>
                    <a:pt x="14" y="16"/>
                    <a:pt x="7" y="31"/>
                    <a:pt x="4" y="34"/>
                  </a:cubicBezTo>
                  <a:cubicBezTo>
                    <a:pt x="13" y="26"/>
                    <a:pt x="18" y="13"/>
                    <a:pt x="15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10" name="Freeform 1638"/>
            <p:cNvSpPr>
              <a:spLocks/>
            </p:cNvSpPr>
            <p:nvPr userDrawn="1"/>
          </p:nvSpPr>
          <p:spPr bwMode="auto">
            <a:xfrm>
              <a:off x="390" y="264"/>
              <a:ext cx="10" cy="9"/>
            </a:xfrm>
            <a:custGeom>
              <a:avLst/>
              <a:gdLst>
                <a:gd name="T0" fmla="*/ 21 w 21"/>
                <a:gd name="T1" fmla="*/ 0 h 21"/>
                <a:gd name="T2" fmla="*/ 21 w 21"/>
                <a:gd name="T3" fmla="*/ 0 h 21"/>
                <a:gd name="T4" fmla="*/ 0 w 21"/>
                <a:gd name="T5" fmla="*/ 18 h 21"/>
                <a:gd name="T6" fmla="*/ 0 w 21"/>
                <a:gd name="T7" fmla="*/ 20 h 21"/>
                <a:gd name="T8" fmla="*/ 2 w 21"/>
                <a:gd name="T9" fmla="*/ 21 h 21"/>
                <a:gd name="T10" fmla="*/ 21 w 21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21">
                  <a:moveTo>
                    <a:pt x="21" y="0"/>
                  </a:moveTo>
                  <a:lnTo>
                    <a:pt x="21" y="0"/>
                  </a:lnTo>
                  <a:cubicBezTo>
                    <a:pt x="12" y="5"/>
                    <a:pt x="0" y="18"/>
                    <a:pt x="0" y="18"/>
                  </a:cubicBezTo>
                  <a:lnTo>
                    <a:pt x="0" y="20"/>
                  </a:lnTo>
                  <a:lnTo>
                    <a:pt x="2" y="21"/>
                  </a:lnTo>
                  <a:cubicBezTo>
                    <a:pt x="2" y="21"/>
                    <a:pt x="17" y="7"/>
                    <a:pt x="2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11" name="Freeform 1639"/>
            <p:cNvSpPr>
              <a:spLocks/>
            </p:cNvSpPr>
            <p:nvPr userDrawn="1"/>
          </p:nvSpPr>
          <p:spPr bwMode="auto">
            <a:xfrm>
              <a:off x="391" y="268"/>
              <a:ext cx="4" cy="5"/>
            </a:xfrm>
            <a:custGeom>
              <a:avLst/>
              <a:gdLst>
                <a:gd name="T0" fmla="*/ 10 w 10"/>
                <a:gd name="T1" fmla="*/ 0 h 11"/>
                <a:gd name="T2" fmla="*/ 10 w 10"/>
                <a:gd name="T3" fmla="*/ 0 h 11"/>
                <a:gd name="T4" fmla="*/ 0 w 10"/>
                <a:gd name="T5" fmla="*/ 10 h 11"/>
                <a:gd name="T6" fmla="*/ 1 w 10"/>
                <a:gd name="T7" fmla="*/ 11 h 11"/>
                <a:gd name="T8" fmla="*/ 10 w 10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10" y="0"/>
                  </a:moveTo>
                  <a:lnTo>
                    <a:pt x="10" y="0"/>
                  </a:lnTo>
                  <a:cubicBezTo>
                    <a:pt x="9" y="0"/>
                    <a:pt x="0" y="10"/>
                    <a:pt x="0" y="10"/>
                  </a:cubicBezTo>
                  <a:lnTo>
                    <a:pt x="1" y="11"/>
                  </a:lnTo>
                  <a:cubicBezTo>
                    <a:pt x="1" y="11"/>
                    <a:pt x="10" y="1"/>
                    <a:pt x="1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12" name="Freeform 1640"/>
            <p:cNvSpPr>
              <a:spLocks/>
            </p:cNvSpPr>
            <p:nvPr userDrawn="1"/>
          </p:nvSpPr>
          <p:spPr bwMode="auto">
            <a:xfrm>
              <a:off x="394" y="278"/>
              <a:ext cx="7" cy="5"/>
            </a:xfrm>
            <a:custGeom>
              <a:avLst/>
              <a:gdLst>
                <a:gd name="T0" fmla="*/ 15 w 15"/>
                <a:gd name="T1" fmla="*/ 0 h 11"/>
                <a:gd name="T2" fmla="*/ 15 w 15"/>
                <a:gd name="T3" fmla="*/ 0 h 11"/>
                <a:gd name="T4" fmla="*/ 1 w 15"/>
                <a:gd name="T5" fmla="*/ 8 h 11"/>
                <a:gd name="T6" fmla="*/ 0 w 15"/>
                <a:gd name="T7" fmla="*/ 10 h 11"/>
                <a:gd name="T8" fmla="*/ 2 w 15"/>
                <a:gd name="T9" fmla="*/ 11 h 11"/>
                <a:gd name="T10" fmla="*/ 15 w 15"/>
                <a:gd name="T1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1">
                  <a:moveTo>
                    <a:pt x="15" y="0"/>
                  </a:moveTo>
                  <a:lnTo>
                    <a:pt x="15" y="0"/>
                  </a:lnTo>
                  <a:cubicBezTo>
                    <a:pt x="8" y="3"/>
                    <a:pt x="3" y="6"/>
                    <a:pt x="1" y="8"/>
                  </a:cubicBezTo>
                  <a:cubicBezTo>
                    <a:pt x="0" y="8"/>
                    <a:pt x="0" y="10"/>
                    <a:pt x="0" y="10"/>
                  </a:cubicBezTo>
                  <a:lnTo>
                    <a:pt x="2" y="11"/>
                  </a:lnTo>
                  <a:cubicBezTo>
                    <a:pt x="5" y="9"/>
                    <a:pt x="10" y="5"/>
                    <a:pt x="15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13" name="Freeform 1641"/>
            <p:cNvSpPr>
              <a:spLocks/>
            </p:cNvSpPr>
            <p:nvPr userDrawn="1"/>
          </p:nvSpPr>
          <p:spPr bwMode="auto">
            <a:xfrm>
              <a:off x="395" y="280"/>
              <a:ext cx="3" cy="2"/>
            </a:xfrm>
            <a:custGeom>
              <a:avLst/>
              <a:gdLst>
                <a:gd name="T0" fmla="*/ 6 w 6"/>
                <a:gd name="T1" fmla="*/ 0 h 4"/>
                <a:gd name="T2" fmla="*/ 6 w 6"/>
                <a:gd name="T3" fmla="*/ 0 h 4"/>
                <a:gd name="T4" fmla="*/ 0 w 6"/>
                <a:gd name="T5" fmla="*/ 3 h 4"/>
                <a:gd name="T6" fmla="*/ 0 w 6"/>
                <a:gd name="T7" fmla="*/ 4 h 4"/>
                <a:gd name="T8" fmla="*/ 6 w 6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4">
                  <a:moveTo>
                    <a:pt x="6" y="0"/>
                  </a:moveTo>
                  <a:lnTo>
                    <a:pt x="6" y="0"/>
                  </a:lnTo>
                  <a:cubicBezTo>
                    <a:pt x="4" y="0"/>
                    <a:pt x="0" y="3"/>
                    <a:pt x="0" y="3"/>
                  </a:cubicBezTo>
                  <a:lnTo>
                    <a:pt x="0" y="4"/>
                  </a:lnTo>
                  <a:cubicBezTo>
                    <a:pt x="0" y="4"/>
                    <a:pt x="5" y="1"/>
                    <a:pt x="6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14" name="Freeform 1642"/>
            <p:cNvSpPr>
              <a:spLocks/>
            </p:cNvSpPr>
            <p:nvPr userDrawn="1"/>
          </p:nvSpPr>
          <p:spPr bwMode="auto">
            <a:xfrm>
              <a:off x="414" y="314"/>
              <a:ext cx="25" cy="28"/>
            </a:xfrm>
            <a:custGeom>
              <a:avLst/>
              <a:gdLst>
                <a:gd name="T0" fmla="*/ 2 w 55"/>
                <a:gd name="T1" fmla="*/ 0 h 63"/>
                <a:gd name="T2" fmla="*/ 2 w 55"/>
                <a:gd name="T3" fmla="*/ 0 h 63"/>
                <a:gd name="T4" fmla="*/ 2 w 55"/>
                <a:gd name="T5" fmla="*/ 5 h 63"/>
                <a:gd name="T6" fmla="*/ 32 w 55"/>
                <a:gd name="T7" fmla="*/ 40 h 63"/>
                <a:gd name="T8" fmla="*/ 1 w 55"/>
                <a:gd name="T9" fmla="*/ 11 h 63"/>
                <a:gd name="T10" fmla="*/ 0 w 55"/>
                <a:gd name="T11" fmla="*/ 17 h 63"/>
                <a:gd name="T12" fmla="*/ 32 w 55"/>
                <a:gd name="T13" fmla="*/ 56 h 63"/>
                <a:gd name="T14" fmla="*/ 52 w 55"/>
                <a:gd name="T15" fmla="*/ 58 h 63"/>
                <a:gd name="T16" fmla="*/ 49 w 55"/>
                <a:gd name="T17" fmla="*/ 40 h 63"/>
                <a:gd name="T18" fmla="*/ 2 w 55"/>
                <a:gd name="T1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5" h="63">
                  <a:moveTo>
                    <a:pt x="2" y="0"/>
                  </a:moveTo>
                  <a:lnTo>
                    <a:pt x="2" y="0"/>
                  </a:lnTo>
                  <a:cubicBezTo>
                    <a:pt x="2" y="2"/>
                    <a:pt x="2" y="4"/>
                    <a:pt x="2" y="5"/>
                  </a:cubicBezTo>
                  <a:cubicBezTo>
                    <a:pt x="5" y="9"/>
                    <a:pt x="25" y="30"/>
                    <a:pt x="32" y="40"/>
                  </a:cubicBezTo>
                  <a:cubicBezTo>
                    <a:pt x="24" y="33"/>
                    <a:pt x="7" y="17"/>
                    <a:pt x="1" y="11"/>
                  </a:cubicBezTo>
                  <a:cubicBezTo>
                    <a:pt x="1" y="11"/>
                    <a:pt x="0" y="14"/>
                    <a:pt x="0" y="17"/>
                  </a:cubicBezTo>
                  <a:cubicBezTo>
                    <a:pt x="0" y="17"/>
                    <a:pt x="28" y="50"/>
                    <a:pt x="32" y="56"/>
                  </a:cubicBezTo>
                  <a:cubicBezTo>
                    <a:pt x="38" y="63"/>
                    <a:pt x="46" y="58"/>
                    <a:pt x="52" y="58"/>
                  </a:cubicBezTo>
                  <a:cubicBezTo>
                    <a:pt x="53" y="52"/>
                    <a:pt x="55" y="47"/>
                    <a:pt x="49" y="40"/>
                  </a:cubicBezTo>
                  <a:cubicBezTo>
                    <a:pt x="46" y="37"/>
                    <a:pt x="7" y="4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15" name="Freeform 1643"/>
            <p:cNvSpPr>
              <a:spLocks/>
            </p:cNvSpPr>
            <p:nvPr userDrawn="1"/>
          </p:nvSpPr>
          <p:spPr bwMode="auto">
            <a:xfrm>
              <a:off x="415" y="310"/>
              <a:ext cx="34" cy="22"/>
            </a:xfrm>
            <a:custGeom>
              <a:avLst/>
              <a:gdLst>
                <a:gd name="T0" fmla="*/ 76 w 76"/>
                <a:gd name="T1" fmla="*/ 39 h 47"/>
                <a:gd name="T2" fmla="*/ 76 w 76"/>
                <a:gd name="T3" fmla="*/ 39 h 47"/>
                <a:gd name="T4" fmla="*/ 57 w 76"/>
                <a:gd name="T5" fmla="*/ 15 h 47"/>
                <a:gd name="T6" fmla="*/ 19 w 76"/>
                <a:gd name="T7" fmla="*/ 0 h 47"/>
                <a:gd name="T8" fmla="*/ 14 w 76"/>
                <a:gd name="T9" fmla="*/ 1 h 47"/>
                <a:gd name="T10" fmla="*/ 48 w 76"/>
                <a:gd name="T11" fmla="*/ 23 h 47"/>
                <a:gd name="T12" fmla="*/ 8 w 76"/>
                <a:gd name="T13" fmla="*/ 3 h 47"/>
                <a:gd name="T14" fmla="*/ 0 w 76"/>
                <a:gd name="T15" fmla="*/ 2 h 47"/>
                <a:gd name="T16" fmla="*/ 51 w 76"/>
                <a:gd name="T17" fmla="*/ 39 h 47"/>
                <a:gd name="T18" fmla="*/ 76 w 76"/>
                <a:gd name="T19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47">
                  <a:moveTo>
                    <a:pt x="76" y="39"/>
                  </a:moveTo>
                  <a:lnTo>
                    <a:pt x="76" y="39"/>
                  </a:lnTo>
                  <a:cubicBezTo>
                    <a:pt x="74" y="33"/>
                    <a:pt x="74" y="22"/>
                    <a:pt x="57" y="15"/>
                  </a:cubicBezTo>
                  <a:cubicBezTo>
                    <a:pt x="51" y="13"/>
                    <a:pt x="24" y="1"/>
                    <a:pt x="19" y="0"/>
                  </a:cubicBezTo>
                  <a:cubicBezTo>
                    <a:pt x="17" y="0"/>
                    <a:pt x="14" y="1"/>
                    <a:pt x="14" y="1"/>
                  </a:cubicBezTo>
                  <a:cubicBezTo>
                    <a:pt x="18" y="3"/>
                    <a:pt x="37" y="15"/>
                    <a:pt x="48" y="23"/>
                  </a:cubicBezTo>
                  <a:cubicBezTo>
                    <a:pt x="34" y="19"/>
                    <a:pt x="10" y="4"/>
                    <a:pt x="8" y="3"/>
                  </a:cubicBezTo>
                  <a:cubicBezTo>
                    <a:pt x="7" y="3"/>
                    <a:pt x="4" y="4"/>
                    <a:pt x="0" y="2"/>
                  </a:cubicBezTo>
                  <a:cubicBezTo>
                    <a:pt x="7" y="7"/>
                    <a:pt x="41" y="34"/>
                    <a:pt x="51" y="39"/>
                  </a:cubicBezTo>
                  <a:cubicBezTo>
                    <a:pt x="66" y="47"/>
                    <a:pt x="70" y="41"/>
                    <a:pt x="76" y="39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16" name="Freeform 1644"/>
            <p:cNvSpPr>
              <a:spLocks/>
            </p:cNvSpPr>
            <p:nvPr userDrawn="1"/>
          </p:nvSpPr>
          <p:spPr bwMode="auto">
            <a:xfrm>
              <a:off x="422" y="302"/>
              <a:ext cx="35" cy="15"/>
            </a:xfrm>
            <a:custGeom>
              <a:avLst/>
              <a:gdLst>
                <a:gd name="T0" fmla="*/ 0 w 78"/>
                <a:gd name="T1" fmla="*/ 0 h 33"/>
                <a:gd name="T2" fmla="*/ 0 w 78"/>
                <a:gd name="T3" fmla="*/ 0 h 33"/>
                <a:gd name="T4" fmla="*/ 3 w 78"/>
                <a:gd name="T5" fmla="*/ 6 h 33"/>
                <a:gd name="T6" fmla="*/ 43 w 78"/>
                <a:gd name="T7" fmla="*/ 17 h 33"/>
                <a:gd name="T8" fmla="*/ 4 w 78"/>
                <a:gd name="T9" fmla="*/ 11 h 33"/>
                <a:gd name="T10" fmla="*/ 5 w 78"/>
                <a:gd name="T11" fmla="*/ 15 h 33"/>
                <a:gd name="T12" fmla="*/ 46 w 78"/>
                <a:gd name="T13" fmla="*/ 29 h 33"/>
                <a:gd name="T14" fmla="*/ 78 w 78"/>
                <a:gd name="T15" fmla="*/ 25 h 33"/>
                <a:gd name="T16" fmla="*/ 54 w 78"/>
                <a:gd name="T17" fmla="*/ 8 h 33"/>
                <a:gd name="T18" fmla="*/ 0 w 78"/>
                <a:gd name="T1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33">
                  <a:moveTo>
                    <a:pt x="0" y="0"/>
                  </a:moveTo>
                  <a:lnTo>
                    <a:pt x="0" y="0"/>
                  </a:lnTo>
                  <a:cubicBezTo>
                    <a:pt x="1" y="2"/>
                    <a:pt x="2" y="4"/>
                    <a:pt x="3" y="6"/>
                  </a:cubicBezTo>
                  <a:cubicBezTo>
                    <a:pt x="5" y="7"/>
                    <a:pt x="30" y="12"/>
                    <a:pt x="43" y="17"/>
                  </a:cubicBezTo>
                  <a:cubicBezTo>
                    <a:pt x="30" y="17"/>
                    <a:pt x="4" y="11"/>
                    <a:pt x="4" y="11"/>
                  </a:cubicBezTo>
                  <a:cubicBezTo>
                    <a:pt x="4" y="12"/>
                    <a:pt x="5" y="14"/>
                    <a:pt x="5" y="15"/>
                  </a:cubicBezTo>
                  <a:cubicBezTo>
                    <a:pt x="14" y="20"/>
                    <a:pt x="40" y="27"/>
                    <a:pt x="46" y="29"/>
                  </a:cubicBezTo>
                  <a:cubicBezTo>
                    <a:pt x="55" y="33"/>
                    <a:pt x="73" y="31"/>
                    <a:pt x="78" y="25"/>
                  </a:cubicBezTo>
                  <a:cubicBezTo>
                    <a:pt x="74" y="15"/>
                    <a:pt x="63" y="9"/>
                    <a:pt x="54" y="8"/>
                  </a:cubicBezTo>
                  <a:cubicBezTo>
                    <a:pt x="42" y="6"/>
                    <a:pt x="13" y="2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17" name="Freeform 1645"/>
            <p:cNvSpPr>
              <a:spLocks/>
            </p:cNvSpPr>
            <p:nvPr userDrawn="1"/>
          </p:nvSpPr>
          <p:spPr bwMode="auto">
            <a:xfrm>
              <a:off x="444" y="294"/>
              <a:ext cx="16" cy="10"/>
            </a:xfrm>
            <a:custGeom>
              <a:avLst/>
              <a:gdLst>
                <a:gd name="T0" fmla="*/ 7 w 36"/>
                <a:gd name="T1" fmla="*/ 0 h 22"/>
                <a:gd name="T2" fmla="*/ 7 w 36"/>
                <a:gd name="T3" fmla="*/ 0 h 22"/>
                <a:gd name="T4" fmla="*/ 31 w 36"/>
                <a:gd name="T5" fmla="*/ 10 h 22"/>
                <a:gd name="T6" fmla="*/ 0 w 36"/>
                <a:gd name="T7" fmla="*/ 20 h 22"/>
                <a:gd name="T8" fmla="*/ 36 w 36"/>
                <a:gd name="T9" fmla="*/ 10 h 22"/>
                <a:gd name="T10" fmla="*/ 7 w 36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22">
                  <a:moveTo>
                    <a:pt x="7" y="0"/>
                  </a:moveTo>
                  <a:lnTo>
                    <a:pt x="7" y="0"/>
                  </a:lnTo>
                  <a:cubicBezTo>
                    <a:pt x="15" y="1"/>
                    <a:pt x="27" y="5"/>
                    <a:pt x="31" y="10"/>
                  </a:cubicBezTo>
                  <a:cubicBezTo>
                    <a:pt x="28" y="17"/>
                    <a:pt x="10" y="20"/>
                    <a:pt x="0" y="20"/>
                  </a:cubicBezTo>
                  <a:cubicBezTo>
                    <a:pt x="17" y="22"/>
                    <a:pt x="31" y="18"/>
                    <a:pt x="36" y="10"/>
                  </a:cubicBezTo>
                  <a:cubicBezTo>
                    <a:pt x="29" y="3"/>
                    <a:pt x="15" y="0"/>
                    <a:pt x="7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18" name="Freeform 1646"/>
            <p:cNvSpPr>
              <a:spLocks/>
            </p:cNvSpPr>
            <p:nvPr userDrawn="1"/>
          </p:nvSpPr>
          <p:spPr bwMode="auto">
            <a:xfrm>
              <a:off x="447" y="279"/>
              <a:ext cx="15" cy="11"/>
            </a:xfrm>
            <a:custGeom>
              <a:avLst/>
              <a:gdLst>
                <a:gd name="T0" fmla="*/ 0 w 35"/>
                <a:gd name="T1" fmla="*/ 3 h 23"/>
                <a:gd name="T2" fmla="*/ 0 w 35"/>
                <a:gd name="T3" fmla="*/ 3 h 23"/>
                <a:gd name="T4" fmla="*/ 30 w 35"/>
                <a:gd name="T5" fmla="*/ 6 h 23"/>
                <a:gd name="T6" fmla="*/ 1 w 35"/>
                <a:gd name="T7" fmla="*/ 23 h 23"/>
                <a:gd name="T8" fmla="*/ 35 w 35"/>
                <a:gd name="T9" fmla="*/ 4 h 23"/>
                <a:gd name="T10" fmla="*/ 0 w 35"/>
                <a:gd name="T11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3">
                  <a:moveTo>
                    <a:pt x="0" y="3"/>
                  </a:moveTo>
                  <a:lnTo>
                    <a:pt x="0" y="3"/>
                  </a:lnTo>
                  <a:cubicBezTo>
                    <a:pt x="9" y="2"/>
                    <a:pt x="21" y="2"/>
                    <a:pt x="30" y="6"/>
                  </a:cubicBezTo>
                  <a:cubicBezTo>
                    <a:pt x="27" y="11"/>
                    <a:pt x="15" y="20"/>
                    <a:pt x="1" y="23"/>
                  </a:cubicBezTo>
                  <a:cubicBezTo>
                    <a:pt x="12" y="22"/>
                    <a:pt x="32" y="14"/>
                    <a:pt x="35" y="4"/>
                  </a:cubicBezTo>
                  <a:cubicBezTo>
                    <a:pt x="26" y="0"/>
                    <a:pt x="6" y="0"/>
                    <a:pt x="0" y="3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19" name="Freeform 1647"/>
            <p:cNvSpPr>
              <a:spLocks/>
            </p:cNvSpPr>
            <p:nvPr userDrawn="1"/>
          </p:nvSpPr>
          <p:spPr bwMode="auto">
            <a:xfrm>
              <a:off x="420" y="281"/>
              <a:ext cx="9" cy="9"/>
            </a:xfrm>
            <a:custGeom>
              <a:avLst/>
              <a:gdLst>
                <a:gd name="T0" fmla="*/ 0 w 20"/>
                <a:gd name="T1" fmla="*/ 3 h 19"/>
                <a:gd name="T2" fmla="*/ 0 w 20"/>
                <a:gd name="T3" fmla="*/ 3 h 19"/>
                <a:gd name="T4" fmla="*/ 17 w 20"/>
                <a:gd name="T5" fmla="*/ 9 h 19"/>
                <a:gd name="T6" fmla="*/ 4 w 20"/>
                <a:gd name="T7" fmla="*/ 19 h 19"/>
                <a:gd name="T8" fmla="*/ 20 w 20"/>
                <a:gd name="T9" fmla="*/ 8 h 19"/>
                <a:gd name="T10" fmla="*/ 0 w 20"/>
                <a:gd name="T11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19">
                  <a:moveTo>
                    <a:pt x="0" y="3"/>
                  </a:moveTo>
                  <a:lnTo>
                    <a:pt x="0" y="3"/>
                  </a:lnTo>
                  <a:cubicBezTo>
                    <a:pt x="9" y="2"/>
                    <a:pt x="15" y="5"/>
                    <a:pt x="17" y="9"/>
                  </a:cubicBezTo>
                  <a:cubicBezTo>
                    <a:pt x="15" y="14"/>
                    <a:pt x="9" y="18"/>
                    <a:pt x="4" y="19"/>
                  </a:cubicBezTo>
                  <a:cubicBezTo>
                    <a:pt x="11" y="19"/>
                    <a:pt x="18" y="14"/>
                    <a:pt x="20" y="8"/>
                  </a:cubicBezTo>
                  <a:cubicBezTo>
                    <a:pt x="17" y="3"/>
                    <a:pt x="7" y="0"/>
                    <a:pt x="0" y="3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20" name="Freeform 1648"/>
            <p:cNvSpPr>
              <a:spLocks/>
            </p:cNvSpPr>
            <p:nvPr userDrawn="1"/>
          </p:nvSpPr>
          <p:spPr bwMode="auto">
            <a:xfrm>
              <a:off x="401" y="284"/>
              <a:ext cx="7" cy="9"/>
            </a:xfrm>
            <a:custGeom>
              <a:avLst/>
              <a:gdLst>
                <a:gd name="T0" fmla="*/ 0 w 15"/>
                <a:gd name="T1" fmla="*/ 2 h 19"/>
                <a:gd name="T2" fmla="*/ 0 w 15"/>
                <a:gd name="T3" fmla="*/ 2 h 19"/>
                <a:gd name="T4" fmla="*/ 12 w 15"/>
                <a:gd name="T5" fmla="*/ 8 h 19"/>
                <a:gd name="T6" fmla="*/ 4 w 15"/>
                <a:gd name="T7" fmla="*/ 19 h 19"/>
                <a:gd name="T8" fmla="*/ 15 w 15"/>
                <a:gd name="T9" fmla="*/ 8 h 19"/>
                <a:gd name="T10" fmla="*/ 0 w 15"/>
                <a:gd name="T11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9">
                  <a:moveTo>
                    <a:pt x="0" y="2"/>
                  </a:moveTo>
                  <a:lnTo>
                    <a:pt x="0" y="2"/>
                  </a:lnTo>
                  <a:cubicBezTo>
                    <a:pt x="5" y="2"/>
                    <a:pt x="9" y="5"/>
                    <a:pt x="12" y="8"/>
                  </a:cubicBezTo>
                  <a:cubicBezTo>
                    <a:pt x="11" y="12"/>
                    <a:pt x="9" y="17"/>
                    <a:pt x="4" y="19"/>
                  </a:cubicBezTo>
                  <a:cubicBezTo>
                    <a:pt x="10" y="18"/>
                    <a:pt x="13" y="13"/>
                    <a:pt x="15" y="8"/>
                  </a:cubicBezTo>
                  <a:cubicBezTo>
                    <a:pt x="12" y="5"/>
                    <a:pt x="7" y="0"/>
                    <a:pt x="0" y="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21" name="Freeform 1649"/>
            <p:cNvSpPr>
              <a:spLocks/>
            </p:cNvSpPr>
            <p:nvPr userDrawn="1"/>
          </p:nvSpPr>
          <p:spPr bwMode="auto">
            <a:xfrm>
              <a:off x="423" y="305"/>
              <a:ext cx="10" cy="3"/>
            </a:xfrm>
            <a:custGeom>
              <a:avLst/>
              <a:gdLst>
                <a:gd name="T0" fmla="*/ 21 w 21"/>
                <a:gd name="T1" fmla="*/ 6 h 6"/>
                <a:gd name="T2" fmla="*/ 21 w 21"/>
                <a:gd name="T3" fmla="*/ 6 h 6"/>
                <a:gd name="T4" fmla="*/ 0 w 21"/>
                <a:gd name="T5" fmla="*/ 0 h 6"/>
                <a:gd name="T6" fmla="*/ 0 w 21"/>
                <a:gd name="T7" fmla="*/ 2 h 6"/>
                <a:gd name="T8" fmla="*/ 21 w 21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6">
                  <a:moveTo>
                    <a:pt x="21" y="6"/>
                  </a:moveTo>
                  <a:lnTo>
                    <a:pt x="21" y="6"/>
                  </a:lnTo>
                  <a:cubicBezTo>
                    <a:pt x="11" y="3"/>
                    <a:pt x="5" y="1"/>
                    <a:pt x="0" y="0"/>
                  </a:cubicBezTo>
                  <a:lnTo>
                    <a:pt x="0" y="2"/>
                  </a:lnTo>
                  <a:cubicBezTo>
                    <a:pt x="6" y="4"/>
                    <a:pt x="12" y="4"/>
                    <a:pt x="21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22" name="Freeform 1650"/>
            <p:cNvSpPr>
              <a:spLocks/>
            </p:cNvSpPr>
            <p:nvPr userDrawn="1"/>
          </p:nvSpPr>
          <p:spPr bwMode="auto">
            <a:xfrm>
              <a:off x="442" y="307"/>
              <a:ext cx="13" cy="9"/>
            </a:xfrm>
            <a:custGeom>
              <a:avLst/>
              <a:gdLst>
                <a:gd name="T0" fmla="*/ 6 w 29"/>
                <a:gd name="T1" fmla="*/ 0 h 21"/>
                <a:gd name="T2" fmla="*/ 6 w 29"/>
                <a:gd name="T3" fmla="*/ 0 h 21"/>
                <a:gd name="T4" fmla="*/ 25 w 29"/>
                <a:gd name="T5" fmla="*/ 13 h 21"/>
                <a:gd name="T6" fmla="*/ 0 w 29"/>
                <a:gd name="T7" fmla="*/ 17 h 21"/>
                <a:gd name="T8" fmla="*/ 29 w 29"/>
                <a:gd name="T9" fmla="*/ 14 h 21"/>
                <a:gd name="T10" fmla="*/ 6 w 29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">
                  <a:moveTo>
                    <a:pt x="6" y="0"/>
                  </a:moveTo>
                  <a:lnTo>
                    <a:pt x="6" y="0"/>
                  </a:lnTo>
                  <a:cubicBezTo>
                    <a:pt x="14" y="1"/>
                    <a:pt x="21" y="7"/>
                    <a:pt x="25" y="13"/>
                  </a:cubicBezTo>
                  <a:cubicBezTo>
                    <a:pt x="17" y="20"/>
                    <a:pt x="6" y="18"/>
                    <a:pt x="0" y="17"/>
                  </a:cubicBezTo>
                  <a:cubicBezTo>
                    <a:pt x="8" y="20"/>
                    <a:pt x="20" y="21"/>
                    <a:pt x="29" y="14"/>
                  </a:cubicBezTo>
                  <a:cubicBezTo>
                    <a:pt x="24" y="5"/>
                    <a:pt x="14" y="0"/>
                    <a:pt x="6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23" name="Freeform 1651"/>
            <p:cNvSpPr>
              <a:spLocks/>
            </p:cNvSpPr>
            <p:nvPr userDrawn="1"/>
          </p:nvSpPr>
          <p:spPr bwMode="auto">
            <a:xfrm>
              <a:off x="366" y="428"/>
              <a:ext cx="10" cy="14"/>
            </a:xfrm>
            <a:custGeom>
              <a:avLst/>
              <a:gdLst>
                <a:gd name="T0" fmla="*/ 12 w 24"/>
                <a:gd name="T1" fmla="*/ 2 h 31"/>
                <a:gd name="T2" fmla="*/ 12 w 24"/>
                <a:gd name="T3" fmla="*/ 2 h 31"/>
                <a:gd name="T4" fmla="*/ 0 w 24"/>
                <a:gd name="T5" fmla="*/ 31 h 31"/>
                <a:gd name="T6" fmla="*/ 14 w 24"/>
                <a:gd name="T7" fmla="*/ 3 h 31"/>
                <a:gd name="T8" fmla="*/ 24 w 24"/>
                <a:gd name="T9" fmla="*/ 8 h 31"/>
                <a:gd name="T10" fmla="*/ 12 w 24"/>
                <a:gd name="T11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31">
                  <a:moveTo>
                    <a:pt x="12" y="2"/>
                  </a:moveTo>
                  <a:lnTo>
                    <a:pt x="12" y="2"/>
                  </a:lnTo>
                  <a:cubicBezTo>
                    <a:pt x="13" y="8"/>
                    <a:pt x="13" y="26"/>
                    <a:pt x="0" y="31"/>
                  </a:cubicBezTo>
                  <a:cubicBezTo>
                    <a:pt x="13" y="28"/>
                    <a:pt x="16" y="13"/>
                    <a:pt x="14" y="3"/>
                  </a:cubicBezTo>
                  <a:cubicBezTo>
                    <a:pt x="16" y="3"/>
                    <a:pt x="20" y="5"/>
                    <a:pt x="24" y="8"/>
                  </a:cubicBezTo>
                  <a:cubicBezTo>
                    <a:pt x="22" y="3"/>
                    <a:pt x="18" y="0"/>
                    <a:pt x="12" y="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24" name="Freeform 1652"/>
            <p:cNvSpPr>
              <a:spLocks/>
            </p:cNvSpPr>
            <p:nvPr userDrawn="1"/>
          </p:nvSpPr>
          <p:spPr bwMode="auto">
            <a:xfrm>
              <a:off x="373" y="424"/>
              <a:ext cx="8" cy="9"/>
            </a:xfrm>
            <a:custGeom>
              <a:avLst/>
              <a:gdLst>
                <a:gd name="T0" fmla="*/ 0 w 18"/>
                <a:gd name="T1" fmla="*/ 0 h 21"/>
                <a:gd name="T2" fmla="*/ 0 w 18"/>
                <a:gd name="T3" fmla="*/ 0 h 21"/>
                <a:gd name="T4" fmla="*/ 14 w 18"/>
                <a:gd name="T5" fmla="*/ 21 h 21"/>
                <a:gd name="T6" fmla="*/ 0 w 18"/>
                <a:gd name="T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21">
                  <a:moveTo>
                    <a:pt x="0" y="0"/>
                  </a:moveTo>
                  <a:lnTo>
                    <a:pt x="0" y="0"/>
                  </a:lnTo>
                  <a:cubicBezTo>
                    <a:pt x="14" y="4"/>
                    <a:pt x="14" y="15"/>
                    <a:pt x="14" y="21"/>
                  </a:cubicBezTo>
                  <a:cubicBezTo>
                    <a:pt x="18" y="9"/>
                    <a:pt x="11" y="2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25" name="Freeform 1653"/>
            <p:cNvSpPr>
              <a:spLocks/>
            </p:cNvSpPr>
            <p:nvPr userDrawn="1"/>
          </p:nvSpPr>
          <p:spPr bwMode="auto">
            <a:xfrm>
              <a:off x="370" y="418"/>
              <a:ext cx="4" cy="1"/>
            </a:xfrm>
            <a:custGeom>
              <a:avLst/>
              <a:gdLst>
                <a:gd name="T0" fmla="*/ 5 w 10"/>
                <a:gd name="T1" fmla="*/ 0 h 2"/>
                <a:gd name="T2" fmla="*/ 5 w 10"/>
                <a:gd name="T3" fmla="*/ 0 h 2"/>
                <a:gd name="T4" fmla="*/ 6 w 10"/>
                <a:gd name="T5" fmla="*/ 2 h 2"/>
                <a:gd name="T6" fmla="*/ 10 w 10"/>
                <a:gd name="T7" fmla="*/ 1 h 2"/>
                <a:gd name="T8" fmla="*/ 5 w 1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2">
                  <a:moveTo>
                    <a:pt x="5" y="0"/>
                  </a:moveTo>
                  <a:lnTo>
                    <a:pt x="5" y="0"/>
                  </a:lnTo>
                  <a:cubicBezTo>
                    <a:pt x="0" y="0"/>
                    <a:pt x="5" y="2"/>
                    <a:pt x="6" y="2"/>
                  </a:cubicBezTo>
                  <a:cubicBezTo>
                    <a:pt x="9" y="2"/>
                    <a:pt x="10" y="1"/>
                    <a:pt x="10" y="1"/>
                  </a:cubicBezTo>
                  <a:cubicBezTo>
                    <a:pt x="8" y="1"/>
                    <a:pt x="6" y="0"/>
                    <a:pt x="5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26" name="Freeform 1654"/>
            <p:cNvSpPr>
              <a:spLocks/>
            </p:cNvSpPr>
            <p:nvPr userDrawn="1"/>
          </p:nvSpPr>
          <p:spPr bwMode="auto">
            <a:xfrm>
              <a:off x="375" y="413"/>
              <a:ext cx="6" cy="8"/>
            </a:xfrm>
            <a:custGeom>
              <a:avLst/>
              <a:gdLst>
                <a:gd name="T0" fmla="*/ 10 w 14"/>
                <a:gd name="T1" fmla="*/ 0 h 16"/>
                <a:gd name="T2" fmla="*/ 10 w 14"/>
                <a:gd name="T3" fmla="*/ 0 h 16"/>
                <a:gd name="T4" fmla="*/ 0 w 14"/>
                <a:gd name="T5" fmla="*/ 15 h 16"/>
                <a:gd name="T6" fmla="*/ 10 w 14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6">
                  <a:moveTo>
                    <a:pt x="10" y="0"/>
                  </a:moveTo>
                  <a:lnTo>
                    <a:pt x="10" y="0"/>
                  </a:lnTo>
                  <a:cubicBezTo>
                    <a:pt x="10" y="5"/>
                    <a:pt x="8" y="12"/>
                    <a:pt x="0" y="15"/>
                  </a:cubicBezTo>
                  <a:cubicBezTo>
                    <a:pt x="7" y="16"/>
                    <a:pt x="14" y="8"/>
                    <a:pt x="1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27" name="Freeform 1655"/>
            <p:cNvSpPr>
              <a:spLocks/>
            </p:cNvSpPr>
            <p:nvPr userDrawn="1"/>
          </p:nvSpPr>
          <p:spPr bwMode="auto">
            <a:xfrm>
              <a:off x="339" y="407"/>
              <a:ext cx="13" cy="37"/>
            </a:xfrm>
            <a:custGeom>
              <a:avLst/>
              <a:gdLst>
                <a:gd name="T0" fmla="*/ 0 w 29"/>
                <a:gd name="T1" fmla="*/ 0 h 83"/>
                <a:gd name="T2" fmla="*/ 0 w 29"/>
                <a:gd name="T3" fmla="*/ 0 h 83"/>
                <a:gd name="T4" fmla="*/ 22 w 29"/>
                <a:gd name="T5" fmla="*/ 45 h 83"/>
                <a:gd name="T6" fmla="*/ 12 w 29"/>
                <a:gd name="T7" fmla="*/ 83 h 83"/>
                <a:gd name="T8" fmla="*/ 24 w 29"/>
                <a:gd name="T9" fmla="*/ 45 h 83"/>
                <a:gd name="T10" fmla="*/ 0 w 29"/>
                <a:gd name="T1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83">
                  <a:moveTo>
                    <a:pt x="0" y="0"/>
                  </a:moveTo>
                  <a:lnTo>
                    <a:pt x="0" y="0"/>
                  </a:lnTo>
                  <a:cubicBezTo>
                    <a:pt x="6" y="12"/>
                    <a:pt x="19" y="28"/>
                    <a:pt x="22" y="45"/>
                  </a:cubicBezTo>
                  <a:cubicBezTo>
                    <a:pt x="26" y="61"/>
                    <a:pt x="21" y="77"/>
                    <a:pt x="12" y="83"/>
                  </a:cubicBezTo>
                  <a:cubicBezTo>
                    <a:pt x="21" y="78"/>
                    <a:pt x="29" y="64"/>
                    <a:pt x="24" y="45"/>
                  </a:cubicBezTo>
                  <a:cubicBezTo>
                    <a:pt x="20" y="28"/>
                    <a:pt x="9" y="14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28" name="Freeform 1656"/>
            <p:cNvSpPr>
              <a:spLocks/>
            </p:cNvSpPr>
            <p:nvPr userDrawn="1"/>
          </p:nvSpPr>
          <p:spPr bwMode="auto">
            <a:xfrm>
              <a:off x="345" y="403"/>
              <a:ext cx="27" cy="36"/>
            </a:xfrm>
            <a:custGeom>
              <a:avLst/>
              <a:gdLst>
                <a:gd name="T0" fmla="*/ 0 w 59"/>
                <a:gd name="T1" fmla="*/ 0 h 80"/>
                <a:gd name="T2" fmla="*/ 0 w 59"/>
                <a:gd name="T3" fmla="*/ 0 h 80"/>
                <a:gd name="T4" fmla="*/ 25 w 59"/>
                <a:gd name="T5" fmla="*/ 16 h 80"/>
                <a:gd name="T6" fmla="*/ 51 w 59"/>
                <a:gd name="T7" fmla="*/ 59 h 80"/>
                <a:gd name="T8" fmla="*/ 34 w 59"/>
                <a:gd name="T9" fmla="*/ 78 h 80"/>
                <a:gd name="T10" fmla="*/ 50 w 59"/>
                <a:gd name="T11" fmla="*/ 71 h 80"/>
                <a:gd name="T12" fmla="*/ 32 w 59"/>
                <a:gd name="T13" fmla="*/ 18 h 80"/>
                <a:gd name="T14" fmla="*/ 0 w 59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80">
                  <a:moveTo>
                    <a:pt x="0" y="0"/>
                  </a:moveTo>
                  <a:lnTo>
                    <a:pt x="0" y="0"/>
                  </a:lnTo>
                  <a:cubicBezTo>
                    <a:pt x="7" y="6"/>
                    <a:pt x="20" y="13"/>
                    <a:pt x="25" y="16"/>
                  </a:cubicBezTo>
                  <a:cubicBezTo>
                    <a:pt x="35" y="23"/>
                    <a:pt x="53" y="36"/>
                    <a:pt x="51" y="59"/>
                  </a:cubicBezTo>
                  <a:cubicBezTo>
                    <a:pt x="49" y="78"/>
                    <a:pt x="39" y="78"/>
                    <a:pt x="34" y="78"/>
                  </a:cubicBezTo>
                  <a:cubicBezTo>
                    <a:pt x="41" y="80"/>
                    <a:pt x="47" y="77"/>
                    <a:pt x="50" y="71"/>
                  </a:cubicBezTo>
                  <a:cubicBezTo>
                    <a:pt x="59" y="54"/>
                    <a:pt x="51" y="31"/>
                    <a:pt x="32" y="18"/>
                  </a:cubicBezTo>
                  <a:cubicBezTo>
                    <a:pt x="23" y="12"/>
                    <a:pt x="12" y="7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29" name="Freeform 1657"/>
            <p:cNvSpPr>
              <a:spLocks/>
            </p:cNvSpPr>
            <p:nvPr userDrawn="1"/>
          </p:nvSpPr>
          <p:spPr bwMode="auto">
            <a:xfrm>
              <a:off x="354" y="424"/>
              <a:ext cx="8" cy="4"/>
            </a:xfrm>
            <a:custGeom>
              <a:avLst/>
              <a:gdLst>
                <a:gd name="T0" fmla="*/ 18 w 18"/>
                <a:gd name="T1" fmla="*/ 0 h 9"/>
                <a:gd name="T2" fmla="*/ 18 w 18"/>
                <a:gd name="T3" fmla="*/ 0 h 9"/>
                <a:gd name="T4" fmla="*/ 0 w 18"/>
                <a:gd name="T5" fmla="*/ 4 h 9"/>
                <a:gd name="T6" fmla="*/ 18 w 18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9">
                  <a:moveTo>
                    <a:pt x="18" y="0"/>
                  </a:moveTo>
                  <a:lnTo>
                    <a:pt x="18" y="0"/>
                  </a:lnTo>
                  <a:cubicBezTo>
                    <a:pt x="15" y="4"/>
                    <a:pt x="6" y="6"/>
                    <a:pt x="0" y="4"/>
                  </a:cubicBezTo>
                  <a:cubicBezTo>
                    <a:pt x="5" y="9"/>
                    <a:pt x="15" y="7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30" name="Freeform 1658"/>
            <p:cNvSpPr>
              <a:spLocks/>
            </p:cNvSpPr>
            <p:nvPr userDrawn="1"/>
          </p:nvSpPr>
          <p:spPr bwMode="auto">
            <a:xfrm>
              <a:off x="350" y="368"/>
              <a:ext cx="2" cy="2"/>
            </a:xfrm>
            <a:custGeom>
              <a:avLst/>
              <a:gdLst>
                <a:gd name="T0" fmla="*/ 4 w 4"/>
                <a:gd name="T1" fmla="*/ 0 h 5"/>
                <a:gd name="T2" fmla="*/ 4 w 4"/>
                <a:gd name="T3" fmla="*/ 0 h 5"/>
                <a:gd name="T4" fmla="*/ 2 w 4"/>
                <a:gd name="T5" fmla="*/ 0 h 5"/>
                <a:gd name="T6" fmla="*/ 0 w 4"/>
                <a:gd name="T7" fmla="*/ 5 h 5"/>
                <a:gd name="T8" fmla="*/ 4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31" name="Freeform 1659"/>
            <p:cNvSpPr>
              <a:spLocks/>
            </p:cNvSpPr>
            <p:nvPr userDrawn="1"/>
          </p:nvSpPr>
          <p:spPr bwMode="auto">
            <a:xfrm>
              <a:off x="363" y="363"/>
              <a:ext cx="3" cy="1"/>
            </a:xfrm>
            <a:custGeom>
              <a:avLst/>
              <a:gdLst>
                <a:gd name="T0" fmla="*/ 0 w 8"/>
                <a:gd name="T1" fmla="*/ 1 h 4"/>
                <a:gd name="T2" fmla="*/ 0 w 8"/>
                <a:gd name="T3" fmla="*/ 1 h 4"/>
                <a:gd name="T4" fmla="*/ 8 w 8"/>
                <a:gd name="T5" fmla="*/ 4 h 4"/>
                <a:gd name="T6" fmla="*/ 1 w 8"/>
                <a:gd name="T7" fmla="*/ 0 h 4"/>
                <a:gd name="T8" fmla="*/ 0 w 8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">
                  <a:moveTo>
                    <a:pt x="0" y="1"/>
                  </a:moveTo>
                  <a:lnTo>
                    <a:pt x="0" y="1"/>
                  </a:lnTo>
                  <a:lnTo>
                    <a:pt x="8" y="4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32" name="Freeform 1660"/>
            <p:cNvSpPr>
              <a:spLocks/>
            </p:cNvSpPr>
            <p:nvPr userDrawn="1"/>
          </p:nvSpPr>
          <p:spPr bwMode="auto">
            <a:xfrm>
              <a:off x="439" y="319"/>
              <a:ext cx="9" cy="10"/>
            </a:xfrm>
            <a:custGeom>
              <a:avLst/>
              <a:gdLst>
                <a:gd name="T0" fmla="*/ 7 w 19"/>
                <a:gd name="T1" fmla="*/ 0 h 22"/>
                <a:gd name="T2" fmla="*/ 7 w 19"/>
                <a:gd name="T3" fmla="*/ 0 h 22"/>
                <a:gd name="T4" fmla="*/ 16 w 19"/>
                <a:gd name="T5" fmla="*/ 16 h 22"/>
                <a:gd name="T6" fmla="*/ 0 w 19"/>
                <a:gd name="T7" fmla="*/ 18 h 22"/>
                <a:gd name="T8" fmla="*/ 19 w 19"/>
                <a:gd name="T9" fmla="*/ 18 h 22"/>
                <a:gd name="T10" fmla="*/ 7 w 19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2">
                  <a:moveTo>
                    <a:pt x="7" y="0"/>
                  </a:moveTo>
                  <a:lnTo>
                    <a:pt x="7" y="0"/>
                  </a:lnTo>
                  <a:cubicBezTo>
                    <a:pt x="15" y="4"/>
                    <a:pt x="15" y="11"/>
                    <a:pt x="16" y="16"/>
                  </a:cubicBezTo>
                  <a:cubicBezTo>
                    <a:pt x="10" y="16"/>
                    <a:pt x="7" y="20"/>
                    <a:pt x="0" y="18"/>
                  </a:cubicBezTo>
                  <a:cubicBezTo>
                    <a:pt x="9" y="22"/>
                    <a:pt x="11" y="19"/>
                    <a:pt x="19" y="18"/>
                  </a:cubicBezTo>
                  <a:cubicBezTo>
                    <a:pt x="17" y="10"/>
                    <a:pt x="17" y="5"/>
                    <a:pt x="7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33" name="Freeform 1661"/>
            <p:cNvSpPr>
              <a:spLocks/>
            </p:cNvSpPr>
            <p:nvPr userDrawn="1"/>
          </p:nvSpPr>
          <p:spPr bwMode="auto">
            <a:xfrm>
              <a:off x="419" y="311"/>
              <a:ext cx="9" cy="5"/>
            </a:xfrm>
            <a:custGeom>
              <a:avLst/>
              <a:gdLst>
                <a:gd name="T0" fmla="*/ 20 w 20"/>
                <a:gd name="T1" fmla="*/ 11 h 11"/>
                <a:gd name="T2" fmla="*/ 20 w 20"/>
                <a:gd name="T3" fmla="*/ 11 h 11"/>
                <a:gd name="T4" fmla="*/ 3 w 20"/>
                <a:gd name="T5" fmla="*/ 0 h 11"/>
                <a:gd name="T6" fmla="*/ 0 w 20"/>
                <a:gd name="T7" fmla="*/ 0 h 11"/>
                <a:gd name="T8" fmla="*/ 20 w 20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1">
                  <a:moveTo>
                    <a:pt x="20" y="11"/>
                  </a:moveTo>
                  <a:lnTo>
                    <a:pt x="20" y="11"/>
                  </a:lnTo>
                  <a:lnTo>
                    <a:pt x="3" y="0"/>
                  </a:lnTo>
                  <a:lnTo>
                    <a:pt x="0" y="0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34" name="Freeform 1662"/>
            <p:cNvSpPr>
              <a:spLocks/>
            </p:cNvSpPr>
            <p:nvPr userDrawn="1"/>
          </p:nvSpPr>
          <p:spPr bwMode="auto">
            <a:xfrm>
              <a:off x="415" y="317"/>
              <a:ext cx="7" cy="8"/>
            </a:xfrm>
            <a:custGeom>
              <a:avLst/>
              <a:gdLst>
                <a:gd name="T0" fmla="*/ 16 w 16"/>
                <a:gd name="T1" fmla="*/ 18 h 18"/>
                <a:gd name="T2" fmla="*/ 16 w 16"/>
                <a:gd name="T3" fmla="*/ 18 h 18"/>
                <a:gd name="T4" fmla="*/ 1 w 16"/>
                <a:gd name="T5" fmla="*/ 0 h 18"/>
                <a:gd name="T6" fmla="*/ 0 w 16"/>
                <a:gd name="T7" fmla="*/ 2 h 18"/>
                <a:gd name="T8" fmla="*/ 16 w 1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8">
                  <a:moveTo>
                    <a:pt x="16" y="18"/>
                  </a:moveTo>
                  <a:lnTo>
                    <a:pt x="16" y="18"/>
                  </a:lnTo>
                  <a:lnTo>
                    <a:pt x="1" y="0"/>
                  </a:lnTo>
                  <a:lnTo>
                    <a:pt x="0" y="2"/>
                  </a:lnTo>
                  <a:lnTo>
                    <a:pt x="16" y="18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35" name="Freeform 1663"/>
            <p:cNvSpPr>
              <a:spLocks/>
            </p:cNvSpPr>
            <p:nvPr userDrawn="1"/>
          </p:nvSpPr>
          <p:spPr bwMode="auto">
            <a:xfrm>
              <a:off x="428" y="331"/>
              <a:ext cx="10" cy="10"/>
            </a:xfrm>
            <a:custGeom>
              <a:avLst/>
              <a:gdLst>
                <a:gd name="T0" fmla="*/ 12 w 21"/>
                <a:gd name="T1" fmla="*/ 0 h 21"/>
                <a:gd name="T2" fmla="*/ 12 w 21"/>
                <a:gd name="T3" fmla="*/ 0 h 21"/>
                <a:gd name="T4" fmla="*/ 17 w 21"/>
                <a:gd name="T5" fmla="*/ 16 h 21"/>
                <a:gd name="T6" fmla="*/ 0 w 21"/>
                <a:gd name="T7" fmla="*/ 12 h 21"/>
                <a:gd name="T8" fmla="*/ 19 w 21"/>
                <a:gd name="T9" fmla="*/ 18 h 21"/>
                <a:gd name="T10" fmla="*/ 12 w 21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21">
                  <a:moveTo>
                    <a:pt x="12" y="0"/>
                  </a:moveTo>
                  <a:lnTo>
                    <a:pt x="12" y="0"/>
                  </a:lnTo>
                  <a:cubicBezTo>
                    <a:pt x="19" y="6"/>
                    <a:pt x="17" y="11"/>
                    <a:pt x="17" y="16"/>
                  </a:cubicBezTo>
                  <a:cubicBezTo>
                    <a:pt x="11" y="16"/>
                    <a:pt x="6" y="18"/>
                    <a:pt x="0" y="12"/>
                  </a:cubicBezTo>
                  <a:cubicBezTo>
                    <a:pt x="7" y="21"/>
                    <a:pt x="12" y="17"/>
                    <a:pt x="19" y="18"/>
                  </a:cubicBezTo>
                  <a:cubicBezTo>
                    <a:pt x="20" y="9"/>
                    <a:pt x="21" y="7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36" name="Freeform 1664"/>
            <p:cNvSpPr>
              <a:spLocks/>
            </p:cNvSpPr>
            <p:nvPr userDrawn="1"/>
          </p:nvSpPr>
          <p:spPr bwMode="auto">
            <a:xfrm>
              <a:off x="406" y="322"/>
              <a:ext cx="6" cy="9"/>
            </a:xfrm>
            <a:custGeom>
              <a:avLst/>
              <a:gdLst>
                <a:gd name="T0" fmla="*/ 13 w 13"/>
                <a:gd name="T1" fmla="*/ 19 h 19"/>
                <a:gd name="T2" fmla="*/ 13 w 13"/>
                <a:gd name="T3" fmla="*/ 19 h 19"/>
                <a:gd name="T4" fmla="*/ 0 w 13"/>
                <a:gd name="T5" fmla="*/ 0 h 19"/>
                <a:gd name="T6" fmla="*/ 0 w 13"/>
                <a:gd name="T7" fmla="*/ 2 h 19"/>
                <a:gd name="T8" fmla="*/ 13 w 13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9">
                  <a:moveTo>
                    <a:pt x="13" y="19"/>
                  </a:moveTo>
                  <a:lnTo>
                    <a:pt x="13" y="19"/>
                  </a:lnTo>
                  <a:lnTo>
                    <a:pt x="0" y="0"/>
                  </a:lnTo>
                  <a:lnTo>
                    <a:pt x="0" y="2"/>
                  </a:lnTo>
                  <a:lnTo>
                    <a:pt x="13" y="19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37" name="Freeform 1665"/>
            <p:cNvSpPr>
              <a:spLocks/>
            </p:cNvSpPr>
            <p:nvPr userDrawn="1"/>
          </p:nvSpPr>
          <p:spPr bwMode="auto">
            <a:xfrm>
              <a:off x="414" y="339"/>
              <a:ext cx="11" cy="9"/>
            </a:xfrm>
            <a:custGeom>
              <a:avLst/>
              <a:gdLst>
                <a:gd name="T0" fmla="*/ 16 w 24"/>
                <a:gd name="T1" fmla="*/ 0 h 20"/>
                <a:gd name="T2" fmla="*/ 16 w 24"/>
                <a:gd name="T3" fmla="*/ 0 h 20"/>
                <a:gd name="T4" fmla="*/ 15 w 24"/>
                <a:gd name="T5" fmla="*/ 16 h 20"/>
                <a:gd name="T6" fmla="*/ 0 w 24"/>
                <a:gd name="T7" fmla="*/ 7 h 20"/>
                <a:gd name="T8" fmla="*/ 17 w 24"/>
                <a:gd name="T9" fmla="*/ 18 h 20"/>
                <a:gd name="T10" fmla="*/ 16 w 24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0">
                  <a:moveTo>
                    <a:pt x="16" y="0"/>
                  </a:moveTo>
                  <a:lnTo>
                    <a:pt x="16" y="0"/>
                  </a:lnTo>
                  <a:cubicBezTo>
                    <a:pt x="21" y="9"/>
                    <a:pt x="17" y="11"/>
                    <a:pt x="15" y="16"/>
                  </a:cubicBezTo>
                  <a:cubicBezTo>
                    <a:pt x="9" y="14"/>
                    <a:pt x="4" y="17"/>
                    <a:pt x="0" y="7"/>
                  </a:cubicBezTo>
                  <a:cubicBezTo>
                    <a:pt x="4" y="20"/>
                    <a:pt x="10" y="16"/>
                    <a:pt x="17" y="18"/>
                  </a:cubicBezTo>
                  <a:cubicBezTo>
                    <a:pt x="20" y="10"/>
                    <a:pt x="24" y="10"/>
                    <a:pt x="16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38" name="Freeform 1666"/>
            <p:cNvSpPr>
              <a:spLocks/>
            </p:cNvSpPr>
            <p:nvPr userDrawn="1"/>
          </p:nvSpPr>
          <p:spPr bwMode="auto">
            <a:xfrm>
              <a:off x="397" y="326"/>
              <a:ext cx="4" cy="11"/>
            </a:xfrm>
            <a:custGeom>
              <a:avLst/>
              <a:gdLst>
                <a:gd name="T0" fmla="*/ 10 w 10"/>
                <a:gd name="T1" fmla="*/ 24 h 24"/>
                <a:gd name="T2" fmla="*/ 10 w 10"/>
                <a:gd name="T3" fmla="*/ 24 h 24"/>
                <a:gd name="T4" fmla="*/ 3 w 10"/>
                <a:gd name="T5" fmla="*/ 2 h 24"/>
                <a:gd name="T6" fmla="*/ 0 w 10"/>
                <a:gd name="T7" fmla="*/ 0 h 24"/>
                <a:gd name="T8" fmla="*/ 0 w 10"/>
                <a:gd name="T9" fmla="*/ 2 h 24"/>
                <a:gd name="T10" fmla="*/ 10 w 10"/>
                <a:gd name="T1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24">
                  <a:moveTo>
                    <a:pt x="10" y="24"/>
                  </a:moveTo>
                  <a:lnTo>
                    <a:pt x="10" y="24"/>
                  </a:lnTo>
                  <a:lnTo>
                    <a:pt x="3" y="2"/>
                  </a:lnTo>
                  <a:cubicBezTo>
                    <a:pt x="2" y="2"/>
                    <a:pt x="1" y="1"/>
                    <a:pt x="0" y="0"/>
                  </a:cubicBezTo>
                  <a:lnTo>
                    <a:pt x="0" y="2"/>
                  </a:lnTo>
                  <a:lnTo>
                    <a:pt x="10" y="24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39" name="Freeform 1667"/>
            <p:cNvSpPr>
              <a:spLocks/>
            </p:cNvSpPr>
            <p:nvPr userDrawn="1"/>
          </p:nvSpPr>
          <p:spPr bwMode="auto">
            <a:xfrm>
              <a:off x="400" y="344"/>
              <a:ext cx="11" cy="8"/>
            </a:xfrm>
            <a:custGeom>
              <a:avLst/>
              <a:gdLst>
                <a:gd name="T0" fmla="*/ 19 w 25"/>
                <a:gd name="T1" fmla="*/ 0 h 17"/>
                <a:gd name="T2" fmla="*/ 19 w 25"/>
                <a:gd name="T3" fmla="*/ 0 h 17"/>
                <a:gd name="T4" fmla="*/ 15 w 25"/>
                <a:gd name="T5" fmla="*/ 15 h 17"/>
                <a:gd name="T6" fmla="*/ 0 w 25"/>
                <a:gd name="T7" fmla="*/ 4 h 17"/>
                <a:gd name="T8" fmla="*/ 15 w 25"/>
                <a:gd name="T9" fmla="*/ 17 h 17"/>
                <a:gd name="T10" fmla="*/ 19 w 25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17">
                  <a:moveTo>
                    <a:pt x="19" y="0"/>
                  </a:moveTo>
                  <a:lnTo>
                    <a:pt x="19" y="0"/>
                  </a:lnTo>
                  <a:cubicBezTo>
                    <a:pt x="22" y="10"/>
                    <a:pt x="17" y="10"/>
                    <a:pt x="15" y="15"/>
                  </a:cubicBezTo>
                  <a:cubicBezTo>
                    <a:pt x="9" y="12"/>
                    <a:pt x="3" y="14"/>
                    <a:pt x="0" y="4"/>
                  </a:cubicBezTo>
                  <a:cubicBezTo>
                    <a:pt x="2" y="17"/>
                    <a:pt x="9" y="14"/>
                    <a:pt x="15" y="17"/>
                  </a:cubicBezTo>
                  <a:cubicBezTo>
                    <a:pt x="20" y="10"/>
                    <a:pt x="25" y="12"/>
                    <a:pt x="19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40" name="Freeform 1668"/>
            <p:cNvSpPr>
              <a:spLocks/>
            </p:cNvSpPr>
            <p:nvPr userDrawn="1"/>
          </p:nvSpPr>
          <p:spPr bwMode="auto">
            <a:xfrm>
              <a:off x="386" y="329"/>
              <a:ext cx="2" cy="9"/>
            </a:xfrm>
            <a:custGeom>
              <a:avLst/>
              <a:gdLst>
                <a:gd name="T0" fmla="*/ 4 w 4"/>
                <a:gd name="T1" fmla="*/ 19 h 19"/>
                <a:gd name="T2" fmla="*/ 4 w 4"/>
                <a:gd name="T3" fmla="*/ 19 h 19"/>
                <a:gd name="T4" fmla="*/ 3 w 4"/>
                <a:gd name="T5" fmla="*/ 3 h 19"/>
                <a:gd name="T6" fmla="*/ 0 w 4"/>
                <a:gd name="T7" fmla="*/ 0 h 19"/>
                <a:gd name="T8" fmla="*/ 4 w 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9">
                  <a:moveTo>
                    <a:pt x="4" y="19"/>
                  </a:moveTo>
                  <a:lnTo>
                    <a:pt x="4" y="19"/>
                  </a:lnTo>
                  <a:lnTo>
                    <a:pt x="3" y="3"/>
                  </a:lnTo>
                  <a:cubicBezTo>
                    <a:pt x="2" y="2"/>
                    <a:pt x="1" y="1"/>
                    <a:pt x="0" y="0"/>
                  </a:cubicBezTo>
                  <a:lnTo>
                    <a:pt x="4" y="19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41" name="Freeform 1669"/>
            <p:cNvSpPr>
              <a:spLocks/>
            </p:cNvSpPr>
            <p:nvPr userDrawn="1"/>
          </p:nvSpPr>
          <p:spPr bwMode="auto">
            <a:xfrm>
              <a:off x="383" y="343"/>
              <a:ext cx="10" cy="6"/>
            </a:xfrm>
            <a:custGeom>
              <a:avLst/>
              <a:gdLst>
                <a:gd name="T0" fmla="*/ 21 w 23"/>
                <a:gd name="T1" fmla="*/ 0 h 14"/>
                <a:gd name="T2" fmla="*/ 21 w 23"/>
                <a:gd name="T3" fmla="*/ 0 h 14"/>
                <a:gd name="T4" fmla="*/ 12 w 23"/>
                <a:gd name="T5" fmla="*/ 12 h 14"/>
                <a:gd name="T6" fmla="*/ 1 w 23"/>
                <a:gd name="T7" fmla="*/ 0 h 14"/>
                <a:gd name="T8" fmla="*/ 12 w 23"/>
                <a:gd name="T9" fmla="*/ 14 h 14"/>
                <a:gd name="T10" fmla="*/ 21 w 2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4">
                  <a:moveTo>
                    <a:pt x="21" y="0"/>
                  </a:moveTo>
                  <a:lnTo>
                    <a:pt x="21" y="0"/>
                  </a:lnTo>
                  <a:cubicBezTo>
                    <a:pt x="21" y="10"/>
                    <a:pt x="16" y="8"/>
                    <a:pt x="12" y="12"/>
                  </a:cubicBezTo>
                  <a:cubicBezTo>
                    <a:pt x="7" y="8"/>
                    <a:pt x="1" y="11"/>
                    <a:pt x="1" y="0"/>
                  </a:cubicBezTo>
                  <a:cubicBezTo>
                    <a:pt x="0" y="14"/>
                    <a:pt x="7" y="10"/>
                    <a:pt x="12" y="14"/>
                  </a:cubicBezTo>
                  <a:cubicBezTo>
                    <a:pt x="19" y="8"/>
                    <a:pt x="23" y="12"/>
                    <a:pt x="2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42" name="Freeform 1670"/>
            <p:cNvSpPr>
              <a:spLocks/>
            </p:cNvSpPr>
            <p:nvPr userDrawn="1"/>
          </p:nvSpPr>
          <p:spPr bwMode="auto">
            <a:xfrm>
              <a:off x="404" y="294"/>
              <a:ext cx="9" cy="2"/>
            </a:xfrm>
            <a:custGeom>
              <a:avLst/>
              <a:gdLst>
                <a:gd name="T0" fmla="*/ 20 w 20"/>
                <a:gd name="T1" fmla="*/ 3 h 3"/>
                <a:gd name="T2" fmla="*/ 20 w 20"/>
                <a:gd name="T3" fmla="*/ 3 h 3"/>
                <a:gd name="T4" fmla="*/ 5 w 20"/>
                <a:gd name="T5" fmla="*/ 0 h 3"/>
                <a:gd name="T6" fmla="*/ 0 w 20"/>
                <a:gd name="T7" fmla="*/ 2 h 3"/>
                <a:gd name="T8" fmla="*/ 20 w 20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">
                  <a:moveTo>
                    <a:pt x="20" y="3"/>
                  </a:moveTo>
                  <a:lnTo>
                    <a:pt x="20" y="3"/>
                  </a:lnTo>
                  <a:cubicBezTo>
                    <a:pt x="20" y="3"/>
                    <a:pt x="7" y="1"/>
                    <a:pt x="5" y="0"/>
                  </a:cubicBezTo>
                  <a:cubicBezTo>
                    <a:pt x="4" y="1"/>
                    <a:pt x="0" y="2"/>
                    <a:pt x="0" y="2"/>
                  </a:cubicBezTo>
                  <a:lnTo>
                    <a:pt x="20" y="3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43" name="Freeform 1671"/>
            <p:cNvSpPr>
              <a:spLocks/>
            </p:cNvSpPr>
            <p:nvPr userDrawn="1"/>
          </p:nvSpPr>
          <p:spPr bwMode="auto">
            <a:xfrm>
              <a:off x="418" y="293"/>
              <a:ext cx="9" cy="7"/>
            </a:xfrm>
            <a:custGeom>
              <a:avLst/>
              <a:gdLst>
                <a:gd name="T0" fmla="*/ 1 w 18"/>
                <a:gd name="T1" fmla="*/ 0 h 16"/>
                <a:gd name="T2" fmla="*/ 1 w 18"/>
                <a:gd name="T3" fmla="*/ 0 h 16"/>
                <a:gd name="T4" fmla="*/ 15 w 18"/>
                <a:gd name="T5" fmla="*/ 9 h 16"/>
                <a:gd name="T6" fmla="*/ 0 w 18"/>
                <a:gd name="T7" fmla="*/ 15 h 16"/>
                <a:gd name="T8" fmla="*/ 18 w 18"/>
                <a:gd name="T9" fmla="*/ 10 h 16"/>
                <a:gd name="T10" fmla="*/ 1 w 18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6">
                  <a:moveTo>
                    <a:pt x="1" y="0"/>
                  </a:moveTo>
                  <a:lnTo>
                    <a:pt x="1" y="0"/>
                  </a:lnTo>
                  <a:cubicBezTo>
                    <a:pt x="9" y="2"/>
                    <a:pt x="12" y="4"/>
                    <a:pt x="15" y="9"/>
                  </a:cubicBezTo>
                  <a:cubicBezTo>
                    <a:pt x="12" y="13"/>
                    <a:pt x="5" y="15"/>
                    <a:pt x="0" y="15"/>
                  </a:cubicBezTo>
                  <a:cubicBezTo>
                    <a:pt x="8" y="16"/>
                    <a:pt x="14" y="14"/>
                    <a:pt x="18" y="10"/>
                  </a:cubicBezTo>
                  <a:cubicBezTo>
                    <a:pt x="14" y="3"/>
                    <a:pt x="9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44" name="Freeform 1672"/>
            <p:cNvSpPr>
              <a:spLocks/>
            </p:cNvSpPr>
            <p:nvPr userDrawn="1"/>
          </p:nvSpPr>
          <p:spPr bwMode="auto">
            <a:xfrm>
              <a:off x="407" y="303"/>
              <a:ext cx="4" cy="1"/>
            </a:xfrm>
            <a:custGeom>
              <a:avLst/>
              <a:gdLst>
                <a:gd name="T0" fmla="*/ 9 w 9"/>
                <a:gd name="T1" fmla="*/ 4 h 4"/>
                <a:gd name="T2" fmla="*/ 9 w 9"/>
                <a:gd name="T3" fmla="*/ 4 h 4"/>
                <a:gd name="T4" fmla="*/ 0 w 9"/>
                <a:gd name="T5" fmla="*/ 0 h 4"/>
                <a:gd name="T6" fmla="*/ 0 w 9"/>
                <a:gd name="T7" fmla="*/ 1 h 4"/>
                <a:gd name="T8" fmla="*/ 9 w 9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9" y="4"/>
                  </a:moveTo>
                  <a:lnTo>
                    <a:pt x="9" y="4"/>
                  </a:lnTo>
                  <a:lnTo>
                    <a:pt x="0" y="0"/>
                  </a:lnTo>
                  <a:lnTo>
                    <a:pt x="0" y="1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45" name="Freeform 1673"/>
            <p:cNvSpPr>
              <a:spLocks/>
            </p:cNvSpPr>
            <p:nvPr userDrawn="1"/>
          </p:nvSpPr>
          <p:spPr bwMode="auto">
            <a:xfrm>
              <a:off x="414" y="303"/>
              <a:ext cx="8" cy="8"/>
            </a:xfrm>
            <a:custGeom>
              <a:avLst/>
              <a:gdLst>
                <a:gd name="T0" fmla="*/ 4 w 16"/>
                <a:gd name="T1" fmla="*/ 0 h 18"/>
                <a:gd name="T2" fmla="*/ 4 w 16"/>
                <a:gd name="T3" fmla="*/ 0 h 18"/>
                <a:gd name="T4" fmla="*/ 13 w 16"/>
                <a:gd name="T5" fmla="*/ 11 h 18"/>
                <a:gd name="T6" fmla="*/ 0 w 16"/>
                <a:gd name="T7" fmla="*/ 14 h 18"/>
                <a:gd name="T8" fmla="*/ 16 w 16"/>
                <a:gd name="T9" fmla="*/ 12 h 18"/>
                <a:gd name="T10" fmla="*/ 4 w 16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8">
                  <a:moveTo>
                    <a:pt x="4" y="0"/>
                  </a:moveTo>
                  <a:lnTo>
                    <a:pt x="4" y="0"/>
                  </a:lnTo>
                  <a:cubicBezTo>
                    <a:pt x="11" y="2"/>
                    <a:pt x="12" y="6"/>
                    <a:pt x="13" y="11"/>
                  </a:cubicBezTo>
                  <a:cubicBezTo>
                    <a:pt x="9" y="14"/>
                    <a:pt x="4" y="16"/>
                    <a:pt x="0" y="14"/>
                  </a:cubicBezTo>
                  <a:cubicBezTo>
                    <a:pt x="6" y="18"/>
                    <a:pt x="11" y="14"/>
                    <a:pt x="16" y="12"/>
                  </a:cubicBezTo>
                  <a:cubicBezTo>
                    <a:pt x="14" y="5"/>
                    <a:pt x="12" y="1"/>
                    <a:pt x="4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46" name="Freeform 1674"/>
            <p:cNvSpPr>
              <a:spLocks/>
            </p:cNvSpPr>
            <p:nvPr userDrawn="1"/>
          </p:nvSpPr>
          <p:spPr bwMode="auto">
            <a:xfrm>
              <a:off x="406" y="311"/>
              <a:ext cx="8" cy="8"/>
            </a:xfrm>
            <a:custGeom>
              <a:avLst/>
              <a:gdLst>
                <a:gd name="T0" fmla="*/ 11 w 19"/>
                <a:gd name="T1" fmla="*/ 0 h 18"/>
                <a:gd name="T2" fmla="*/ 11 w 19"/>
                <a:gd name="T3" fmla="*/ 0 h 18"/>
                <a:gd name="T4" fmla="*/ 13 w 19"/>
                <a:gd name="T5" fmla="*/ 14 h 18"/>
                <a:gd name="T6" fmla="*/ 0 w 19"/>
                <a:gd name="T7" fmla="*/ 11 h 18"/>
                <a:gd name="T8" fmla="*/ 15 w 19"/>
                <a:gd name="T9" fmla="*/ 17 h 18"/>
                <a:gd name="T10" fmla="*/ 11 w 19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8">
                  <a:moveTo>
                    <a:pt x="11" y="0"/>
                  </a:moveTo>
                  <a:lnTo>
                    <a:pt x="11" y="0"/>
                  </a:lnTo>
                  <a:cubicBezTo>
                    <a:pt x="16" y="5"/>
                    <a:pt x="15" y="9"/>
                    <a:pt x="13" y="14"/>
                  </a:cubicBezTo>
                  <a:cubicBezTo>
                    <a:pt x="8" y="14"/>
                    <a:pt x="3" y="15"/>
                    <a:pt x="0" y="11"/>
                  </a:cubicBezTo>
                  <a:cubicBezTo>
                    <a:pt x="4" y="18"/>
                    <a:pt x="10" y="16"/>
                    <a:pt x="15" y="17"/>
                  </a:cubicBezTo>
                  <a:cubicBezTo>
                    <a:pt x="17" y="8"/>
                    <a:pt x="19" y="5"/>
                    <a:pt x="1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47" name="Freeform 1675"/>
            <p:cNvSpPr>
              <a:spLocks/>
            </p:cNvSpPr>
            <p:nvPr userDrawn="1"/>
          </p:nvSpPr>
          <p:spPr bwMode="auto">
            <a:xfrm>
              <a:off x="401" y="306"/>
              <a:ext cx="4" cy="4"/>
            </a:xfrm>
            <a:custGeom>
              <a:avLst/>
              <a:gdLst>
                <a:gd name="T0" fmla="*/ 9 w 9"/>
                <a:gd name="T1" fmla="*/ 8 h 8"/>
                <a:gd name="T2" fmla="*/ 9 w 9"/>
                <a:gd name="T3" fmla="*/ 8 h 8"/>
                <a:gd name="T4" fmla="*/ 2 w 9"/>
                <a:gd name="T5" fmla="*/ 0 h 8"/>
                <a:gd name="T6" fmla="*/ 0 w 9"/>
                <a:gd name="T7" fmla="*/ 1 h 8"/>
                <a:gd name="T8" fmla="*/ 9 w 9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9" y="8"/>
                  </a:moveTo>
                  <a:lnTo>
                    <a:pt x="9" y="8"/>
                  </a:lnTo>
                  <a:lnTo>
                    <a:pt x="2" y="0"/>
                  </a:lnTo>
                  <a:lnTo>
                    <a:pt x="0" y="1"/>
                  </a:lnTo>
                  <a:lnTo>
                    <a:pt x="9" y="8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48" name="Freeform 1676"/>
            <p:cNvSpPr>
              <a:spLocks/>
            </p:cNvSpPr>
            <p:nvPr userDrawn="1"/>
          </p:nvSpPr>
          <p:spPr bwMode="auto">
            <a:xfrm>
              <a:off x="395" y="312"/>
              <a:ext cx="2" cy="4"/>
            </a:xfrm>
            <a:custGeom>
              <a:avLst/>
              <a:gdLst>
                <a:gd name="T0" fmla="*/ 5 w 5"/>
                <a:gd name="T1" fmla="*/ 10 h 10"/>
                <a:gd name="T2" fmla="*/ 5 w 5"/>
                <a:gd name="T3" fmla="*/ 10 h 10"/>
                <a:gd name="T4" fmla="*/ 0 w 5"/>
                <a:gd name="T5" fmla="*/ 0 h 10"/>
                <a:gd name="T6" fmla="*/ 0 w 5"/>
                <a:gd name="T7" fmla="*/ 2 h 10"/>
                <a:gd name="T8" fmla="*/ 5 w 5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5" y="10"/>
                  </a:moveTo>
                  <a:lnTo>
                    <a:pt x="5" y="10"/>
                  </a:lnTo>
                  <a:lnTo>
                    <a:pt x="0" y="0"/>
                  </a:lnTo>
                  <a:lnTo>
                    <a:pt x="0" y="2"/>
                  </a:lnTo>
                  <a:lnTo>
                    <a:pt x="5" y="1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49" name="Freeform 1677"/>
            <p:cNvSpPr>
              <a:spLocks/>
            </p:cNvSpPr>
            <p:nvPr userDrawn="1"/>
          </p:nvSpPr>
          <p:spPr bwMode="auto">
            <a:xfrm>
              <a:off x="397" y="319"/>
              <a:ext cx="9" cy="7"/>
            </a:xfrm>
            <a:custGeom>
              <a:avLst/>
              <a:gdLst>
                <a:gd name="T0" fmla="*/ 14 w 20"/>
                <a:gd name="T1" fmla="*/ 0 h 16"/>
                <a:gd name="T2" fmla="*/ 14 w 20"/>
                <a:gd name="T3" fmla="*/ 0 h 16"/>
                <a:gd name="T4" fmla="*/ 12 w 20"/>
                <a:gd name="T5" fmla="*/ 12 h 16"/>
                <a:gd name="T6" fmla="*/ 0 w 20"/>
                <a:gd name="T7" fmla="*/ 8 h 16"/>
                <a:gd name="T8" fmla="*/ 14 w 20"/>
                <a:gd name="T9" fmla="*/ 14 h 16"/>
                <a:gd name="T10" fmla="*/ 14 w 20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16">
                  <a:moveTo>
                    <a:pt x="14" y="0"/>
                  </a:moveTo>
                  <a:lnTo>
                    <a:pt x="14" y="0"/>
                  </a:lnTo>
                  <a:cubicBezTo>
                    <a:pt x="17" y="5"/>
                    <a:pt x="14" y="8"/>
                    <a:pt x="12" y="12"/>
                  </a:cubicBezTo>
                  <a:cubicBezTo>
                    <a:pt x="7" y="12"/>
                    <a:pt x="4" y="12"/>
                    <a:pt x="0" y="8"/>
                  </a:cubicBezTo>
                  <a:cubicBezTo>
                    <a:pt x="4" y="16"/>
                    <a:pt x="8" y="13"/>
                    <a:pt x="14" y="14"/>
                  </a:cubicBezTo>
                  <a:cubicBezTo>
                    <a:pt x="15" y="9"/>
                    <a:pt x="20" y="7"/>
                    <a:pt x="14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50" name="Freeform 1678"/>
            <p:cNvSpPr>
              <a:spLocks/>
            </p:cNvSpPr>
            <p:nvPr userDrawn="1"/>
          </p:nvSpPr>
          <p:spPr bwMode="auto">
            <a:xfrm>
              <a:off x="387" y="324"/>
              <a:ext cx="9" cy="6"/>
            </a:xfrm>
            <a:custGeom>
              <a:avLst/>
              <a:gdLst>
                <a:gd name="T0" fmla="*/ 16 w 21"/>
                <a:gd name="T1" fmla="*/ 0 h 14"/>
                <a:gd name="T2" fmla="*/ 16 w 21"/>
                <a:gd name="T3" fmla="*/ 0 h 14"/>
                <a:gd name="T4" fmla="*/ 12 w 21"/>
                <a:gd name="T5" fmla="*/ 11 h 14"/>
                <a:gd name="T6" fmla="*/ 0 w 21"/>
                <a:gd name="T7" fmla="*/ 4 h 14"/>
                <a:gd name="T8" fmla="*/ 13 w 21"/>
                <a:gd name="T9" fmla="*/ 14 h 14"/>
                <a:gd name="T10" fmla="*/ 16 w 21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4">
                  <a:moveTo>
                    <a:pt x="16" y="0"/>
                  </a:moveTo>
                  <a:lnTo>
                    <a:pt x="16" y="0"/>
                  </a:lnTo>
                  <a:cubicBezTo>
                    <a:pt x="18" y="6"/>
                    <a:pt x="14" y="7"/>
                    <a:pt x="12" y="11"/>
                  </a:cubicBezTo>
                  <a:cubicBezTo>
                    <a:pt x="7" y="9"/>
                    <a:pt x="2" y="9"/>
                    <a:pt x="0" y="4"/>
                  </a:cubicBezTo>
                  <a:cubicBezTo>
                    <a:pt x="1" y="12"/>
                    <a:pt x="8" y="11"/>
                    <a:pt x="13" y="14"/>
                  </a:cubicBezTo>
                  <a:cubicBezTo>
                    <a:pt x="15" y="9"/>
                    <a:pt x="21" y="7"/>
                    <a:pt x="16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51" name="Freeform 1679"/>
            <p:cNvSpPr>
              <a:spLocks/>
            </p:cNvSpPr>
            <p:nvPr userDrawn="1"/>
          </p:nvSpPr>
          <p:spPr bwMode="auto">
            <a:xfrm>
              <a:off x="375" y="327"/>
              <a:ext cx="9" cy="5"/>
            </a:xfrm>
            <a:custGeom>
              <a:avLst/>
              <a:gdLst>
                <a:gd name="T0" fmla="*/ 19 w 21"/>
                <a:gd name="T1" fmla="*/ 0 h 12"/>
                <a:gd name="T2" fmla="*/ 19 w 21"/>
                <a:gd name="T3" fmla="*/ 0 h 12"/>
                <a:gd name="T4" fmla="*/ 10 w 21"/>
                <a:gd name="T5" fmla="*/ 9 h 12"/>
                <a:gd name="T6" fmla="*/ 1 w 21"/>
                <a:gd name="T7" fmla="*/ 1 h 12"/>
                <a:gd name="T8" fmla="*/ 10 w 21"/>
                <a:gd name="T9" fmla="*/ 12 h 12"/>
                <a:gd name="T10" fmla="*/ 19 w 2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2">
                  <a:moveTo>
                    <a:pt x="19" y="0"/>
                  </a:moveTo>
                  <a:lnTo>
                    <a:pt x="19" y="0"/>
                  </a:lnTo>
                  <a:cubicBezTo>
                    <a:pt x="19" y="6"/>
                    <a:pt x="13" y="6"/>
                    <a:pt x="10" y="9"/>
                  </a:cubicBezTo>
                  <a:cubicBezTo>
                    <a:pt x="5" y="7"/>
                    <a:pt x="1" y="7"/>
                    <a:pt x="1" y="1"/>
                  </a:cubicBezTo>
                  <a:cubicBezTo>
                    <a:pt x="0" y="10"/>
                    <a:pt x="6" y="8"/>
                    <a:pt x="10" y="12"/>
                  </a:cubicBezTo>
                  <a:cubicBezTo>
                    <a:pt x="14" y="8"/>
                    <a:pt x="21" y="9"/>
                    <a:pt x="19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52" name="Freeform 1680"/>
            <p:cNvSpPr>
              <a:spLocks/>
            </p:cNvSpPr>
            <p:nvPr userDrawn="1"/>
          </p:nvSpPr>
          <p:spPr bwMode="auto">
            <a:xfrm>
              <a:off x="379" y="314"/>
              <a:ext cx="1" cy="7"/>
            </a:xfrm>
            <a:custGeom>
              <a:avLst/>
              <a:gdLst>
                <a:gd name="T0" fmla="*/ 2 w 2"/>
                <a:gd name="T1" fmla="*/ 1 h 15"/>
                <a:gd name="T2" fmla="*/ 2 w 2"/>
                <a:gd name="T3" fmla="*/ 1 h 15"/>
                <a:gd name="T4" fmla="*/ 0 w 2"/>
                <a:gd name="T5" fmla="*/ 0 h 15"/>
                <a:gd name="T6" fmla="*/ 2 w 2"/>
                <a:gd name="T7" fmla="*/ 15 h 15"/>
                <a:gd name="T8" fmla="*/ 2 w 2"/>
                <a:gd name="T9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5">
                  <a:moveTo>
                    <a:pt x="2" y="1"/>
                  </a:moveTo>
                  <a:lnTo>
                    <a:pt x="2" y="1"/>
                  </a:lnTo>
                  <a:lnTo>
                    <a:pt x="0" y="0"/>
                  </a:lnTo>
                  <a:lnTo>
                    <a:pt x="2" y="15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53" name="Freeform 1681"/>
            <p:cNvSpPr>
              <a:spLocks/>
            </p:cNvSpPr>
            <p:nvPr userDrawn="1"/>
          </p:nvSpPr>
          <p:spPr bwMode="auto">
            <a:xfrm>
              <a:off x="364" y="326"/>
              <a:ext cx="8" cy="6"/>
            </a:xfrm>
            <a:custGeom>
              <a:avLst/>
              <a:gdLst>
                <a:gd name="T0" fmla="*/ 3 w 19"/>
                <a:gd name="T1" fmla="*/ 0 h 12"/>
                <a:gd name="T2" fmla="*/ 3 w 19"/>
                <a:gd name="T3" fmla="*/ 0 h 12"/>
                <a:gd name="T4" fmla="*/ 8 w 19"/>
                <a:gd name="T5" fmla="*/ 12 h 12"/>
                <a:gd name="T6" fmla="*/ 19 w 19"/>
                <a:gd name="T7" fmla="*/ 2 h 12"/>
                <a:gd name="T8" fmla="*/ 8 w 19"/>
                <a:gd name="T9" fmla="*/ 10 h 12"/>
                <a:gd name="T10" fmla="*/ 3 w 19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2">
                  <a:moveTo>
                    <a:pt x="3" y="0"/>
                  </a:moveTo>
                  <a:lnTo>
                    <a:pt x="3" y="0"/>
                  </a:lnTo>
                  <a:cubicBezTo>
                    <a:pt x="0" y="7"/>
                    <a:pt x="5" y="8"/>
                    <a:pt x="8" y="12"/>
                  </a:cubicBezTo>
                  <a:cubicBezTo>
                    <a:pt x="13" y="9"/>
                    <a:pt x="19" y="10"/>
                    <a:pt x="19" y="2"/>
                  </a:cubicBezTo>
                  <a:cubicBezTo>
                    <a:pt x="18" y="7"/>
                    <a:pt x="13" y="7"/>
                    <a:pt x="8" y="10"/>
                  </a:cubicBezTo>
                  <a:cubicBezTo>
                    <a:pt x="6" y="6"/>
                    <a:pt x="2" y="6"/>
                    <a:pt x="3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54" name="Freeform 1682"/>
            <p:cNvSpPr>
              <a:spLocks/>
            </p:cNvSpPr>
            <p:nvPr userDrawn="1"/>
          </p:nvSpPr>
          <p:spPr bwMode="auto">
            <a:xfrm>
              <a:off x="369" y="316"/>
              <a:ext cx="2" cy="6"/>
            </a:xfrm>
            <a:custGeom>
              <a:avLst/>
              <a:gdLst>
                <a:gd name="T0" fmla="*/ 4 w 4"/>
                <a:gd name="T1" fmla="*/ 1 h 14"/>
                <a:gd name="T2" fmla="*/ 4 w 4"/>
                <a:gd name="T3" fmla="*/ 1 h 14"/>
                <a:gd name="T4" fmla="*/ 3 w 4"/>
                <a:gd name="T5" fmla="*/ 2 h 14"/>
                <a:gd name="T6" fmla="*/ 2 w 4"/>
                <a:gd name="T7" fmla="*/ 0 h 14"/>
                <a:gd name="T8" fmla="*/ 0 w 4"/>
                <a:gd name="T9" fmla="*/ 14 h 14"/>
                <a:gd name="T10" fmla="*/ 4 w 4"/>
                <a:gd name="T11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14">
                  <a:moveTo>
                    <a:pt x="4" y="1"/>
                  </a:moveTo>
                  <a:lnTo>
                    <a:pt x="4" y="1"/>
                  </a:lnTo>
                  <a:lnTo>
                    <a:pt x="3" y="2"/>
                  </a:lnTo>
                  <a:lnTo>
                    <a:pt x="2" y="0"/>
                  </a:lnTo>
                  <a:lnTo>
                    <a:pt x="0" y="1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55" name="Freeform 1683"/>
            <p:cNvSpPr>
              <a:spLocks/>
            </p:cNvSpPr>
            <p:nvPr userDrawn="1"/>
          </p:nvSpPr>
          <p:spPr bwMode="auto">
            <a:xfrm>
              <a:off x="398" y="297"/>
              <a:ext cx="8" cy="9"/>
            </a:xfrm>
            <a:custGeom>
              <a:avLst/>
              <a:gdLst>
                <a:gd name="T0" fmla="*/ 8 w 17"/>
                <a:gd name="T1" fmla="*/ 0 h 21"/>
                <a:gd name="T2" fmla="*/ 8 w 17"/>
                <a:gd name="T3" fmla="*/ 0 h 21"/>
                <a:gd name="T4" fmla="*/ 14 w 17"/>
                <a:gd name="T5" fmla="*/ 12 h 21"/>
                <a:gd name="T6" fmla="*/ 0 w 17"/>
                <a:gd name="T7" fmla="*/ 15 h 21"/>
                <a:gd name="T8" fmla="*/ 16 w 17"/>
                <a:gd name="T9" fmla="*/ 13 h 21"/>
                <a:gd name="T10" fmla="*/ 8 w 17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1">
                  <a:moveTo>
                    <a:pt x="8" y="0"/>
                  </a:moveTo>
                  <a:lnTo>
                    <a:pt x="8" y="0"/>
                  </a:lnTo>
                  <a:cubicBezTo>
                    <a:pt x="14" y="2"/>
                    <a:pt x="12" y="6"/>
                    <a:pt x="14" y="12"/>
                  </a:cubicBezTo>
                  <a:cubicBezTo>
                    <a:pt x="9" y="14"/>
                    <a:pt x="5" y="18"/>
                    <a:pt x="0" y="15"/>
                  </a:cubicBezTo>
                  <a:cubicBezTo>
                    <a:pt x="5" y="21"/>
                    <a:pt x="11" y="15"/>
                    <a:pt x="16" y="13"/>
                  </a:cubicBezTo>
                  <a:cubicBezTo>
                    <a:pt x="14" y="5"/>
                    <a:pt x="17" y="3"/>
                    <a:pt x="8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56" name="Freeform 1684"/>
            <p:cNvSpPr>
              <a:spLocks noEditPoints="1"/>
            </p:cNvSpPr>
            <p:nvPr userDrawn="1"/>
          </p:nvSpPr>
          <p:spPr bwMode="auto">
            <a:xfrm>
              <a:off x="396" y="289"/>
              <a:ext cx="7" cy="2"/>
            </a:xfrm>
            <a:custGeom>
              <a:avLst/>
              <a:gdLst>
                <a:gd name="T0" fmla="*/ 8 w 17"/>
                <a:gd name="T1" fmla="*/ 2 h 5"/>
                <a:gd name="T2" fmla="*/ 8 w 17"/>
                <a:gd name="T3" fmla="*/ 2 h 5"/>
                <a:gd name="T4" fmla="*/ 1 w 17"/>
                <a:gd name="T5" fmla="*/ 4 h 5"/>
                <a:gd name="T6" fmla="*/ 1 w 17"/>
                <a:gd name="T7" fmla="*/ 3 h 5"/>
                <a:gd name="T8" fmla="*/ 8 w 17"/>
                <a:gd name="T9" fmla="*/ 2 h 5"/>
                <a:gd name="T10" fmla="*/ 17 w 17"/>
                <a:gd name="T11" fmla="*/ 1 h 5"/>
                <a:gd name="T12" fmla="*/ 17 w 17"/>
                <a:gd name="T13" fmla="*/ 1 h 5"/>
                <a:gd name="T14" fmla="*/ 1 w 17"/>
                <a:gd name="T15" fmla="*/ 2 h 5"/>
                <a:gd name="T16" fmla="*/ 0 w 17"/>
                <a:gd name="T17" fmla="*/ 4 h 5"/>
                <a:gd name="T18" fmla="*/ 1 w 17"/>
                <a:gd name="T19" fmla="*/ 5 h 5"/>
                <a:gd name="T20" fmla="*/ 17 w 17"/>
                <a:gd name="T2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" h="5">
                  <a:moveTo>
                    <a:pt x="8" y="2"/>
                  </a:moveTo>
                  <a:lnTo>
                    <a:pt x="8" y="2"/>
                  </a:lnTo>
                  <a:cubicBezTo>
                    <a:pt x="7" y="3"/>
                    <a:pt x="1" y="4"/>
                    <a:pt x="1" y="4"/>
                  </a:cubicBezTo>
                  <a:lnTo>
                    <a:pt x="1" y="3"/>
                  </a:lnTo>
                  <a:cubicBezTo>
                    <a:pt x="1" y="3"/>
                    <a:pt x="7" y="2"/>
                    <a:pt x="8" y="2"/>
                  </a:cubicBezTo>
                  <a:close/>
                  <a:moveTo>
                    <a:pt x="17" y="1"/>
                  </a:moveTo>
                  <a:lnTo>
                    <a:pt x="17" y="1"/>
                  </a:lnTo>
                  <a:cubicBezTo>
                    <a:pt x="9" y="0"/>
                    <a:pt x="1" y="2"/>
                    <a:pt x="1" y="2"/>
                  </a:cubicBezTo>
                  <a:lnTo>
                    <a:pt x="0" y="4"/>
                  </a:lnTo>
                  <a:lnTo>
                    <a:pt x="1" y="5"/>
                  </a:lnTo>
                  <a:cubicBezTo>
                    <a:pt x="5" y="5"/>
                    <a:pt x="10" y="3"/>
                    <a:pt x="17" y="1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57" name="Freeform 1685"/>
            <p:cNvSpPr>
              <a:spLocks noEditPoints="1"/>
            </p:cNvSpPr>
            <p:nvPr userDrawn="1"/>
          </p:nvSpPr>
          <p:spPr bwMode="auto">
            <a:xfrm>
              <a:off x="394" y="297"/>
              <a:ext cx="7" cy="4"/>
            </a:xfrm>
            <a:custGeom>
              <a:avLst/>
              <a:gdLst>
                <a:gd name="T0" fmla="*/ 7 w 15"/>
                <a:gd name="T1" fmla="*/ 5 h 10"/>
                <a:gd name="T2" fmla="*/ 7 w 15"/>
                <a:gd name="T3" fmla="*/ 5 h 10"/>
                <a:gd name="T4" fmla="*/ 1 w 15"/>
                <a:gd name="T5" fmla="*/ 2 h 10"/>
                <a:gd name="T6" fmla="*/ 2 w 15"/>
                <a:gd name="T7" fmla="*/ 1 h 10"/>
                <a:gd name="T8" fmla="*/ 7 w 15"/>
                <a:gd name="T9" fmla="*/ 5 h 10"/>
                <a:gd name="T10" fmla="*/ 15 w 15"/>
                <a:gd name="T11" fmla="*/ 10 h 10"/>
                <a:gd name="T12" fmla="*/ 15 w 15"/>
                <a:gd name="T13" fmla="*/ 10 h 10"/>
                <a:gd name="T14" fmla="*/ 2 w 15"/>
                <a:gd name="T15" fmla="*/ 0 h 10"/>
                <a:gd name="T16" fmla="*/ 0 w 15"/>
                <a:gd name="T17" fmla="*/ 1 h 10"/>
                <a:gd name="T18" fmla="*/ 0 w 15"/>
                <a:gd name="T19" fmla="*/ 3 h 10"/>
                <a:gd name="T20" fmla="*/ 15 w 15"/>
                <a:gd name="T2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10">
                  <a:moveTo>
                    <a:pt x="7" y="5"/>
                  </a:moveTo>
                  <a:lnTo>
                    <a:pt x="7" y="5"/>
                  </a:lnTo>
                  <a:cubicBezTo>
                    <a:pt x="6" y="5"/>
                    <a:pt x="1" y="2"/>
                    <a:pt x="1" y="2"/>
                  </a:cubicBezTo>
                  <a:lnTo>
                    <a:pt x="2" y="1"/>
                  </a:lnTo>
                  <a:cubicBezTo>
                    <a:pt x="2" y="1"/>
                    <a:pt x="6" y="4"/>
                    <a:pt x="7" y="5"/>
                  </a:cubicBezTo>
                  <a:close/>
                  <a:moveTo>
                    <a:pt x="15" y="10"/>
                  </a:moveTo>
                  <a:lnTo>
                    <a:pt x="15" y="10"/>
                  </a:lnTo>
                  <a:cubicBezTo>
                    <a:pt x="9" y="4"/>
                    <a:pt x="2" y="0"/>
                    <a:pt x="2" y="0"/>
                  </a:cubicBezTo>
                  <a:lnTo>
                    <a:pt x="0" y="1"/>
                  </a:lnTo>
                  <a:lnTo>
                    <a:pt x="0" y="3"/>
                  </a:lnTo>
                  <a:cubicBezTo>
                    <a:pt x="0" y="3"/>
                    <a:pt x="8" y="8"/>
                    <a:pt x="15" y="1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58" name="Freeform 1686"/>
            <p:cNvSpPr>
              <a:spLocks/>
            </p:cNvSpPr>
            <p:nvPr userDrawn="1"/>
          </p:nvSpPr>
          <p:spPr bwMode="auto">
            <a:xfrm>
              <a:off x="388" y="305"/>
              <a:ext cx="9" cy="8"/>
            </a:xfrm>
            <a:custGeom>
              <a:avLst/>
              <a:gdLst>
                <a:gd name="T0" fmla="*/ 16 w 21"/>
                <a:gd name="T1" fmla="*/ 0 h 16"/>
                <a:gd name="T2" fmla="*/ 16 w 21"/>
                <a:gd name="T3" fmla="*/ 0 h 16"/>
                <a:gd name="T4" fmla="*/ 12 w 21"/>
                <a:gd name="T5" fmla="*/ 10 h 16"/>
                <a:gd name="T6" fmla="*/ 0 w 21"/>
                <a:gd name="T7" fmla="*/ 10 h 16"/>
                <a:gd name="T8" fmla="*/ 13 w 21"/>
                <a:gd name="T9" fmla="*/ 12 h 16"/>
                <a:gd name="T10" fmla="*/ 16 w 21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6">
                  <a:moveTo>
                    <a:pt x="16" y="0"/>
                  </a:moveTo>
                  <a:lnTo>
                    <a:pt x="16" y="0"/>
                  </a:lnTo>
                  <a:cubicBezTo>
                    <a:pt x="19" y="5"/>
                    <a:pt x="13" y="6"/>
                    <a:pt x="12" y="10"/>
                  </a:cubicBezTo>
                  <a:cubicBezTo>
                    <a:pt x="7" y="9"/>
                    <a:pt x="3" y="14"/>
                    <a:pt x="0" y="10"/>
                  </a:cubicBezTo>
                  <a:cubicBezTo>
                    <a:pt x="4" y="16"/>
                    <a:pt x="8" y="11"/>
                    <a:pt x="13" y="12"/>
                  </a:cubicBezTo>
                  <a:cubicBezTo>
                    <a:pt x="14" y="8"/>
                    <a:pt x="21" y="6"/>
                    <a:pt x="16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59" name="Freeform 1687"/>
            <p:cNvSpPr>
              <a:spLocks noEditPoints="1"/>
            </p:cNvSpPr>
            <p:nvPr userDrawn="1"/>
          </p:nvSpPr>
          <p:spPr bwMode="auto">
            <a:xfrm>
              <a:off x="388" y="302"/>
              <a:ext cx="4" cy="5"/>
            </a:xfrm>
            <a:custGeom>
              <a:avLst/>
              <a:gdLst>
                <a:gd name="T0" fmla="*/ 4 w 7"/>
                <a:gd name="T1" fmla="*/ 5 h 12"/>
                <a:gd name="T2" fmla="*/ 4 w 7"/>
                <a:gd name="T3" fmla="*/ 5 h 12"/>
                <a:gd name="T4" fmla="*/ 1 w 7"/>
                <a:gd name="T5" fmla="*/ 1 h 12"/>
                <a:gd name="T6" fmla="*/ 2 w 7"/>
                <a:gd name="T7" fmla="*/ 1 h 12"/>
                <a:gd name="T8" fmla="*/ 4 w 7"/>
                <a:gd name="T9" fmla="*/ 5 h 12"/>
                <a:gd name="T10" fmla="*/ 7 w 7"/>
                <a:gd name="T11" fmla="*/ 12 h 12"/>
                <a:gd name="T12" fmla="*/ 7 w 7"/>
                <a:gd name="T13" fmla="*/ 12 h 12"/>
                <a:gd name="T14" fmla="*/ 2 w 7"/>
                <a:gd name="T15" fmla="*/ 0 h 12"/>
                <a:gd name="T16" fmla="*/ 0 w 7"/>
                <a:gd name="T17" fmla="*/ 0 h 12"/>
                <a:gd name="T18" fmla="*/ 0 w 7"/>
                <a:gd name="T19" fmla="*/ 1 h 12"/>
                <a:gd name="T20" fmla="*/ 7 w 7"/>
                <a:gd name="T2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12">
                  <a:moveTo>
                    <a:pt x="4" y="5"/>
                  </a:moveTo>
                  <a:lnTo>
                    <a:pt x="4" y="5"/>
                  </a:lnTo>
                  <a:cubicBezTo>
                    <a:pt x="3" y="4"/>
                    <a:pt x="1" y="1"/>
                    <a:pt x="1" y="1"/>
                  </a:cubicBezTo>
                  <a:lnTo>
                    <a:pt x="2" y="1"/>
                  </a:lnTo>
                  <a:cubicBezTo>
                    <a:pt x="2" y="1"/>
                    <a:pt x="3" y="4"/>
                    <a:pt x="4" y="5"/>
                  </a:cubicBezTo>
                  <a:close/>
                  <a:moveTo>
                    <a:pt x="7" y="12"/>
                  </a:moveTo>
                  <a:lnTo>
                    <a:pt x="7" y="12"/>
                  </a:lnTo>
                  <a:cubicBezTo>
                    <a:pt x="5" y="4"/>
                    <a:pt x="2" y="0"/>
                    <a:pt x="2" y="0"/>
                  </a:cubicBezTo>
                  <a:lnTo>
                    <a:pt x="0" y="0"/>
                  </a:lnTo>
                  <a:lnTo>
                    <a:pt x="0" y="1"/>
                  </a:lnTo>
                  <a:cubicBezTo>
                    <a:pt x="0" y="1"/>
                    <a:pt x="2" y="7"/>
                    <a:pt x="7" y="1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60" name="Freeform 1688"/>
            <p:cNvSpPr>
              <a:spLocks noEditPoints="1"/>
            </p:cNvSpPr>
            <p:nvPr userDrawn="1"/>
          </p:nvSpPr>
          <p:spPr bwMode="auto">
            <a:xfrm>
              <a:off x="381" y="304"/>
              <a:ext cx="1" cy="6"/>
            </a:xfrm>
            <a:custGeom>
              <a:avLst/>
              <a:gdLst>
                <a:gd name="T0" fmla="*/ 2 w 3"/>
                <a:gd name="T1" fmla="*/ 6 h 12"/>
                <a:gd name="T2" fmla="*/ 2 w 3"/>
                <a:gd name="T3" fmla="*/ 6 h 12"/>
                <a:gd name="T4" fmla="*/ 1 w 3"/>
                <a:gd name="T5" fmla="*/ 1 h 12"/>
                <a:gd name="T6" fmla="*/ 2 w 3"/>
                <a:gd name="T7" fmla="*/ 1 h 12"/>
                <a:gd name="T8" fmla="*/ 2 w 3"/>
                <a:gd name="T9" fmla="*/ 6 h 12"/>
                <a:gd name="T10" fmla="*/ 3 w 3"/>
                <a:gd name="T11" fmla="*/ 12 h 12"/>
                <a:gd name="T12" fmla="*/ 3 w 3"/>
                <a:gd name="T13" fmla="*/ 12 h 12"/>
                <a:gd name="T14" fmla="*/ 3 w 3"/>
                <a:gd name="T15" fmla="*/ 1 h 12"/>
                <a:gd name="T16" fmla="*/ 1 w 3"/>
                <a:gd name="T17" fmla="*/ 0 h 12"/>
                <a:gd name="T18" fmla="*/ 0 w 3"/>
                <a:gd name="T19" fmla="*/ 1 h 12"/>
                <a:gd name="T20" fmla="*/ 3 w 3"/>
                <a:gd name="T2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12">
                  <a:moveTo>
                    <a:pt x="2" y="6"/>
                  </a:moveTo>
                  <a:lnTo>
                    <a:pt x="2" y="6"/>
                  </a:lnTo>
                  <a:cubicBezTo>
                    <a:pt x="2" y="5"/>
                    <a:pt x="1" y="1"/>
                    <a:pt x="1" y="1"/>
                  </a:cubicBezTo>
                  <a:lnTo>
                    <a:pt x="2" y="1"/>
                  </a:lnTo>
                  <a:cubicBezTo>
                    <a:pt x="2" y="1"/>
                    <a:pt x="2" y="5"/>
                    <a:pt x="2" y="6"/>
                  </a:cubicBezTo>
                  <a:close/>
                  <a:moveTo>
                    <a:pt x="3" y="12"/>
                  </a:moveTo>
                  <a:lnTo>
                    <a:pt x="3" y="12"/>
                  </a:lnTo>
                  <a:cubicBezTo>
                    <a:pt x="3" y="7"/>
                    <a:pt x="3" y="1"/>
                    <a:pt x="3" y="1"/>
                  </a:cubicBezTo>
                  <a:lnTo>
                    <a:pt x="1" y="0"/>
                  </a:lnTo>
                  <a:lnTo>
                    <a:pt x="0" y="1"/>
                  </a:lnTo>
                  <a:cubicBezTo>
                    <a:pt x="0" y="1"/>
                    <a:pt x="1" y="7"/>
                    <a:pt x="3" y="1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61" name="Freeform 1689"/>
            <p:cNvSpPr>
              <a:spLocks/>
            </p:cNvSpPr>
            <p:nvPr userDrawn="1"/>
          </p:nvSpPr>
          <p:spPr bwMode="auto">
            <a:xfrm>
              <a:off x="379" y="310"/>
              <a:ext cx="7" cy="4"/>
            </a:xfrm>
            <a:custGeom>
              <a:avLst/>
              <a:gdLst>
                <a:gd name="T0" fmla="*/ 16 w 17"/>
                <a:gd name="T1" fmla="*/ 0 h 10"/>
                <a:gd name="T2" fmla="*/ 16 w 17"/>
                <a:gd name="T3" fmla="*/ 0 h 10"/>
                <a:gd name="T4" fmla="*/ 8 w 17"/>
                <a:gd name="T5" fmla="*/ 8 h 10"/>
                <a:gd name="T6" fmla="*/ 0 w 17"/>
                <a:gd name="T7" fmla="*/ 1 h 10"/>
                <a:gd name="T8" fmla="*/ 8 w 17"/>
                <a:gd name="T9" fmla="*/ 10 h 10"/>
                <a:gd name="T10" fmla="*/ 16 w 17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0">
                  <a:moveTo>
                    <a:pt x="16" y="0"/>
                  </a:moveTo>
                  <a:lnTo>
                    <a:pt x="16" y="0"/>
                  </a:lnTo>
                  <a:cubicBezTo>
                    <a:pt x="16" y="6"/>
                    <a:pt x="11" y="5"/>
                    <a:pt x="8" y="8"/>
                  </a:cubicBezTo>
                  <a:cubicBezTo>
                    <a:pt x="5" y="4"/>
                    <a:pt x="0" y="6"/>
                    <a:pt x="0" y="1"/>
                  </a:cubicBezTo>
                  <a:cubicBezTo>
                    <a:pt x="0" y="9"/>
                    <a:pt x="5" y="6"/>
                    <a:pt x="8" y="10"/>
                  </a:cubicBezTo>
                  <a:cubicBezTo>
                    <a:pt x="11" y="6"/>
                    <a:pt x="17" y="8"/>
                    <a:pt x="16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62" name="Freeform 1690"/>
            <p:cNvSpPr>
              <a:spLocks noEditPoints="1"/>
            </p:cNvSpPr>
            <p:nvPr userDrawn="1"/>
          </p:nvSpPr>
          <p:spPr bwMode="auto">
            <a:xfrm>
              <a:off x="372" y="304"/>
              <a:ext cx="2" cy="6"/>
            </a:xfrm>
            <a:custGeom>
              <a:avLst/>
              <a:gdLst>
                <a:gd name="T0" fmla="*/ 1 w 4"/>
                <a:gd name="T1" fmla="*/ 8 h 14"/>
                <a:gd name="T2" fmla="*/ 1 w 4"/>
                <a:gd name="T3" fmla="*/ 8 h 14"/>
                <a:gd name="T4" fmla="*/ 2 w 4"/>
                <a:gd name="T5" fmla="*/ 1 h 14"/>
                <a:gd name="T6" fmla="*/ 3 w 4"/>
                <a:gd name="T7" fmla="*/ 2 h 14"/>
                <a:gd name="T8" fmla="*/ 1 w 4"/>
                <a:gd name="T9" fmla="*/ 8 h 14"/>
                <a:gd name="T10" fmla="*/ 0 w 4"/>
                <a:gd name="T11" fmla="*/ 14 h 14"/>
                <a:gd name="T12" fmla="*/ 0 w 4"/>
                <a:gd name="T13" fmla="*/ 14 h 14"/>
                <a:gd name="T14" fmla="*/ 4 w 4"/>
                <a:gd name="T15" fmla="*/ 2 h 14"/>
                <a:gd name="T16" fmla="*/ 3 w 4"/>
                <a:gd name="T17" fmla="*/ 0 h 14"/>
                <a:gd name="T18" fmla="*/ 1 w 4"/>
                <a:gd name="T19" fmla="*/ 1 h 14"/>
                <a:gd name="T20" fmla="*/ 0 w 4"/>
                <a:gd name="T2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14">
                  <a:moveTo>
                    <a:pt x="1" y="8"/>
                  </a:moveTo>
                  <a:lnTo>
                    <a:pt x="1" y="8"/>
                  </a:lnTo>
                  <a:cubicBezTo>
                    <a:pt x="1" y="7"/>
                    <a:pt x="2" y="1"/>
                    <a:pt x="2" y="1"/>
                  </a:cubicBezTo>
                  <a:lnTo>
                    <a:pt x="3" y="2"/>
                  </a:lnTo>
                  <a:cubicBezTo>
                    <a:pt x="3" y="2"/>
                    <a:pt x="2" y="7"/>
                    <a:pt x="1" y="8"/>
                  </a:cubicBezTo>
                  <a:close/>
                  <a:moveTo>
                    <a:pt x="0" y="14"/>
                  </a:moveTo>
                  <a:lnTo>
                    <a:pt x="0" y="14"/>
                  </a:lnTo>
                  <a:cubicBezTo>
                    <a:pt x="4" y="6"/>
                    <a:pt x="4" y="2"/>
                    <a:pt x="4" y="2"/>
                  </a:cubicBezTo>
                  <a:lnTo>
                    <a:pt x="3" y="0"/>
                  </a:lnTo>
                  <a:lnTo>
                    <a:pt x="1" y="1"/>
                  </a:lnTo>
                  <a:cubicBezTo>
                    <a:pt x="1" y="1"/>
                    <a:pt x="0" y="6"/>
                    <a:pt x="0" y="14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63" name="Freeform 1691"/>
            <p:cNvSpPr>
              <a:spLocks/>
            </p:cNvSpPr>
            <p:nvPr userDrawn="1"/>
          </p:nvSpPr>
          <p:spPr bwMode="auto">
            <a:xfrm>
              <a:off x="367" y="309"/>
              <a:ext cx="9" cy="5"/>
            </a:xfrm>
            <a:custGeom>
              <a:avLst/>
              <a:gdLst>
                <a:gd name="T0" fmla="*/ 20 w 20"/>
                <a:gd name="T1" fmla="*/ 4 h 12"/>
                <a:gd name="T2" fmla="*/ 20 w 20"/>
                <a:gd name="T3" fmla="*/ 4 h 12"/>
                <a:gd name="T4" fmla="*/ 9 w 20"/>
                <a:gd name="T5" fmla="*/ 9 h 12"/>
                <a:gd name="T6" fmla="*/ 3 w 20"/>
                <a:gd name="T7" fmla="*/ 0 h 12"/>
                <a:gd name="T8" fmla="*/ 8 w 20"/>
                <a:gd name="T9" fmla="*/ 11 h 12"/>
                <a:gd name="T10" fmla="*/ 20 w 20"/>
                <a:gd name="T1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12">
                  <a:moveTo>
                    <a:pt x="20" y="4"/>
                  </a:moveTo>
                  <a:lnTo>
                    <a:pt x="20" y="4"/>
                  </a:lnTo>
                  <a:cubicBezTo>
                    <a:pt x="18" y="10"/>
                    <a:pt x="13" y="7"/>
                    <a:pt x="9" y="9"/>
                  </a:cubicBezTo>
                  <a:cubicBezTo>
                    <a:pt x="6" y="5"/>
                    <a:pt x="2" y="5"/>
                    <a:pt x="3" y="0"/>
                  </a:cubicBezTo>
                  <a:cubicBezTo>
                    <a:pt x="0" y="8"/>
                    <a:pt x="6" y="7"/>
                    <a:pt x="8" y="11"/>
                  </a:cubicBezTo>
                  <a:cubicBezTo>
                    <a:pt x="13" y="9"/>
                    <a:pt x="18" y="12"/>
                    <a:pt x="20" y="4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64" name="Freeform 1692"/>
            <p:cNvSpPr>
              <a:spLocks/>
            </p:cNvSpPr>
            <p:nvPr userDrawn="1"/>
          </p:nvSpPr>
          <p:spPr bwMode="auto">
            <a:xfrm>
              <a:off x="365" y="302"/>
              <a:ext cx="0" cy="2"/>
            </a:xfrm>
            <a:custGeom>
              <a:avLst/>
              <a:gdLst>
                <a:gd name="T0" fmla="*/ 0 w 1"/>
                <a:gd name="T1" fmla="*/ 4 h 4"/>
                <a:gd name="T2" fmla="*/ 0 w 1"/>
                <a:gd name="T3" fmla="*/ 4 h 4"/>
                <a:gd name="T4" fmla="*/ 1 w 1"/>
                <a:gd name="T5" fmla="*/ 0 h 4"/>
                <a:gd name="T6" fmla="*/ 0 w 1"/>
                <a:gd name="T7" fmla="*/ 0 h 4"/>
                <a:gd name="T8" fmla="*/ 0 w 1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4">
                  <a:moveTo>
                    <a:pt x="0" y="4"/>
                  </a:moveTo>
                  <a:lnTo>
                    <a:pt x="0" y="4"/>
                  </a:lnTo>
                  <a:cubicBezTo>
                    <a:pt x="1" y="3"/>
                    <a:pt x="1" y="0"/>
                    <a:pt x="1" y="0"/>
                  </a:cubicBez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65" name="Freeform 1693"/>
            <p:cNvSpPr>
              <a:spLocks/>
            </p:cNvSpPr>
            <p:nvPr userDrawn="1"/>
          </p:nvSpPr>
          <p:spPr bwMode="auto">
            <a:xfrm>
              <a:off x="331" y="181"/>
              <a:ext cx="98" cy="48"/>
            </a:xfrm>
            <a:custGeom>
              <a:avLst/>
              <a:gdLst>
                <a:gd name="T0" fmla="*/ 12 w 219"/>
                <a:gd name="T1" fmla="*/ 57 h 105"/>
                <a:gd name="T2" fmla="*/ 12 w 219"/>
                <a:gd name="T3" fmla="*/ 57 h 105"/>
                <a:gd name="T4" fmla="*/ 60 w 219"/>
                <a:gd name="T5" fmla="*/ 81 h 105"/>
                <a:gd name="T6" fmla="*/ 120 w 219"/>
                <a:gd name="T7" fmla="*/ 81 h 105"/>
                <a:gd name="T8" fmla="*/ 156 w 219"/>
                <a:gd name="T9" fmla="*/ 68 h 105"/>
                <a:gd name="T10" fmla="*/ 156 w 219"/>
                <a:gd name="T11" fmla="*/ 22 h 105"/>
                <a:gd name="T12" fmla="*/ 179 w 219"/>
                <a:gd name="T13" fmla="*/ 31 h 105"/>
                <a:gd name="T14" fmla="*/ 181 w 219"/>
                <a:gd name="T15" fmla="*/ 39 h 105"/>
                <a:gd name="T16" fmla="*/ 172 w 219"/>
                <a:gd name="T17" fmla="*/ 74 h 105"/>
                <a:gd name="T18" fmla="*/ 182 w 219"/>
                <a:gd name="T19" fmla="*/ 93 h 105"/>
                <a:gd name="T20" fmla="*/ 177 w 219"/>
                <a:gd name="T21" fmla="*/ 105 h 105"/>
                <a:gd name="T22" fmla="*/ 192 w 219"/>
                <a:gd name="T23" fmla="*/ 85 h 105"/>
                <a:gd name="T24" fmla="*/ 186 w 219"/>
                <a:gd name="T25" fmla="*/ 72 h 105"/>
                <a:gd name="T26" fmla="*/ 208 w 219"/>
                <a:gd name="T27" fmla="*/ 77 h 105"/>
                <a:gd name="T28" fmla="*/ 211 w 219"/>
                <a:gd name="T29" fmla="*/ 87 h 105"/>
                <a:gd name="T30" fmla="*/ 219 w 219"/>
                <a:gd name="T31" fmla="*/ 74 h 105"/>
                <a:gd name="T32" fmla="*/ 209 w 219"/>
                <a:gd name="T33" fmla="*/ 65 h 105"/>
                <a:gd name="T34" fmla="*/ 199 w 219"/>
                <a:gd name="T35" fmla="*/ 63 h 105"/>
                <a:gd name="T36" fmla="*/ 210 w 219"/>
                <a:gd name="T37" fmla="*/ 38 h 105"/>
                <a:gd name="T38" fmla="*/ 186 w 219"/>
                <a:gd name="T39" fmla="*/ 23 h 105"/>
                <a:gd name="T40" fmla="*/ 179 w 219"/>
                <a:gd name="T41" fmla="*/ 16 h 105"/>
                <a:gd name="T42" fmla="*/ 159 w 219"/>
                <a:gd name="T43" fmla="*/ 2 h 105"/>
                <a:gd name="T44" fmla="*/ 146 w 219"/>
                <a:gd name="T45" fmla="*/ 10 h 105"/>
                <a:gd name="T46" fmla="*/ 136 w 219"/>
                <a:gd name="T47" fmla="*/ 16 h 105"/>
                <a:gd name="T48" fmla="*/ 139 w 219"/>
                <a:gd name="T49" fmla="*/ 42 h 105"/>
                <a:gd name="T50" fmla="*/ 144 w 219"/>
                <a:gd name="T51" fmla="*/ 63 h 105"/>
                <a:gd name="T52" fmla="*/ 118 w 219"/>
                <a:gd name="T53" fmla="*/ 79 h 105"/>
                <a:gd name="T54" fmla="*/ 76 w 219"/>
                <a:gd name="T55" fmla="*/ 79 h 105"/>
                <a:gd name="T56" fmla="*/ 31 w 219"/>
                <a:gd name="T57" fmla="*/ 51 h 105"/>
                <a:gd name="T58" fmla="*/ 28 w 219"/>
                <a:gd name="T59" fmla="*/ 48 h 105"/>
                <a:gd name="T60" fmla="*/ 0 w 219"/>
                <a:gd name="T61" fmla="*/ 45 h 105"/>
                <a:gd name="T62" fmla="*/ 12 w 219"/>
                <a:gd name="T63" fmla="*/ 5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9" h="105">
                  <a:moveTo>
                    <a:pt x="12" y="57"/>
                  </a:moveTo>
                  <a:lnTo>
                    <a:pt x="12" y="57"/>
                  </a:lnTo>
                  <a:cubicBezTo>
                    <a:pt x="20" y="66"/>
                    <a:pt x="40" y="77"/>
                    <a:pt x="60" y="81"/>
                  </a:cubicBezTo>
                  <a:cubicBezTo>
                    <a:pt x="76" y="84"/>
                    <a:pt x="108" y="82"/>
                    <a:pt x="120" y="81"/>
                  </a:cubicBezTo>
                  <a:cubicBezTo>
                    <a:pt x="135" y="80"/>
                    <a:pt x="149" y="76"/>
                    <a:pt x="156" y="68"/>
                  </a:cubicBezTo>
                  <a:cubicBezTo>
                    <a:pt x="170" y="54"/>
                    <a:pt x="149" y="36"/>
                    <a:pt x="156" y="22"/>
                  </a:cubicBezTo>
                  <a:cubicBezTo>
                    <a:pt x="163" y="26"/>
                    <a:pt x="169" y="30"/>
                    <a:pt x="179" y="31"/>
                  </a:cubicBezTo>
                  <a:cubicBezTo>
                    <a:pt x="180" y="33"/>
                    <a:pt x="180" y="37"/>
                    <a:pt x="181" y="39"/>
                  </a:cubicBezTo>
                  <a:cubicBezTo>
                    <a:pt x="184" y="55"/>
                    <a:pt x="169" y="58"/>
                    <a:pt x="172" y="74"/>
                  </a:cubicBezTo>
                  <a:cubicBezTo>
                    <a:pt x="174" y="82"/>
                    <a:pt x="180" y="84"/>
                    <a:pt x="182" y="93"/>
                  </a:cubicBezTo>
                  <a:cubicBezTo>
                    <a:pt x="182" y="93"/>
                    <a:pt x="183" y="100"/>
                    <a:pt x="177" y="105"/>
                  </a:cubicBezTo>
                  <a:cubicBezTo>
                    <a:pt x="190" y="105"/>
                    <a:pt x="196" y="95"/>
                    <a:pt x="192" y="85"/>
                  </a:cubicBezTo>
                  <a:cubicBezTo>
                    <a:pt x="191" y="81"/>
                    <a:pt x="186" y="77"/>
                    <a:pt x="186" y="72"/>
                  </a:cubicBezTo>
                  <a:cubicBezTo>
                    <a:pt x="193" y="81"/>
                    <a:pt x="198" y="80"/>
                    <a:pt x="208" y="77"/>
                  </a:cubicBezTo>
                  <a:cubicBezTo>
                    <a:pt x="213" y="76"/>
                    <a:pt x="213" y="82"/>
                    <a:pt x="211" y="87"/>
                  </a:cubicBezTo>
                  <a:cubicBezTo>
                    <a:pt x="217" y="83"/>
                    <a:pt x="219" y="77"/>
                    <a:pt x="219" y="74"/>
                  </a:cubicBezTo>
                  <a:cubicBezTo>
                    <a:pt x="219" y="67"/>
                    <a:pt x="214" y="63"/>
                    <a:pt x="209" y="65"/>
                  </a:cubicBezTo>
                  <a:cubicBezTo>
                    <a:pt x="206" y="65"/>
                    <a:pt x="200" y="69"/>
                    <a:pt x="199" y="63"/>
                  </a:cubicBezTo>
                  <a:cubicBezTo>
                    <a:pt x="198" y="53"/>
                    <a:pt x="214" y="54"/>
                    <a:pt x="210" y="38"/>
                  </a:cubicBezTo>
                  <a:cubicBezTo>
                    <a:pt x="209" y="29"/>
                    <a:pt x="200" y="25"/>
                    <a:pt x="186" y="23"/>
                  </a:cubicBezTo>
                  <a:cubicBezTo>
                    <a:pt x="184" y="22"/>
                    <a:pt x="181" y="19"/>
                    <a:pt x="179" y="16"/>
                  </a:cubicBezTo>
                  <a:cubicBezTo>
                    <a:pt x="171" y="3"/>
                    <a:pt x="163" y="0"/>
                    <a:pt x="159" y="2"/>
                  </a:cubicBezTo>
                  <a:cubicBezTo>
                    <a:pt x="153" y="5"/>
                    <a:pt x="151" y="8"/>
                    <a:pt x="146" y="10"/>
                  </a:cubicBezTo>
                  <a:cubicBezTo>
                    <a:pt x="142" y="12"/>
                    <a:pt x="138" y="13"/>
                    <a:pt x="136" y="16"/>
                  </a:cubicBezTo>
                  <a:cubicBezTo>
                    <a:pt x="130" y="24"/>
                    <a:pt x="135" y="35"/>
                    <a:pt x="139" y="42"/>
                  </a:cubicBezTo>
                  <a:cubicBezTo>
                    <a:pt x="141" y="47"/>
                    <a:pt x="146" y="56"/>
                    <a:pt x="144" y="63"/>
                  </a:cubicBezTo>
                  <a:cubicBezTo>
                    <a:pt x="141" y="72"/>
                    <a:pt x="127" y="77"/>
                    <a:pt x="118" y="79"/>
                  </a:cubicBezTo>
                  <a:cubicBezTo>
                    <a:pt x="111" y="81"/>
                    <a:pt x="89" y="82"/>
                    <a:pt x="76" y="79"/>
                  </a:cubicBezTo>
                  <a:cubicBezTo>
                    <a:pt x="65" y="76"/>
                    <a:pt x="38" y="61"/>
                    <a:pt x="31" y="51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19" y="44"/>
                    <a:pt x="0" y="45"/>
                    <a:pt x="0" y="45"/>
                  </a:cubicBezTo>
                  <a:cubicBezTo>
                    <a:pt x="0" y="45"/>
                    <a:pt x="4" y="49"/>
                    <a:pt x="12" y="57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66" name="Freeform 1694"/>
            <p:cNvSpPr>
              <a:spLocks/>
            </p:cNvSpPr>
            <p:nvPr userDrawn="1"/>
          </p:nvSpPr>
          <p:spPr bwMode="auto">
            <a:xfrm>
              <a:off x="339" y="203"/>
              <a:ext cx="25" cy="14"/>
            </a:xfrm>
            <a:custGeom>
              <a:avLst/>
              <a:gdLst>
                <a:gd name="T0" fmla="*/ 9 w 55"/>
                <a:gd name="T1" fmla="*/ 3 h 32"/>
                <a:gd name="T2" fmla="*/ 9 w 55"/>
                <a:gd name="T3" fmla="*/ 3 h 32"/>
                <a:gd name="T4" fmla="*/ 0 w 55"/>
                <a:gd name="T5" fmla="*/ 0 h 32"/>
                <a:gd name="T6" fmla="*/ 55 w 55"/>
                <a:gd name="T7" fmla="*/ 32 h 32"/>
                <a:gd name="T8" fmla="*/ 9 w 55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32">
                  <a:moveTo>
                    <a:pt x="9" y="3"/>
                  </a:moveTo>
                  <a:lnTo>
                    <a:pt x="9" y="3"/>
                  </a:lnTo>
                  <a:cubicBezTo>
                    <a:pt x="6" y="1"/>
                    <a:pt x="0" y="0"/>
                    <a:pt x="0" y="0"/>
                  </a:cubicBezTo>
                  <a:cubicBezTo>
                    <a:pt x="5" y="10"/>
                    <a:pt x="33" y="28"/>
                    <a:pt x="55" y="32"/>
                  </a:cubicBezTo>
                  <a:cubicBezTo>
                    <a:pt x="44" y="29"/>
                    <a:pt x="17" y="15"/>
                    <a:pt x="9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67" name="Freeform 1695"/>
            <p:cNvSpPr>
              <a:spLocks/>
            </p:cNvSpPr>
            <p:nvPr userDrawn="1"/>
          </p:nvSpPr>
          <p:spPr bwMode="auto">
            <a:xfrm>
              <a:off x="334" y="202"/>
              <a:ext cx="27" cy="15"/>
            </a:xfrm>
            <a:custGeom>
              <a:avLst/>
              <a:gdLst>
                <a:gd name="T0" fmla="*/ 0 w 59"/>
                <a:gd name="T1" fmla="*/ 0 h 33"/>
                <a:gd name="T2" fmla="*/ 0 w 59"/>
                <a:gd name="T3" fmla="*/ 0 h 33"/>
                <a:gd name="T4" fmla="*/ 59 w 59"/>
                <a:gd name="T5" fmla="*/ 33 h 33"/>
                <a:gd name="T6" fmla="*/ 8 w 59"/>
                <a:gd name="T7" fmla="*/ 1 h 33"/>
                <a:gd name="T8" fmla="*/ 0 w 59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33">
                  <a:moveTo>
                    <a:pt x="0" y="0"/>
                  </a:moveTo>
                  <a:lnTo>
                    <a:pt x="0" y="0"/>
                  </a:lnTo>
                  <a:cubicBezTo>
                    <a:pt x="7" y="13"/>
                    <a:pt x="33" y="29"/>
                    <a:pt x="59" y="33"/>
                  </a:cubicBezTo>
                  <a:cubicBezTo>
                    <a:pt x="34" y="25"/>
                    <a:pt x="14" y="11"/>
                    <a:pt x="8" y="1"/>
                  </a:cubicBezTo>
                  <a:cubicBezTo>
                    <a:pt x="5" y="0"/>
                    <a:pt x="2" y="0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68" name="Freeform 1696"/>
            <p:cNvSpPr>
              <a:spLocks/>
            </p:cNvSpPr>
            <p:nvPr userDrawn="1"/>
          </p:nvSpPr>
          <p:spPr bwMode="auto">
            <a:xfrm>
              <a:off x="409" y="195"/>
              <a:ext cx="18" cy="32"/>
            </a:xfrm>
            <a:custGeom>
              <a:avLst/>
              <a:gdLst>
                <a:gd name="T0" fmla="*/ 16 w 41"/>
                <a:gd name="T1" fmla="*/ 1 h 70"/>
                <a:gd name="T2" fmla="*/ 16 w 41"/>
                <a:gd name="T3" fmla="*/ 1 h 70"/>
                <a:gd name="T4" fmla="*/ 13 w 41"/>
                <a:gd name="T5" fmla="*/ 0 h 70"/>
                <a:gd name="T6" fmla="*/ 14 w 41"/>
                <a:gd name="T7" fmla="*/ 13 h 70"/>
                <a:gd name="T8" fmla="*/ 11 w 41"/>
                <a:gd name="T9" fmla="*/ 0 h 70"/>
                <a:gd name="T10" fmla="*/ 9 w 41"/>
                <a:gd name="T11" fmla="*/ 0 h 70"/>
                <a:gd name="T12" fmla="*/ 7 w 41"/>
                <a:gd name="T13" fmla="*/ 24 h 70"/>
                <a:gd name="T14" fmla="*/ 5 w 41"/>
                <a:gd name="T15" fmla="*/ 49 h 70"/>
                <a:gd name="T16" fmla="*/ 10 w 41"/>
                <a:gd name="T17" fmla="*/ 70 h 70"/>
                <a:gd name="T18" fmla="*/ 13 w 41"/>
                <a:gd name="T19" fmla="*/ 47 h 70"/>
                <a:gd name="T20" fmla="*/ 14 w 41"/>
                <a:gd name="T21" fmla="*/ 33 h 70"/>
                <a:gd name="T22" fmla="*/ 25 w 41"/>
                <a:gd name="T23" fmla="*/ 45 h 70"/>
                <a:gd name="T24" fmla="*/ 41 w 41"/>
                <a:gd name="T25" fmla="*/ 46 h 70"/>
                <a:gd name="T26" fmla="*/ 31 w 41"/>
                <a:gd name="T27" fmla="*/ 41 h 70"/>
                <a:gd name="T28" fmla="*/ 22 w 41"/>
                <a:gd name="T29" fmla="*/ 21 h 70"/>
                <a:gd name="T30" fmla="*/ 26 w 41"/>
                <a:gd name="T31" fmla="*/ 3 h 70"/>
                <a:gd name="T32" fmla="*/ 26 w 41"/>
                <a:gd name="T33" fmla="*/ 13 h 70"/>
                <a:gd name="T34" fmla="*/ 24 w 41"/>
                <a:gd name="T35" fmla="*/ 2 h 70"/>
                <a:gd name="T36" fmla="*/ 22 w 41"/>
                <a:gd name="T37" fmla="*/ 2 h 70"/>
                <a:gd name="T38" fmla="*/ 22 w 41"/>
                <a:gd name="T39" fmla="*/ 13 h 70"/>
                <a:gd name="T40" fmla="*/ 20 w 41"/>
                <a:gd name="T41" fmla="*/ 1 h 70"/>
                <a:gd name="T42" fmla="*/ 18 w 41"/>
                <a:gd name="T43" fmla="*/ 1 h 70"/>
                <a:gd name="T44" fmla="*/ 18 w 41"/>
                <a:gd name="T45" fmla="*/ 13 h 70"/>
                <a:gd name="T46" fmla="*/ 16 w 41"/>
                <a:gd name="T47" fmla="*/ 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1" h="70">
                  <a:moveTo>
                    <a:pt x="16" y="1"/>
                  </a:moveTo>
                  <a:lnTo>
                    <a:pt x="16" y="1"/>
                  </a:lnTo>
                  <a:lnTo>
                    <a:pt x="13" y="0"/>
                  </a:lnTo>
                  <a:cubicBezTo>
                    <a:pt x="15" y="4"/>
                    <a:pt x="16" y="8"/>
                    <a:pt x="14" y="13"/>
                  </a:cubicBezTo>
                  <a:cubicBezTo>
                    <a:pt x="14" y="7"/>
                    <a:pt x="12" y="2"/>
                    <a:pt x="11" y="0"/>
                  </a:cubicBezTo>
                  <a:cubicBezTo>
                    <a:pt x="11" y="0"/>
                    <a:pt x="9" y="0"/>
                    <a:pt x="9" y="0"/>
                  </a:cubicBezTo>
                  <a:cubicBezTo>
                    <a:pt x="13" y="11"/>
                    <a:pt x="11" y="19"/>
                    <a:pt x="7" y="24"/>
                  </a:cubicBezTo>
                  <a:cubicBezTo>
                    <a:pt x="0" y="32"/>
                    <a:pt x="1" y="40"/>
                    <a:pt x="5" y="49"/>
                  </a:cubicBezTo>
                  <a:cubicBezTo>
                    <a:pt x="7" y="53"/>
                    <a:pt x="16" y="63"/>
                    <a:pt x="10" y="70"/>
                  </a:cubicBezTo>
                  <a:cubicBezTo>
                    <a:pt x="23" y="63"/>
                    <a:pt x="17" y="51"/>
                    <a:pt x="13" y="47"/>
                  </a:cubicBezTo>
                  <a:cubicBezTo>
                    <a:pt x="10" y="43"/>
                    <a:pt x="10" y="36"/>
                    <a:pt x="14" y="33"/>
                  </a:cubicBezTo>
                  <a:cubicBezTo>
                    <a:pt x="14" y="40"/>
                    <a:pt x="19" y="45"/>
                    <a:pt x="25" y="45"/>
                  </a:cubicBezTo>
                  <a:cubicBezTo>
                    <a:pt x="30" y="45"/>
                    <a:pt x="39" y="38"/>
                    <a:pt x="41" y="46"/>
                  </a:cubicBezTo>
                  <a:cubicBezTo>
                    <a:pt x="41" y="38"/>
                    <a:pt x="36" y="40"/>
                    <a:pt x="31" y="41"/>
                  </a:cubicBezTo>
                  <a:cubicBezTo>
                    <a:pt x="15" y="44"/>
                    <a:pt x="16" y="26"/>
                    <a:pt x="22" y="21"/>
                  </a:cubicBezTo>
                  <a:cubicBezTo>
                    <a:pt x="28" y="16"/>
                    <a:pt x="36" y="9"/>
                    <a:pt x="26" y="3"/>
                  </a:cubicBezTo>
                  <a:cubicBezTo>
                    <a:pt x="27" y="6"/>
                    <a:pt x="27" y="10"/>
                    <a:pt x="26" y="13"/>
                  </a:cubicBezTo>
                  <a:cubicBezTo>
                    <a:pt x="26" y="9"/>
                    <a:pt x="25" y="3"/>
                    <a:pt x="24" y="2"/>
                  </a:cubicBezTo>
                  <a:lnTo>
                    <a:pt x="22" y="2"/>
                  </a:lnTo>
                  <a:cubicBezTo>
                    <a:pt x="23" y="5"/>
                    <a:pt x="24" y="9"/>
                    <a:pt x="22" y="13"/>
                  </a:cubicBezTo>
                  <a:cubicBezTo>
                    <a:pt x="22" y="10"/>
                    <a:pt x="22" y="4"/>
                    <a:pt x="20" y="1"/>
                  </a:cubicBezTo>
                  <a:lnTo>
                    <a:pt x="18" y="1"/>
                  </a:lnTo>
                  <a:cubicBezTo>
                    <a:pt x="19" y="4"/>
                    <a:pt x="19" y="8"/>
                    <a:pt x="18" y="13"/>
                  </a:cubicBezTo>
                  <a:cubicBezTo>
                    <a:pt x="18" y="7"/>
                    <a:pt x="17" y="3"/>
                    <a:pt x="16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69" name="Freeform 1697"/>
            <p:cNvSpPr>
              <a:spLocks/>
            </p:cNvSpPr>
            <p:nvPr userDrawn="1"/>
          </p:nvSpPr>
          <p:spPr bwMode="auto">
            <a:xfrm>
              <a:off x="393" y="190"/>
              <a:ext cx="9" cy="23"/>
            </a:xfrm>
            <a:custGeom>
              <a:avLst/>
              <a:gdLst>
                <a:gd name="T0" fmla="*/ 13 w 22"/>
                <a:gd name="T1" fmla="*/ 0 h 51"/>
                <a:gd name="T2" fmla="*/ 13 w 22"/>
                <a:gd name="T3" fmla="*/ 0 h 51"/>
                <a:gd name="T4" fmla="*/ 11 w 22"/>
                <a:gd name="T5" fmla="*/ 0 h 51"/>
                <a:gd name="T6" fmla="*/ 10 w 22"/>
                <a:gd name="T7" fmla="*/ 11 h 51"/>
                <a:gd name="T8" fmla="*/ 9 w 22"/>
                <a:gd name="T9" fmla="*/ 0 h 51"/>
                <a:gd name="T10" fmla="*/ 13 w 22"/>
                <a:gd name="T11" fmla="*/ 27 h 51"/>
                <a:gd name="T12" fmla="*/ 12 w 22"/>
                <a:gd name="T13" fmla="*/ 51 h 51"/>
                <a:gd name="T14" fmla="*/ 21 w 22"/>
                <a:gd name="T15" fmla="*/ 38 h 51"/>
                <a:gd name="T16" fmla="*/ 18 w 22"/>
                <a:gd name="T17" fmla="*/ 22 h 51"/>
                <a:gd name="T18" fmla="*/ 17 w 22"/>
                <a:gd name="T19" fmla="*/ 1 h 51"/>
                <a:gd name="T20" fmla="*/ 15 w 22"/>
                <a:gd name="T21" fmla="*/ 1 h 51"/>
                <a:gd name="T22" fmla="*/ 13 w 22"/>
                <a:gd name="T23" fmla="*/ 12 h 51"/>
                <a:gd name="T24" fmla="*/ 13 w 22"/>
                <a:gd name="T25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" h="51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11" y="0"/>
                    <a:pt x="11" y="0"/>
                  </a:cubicBezTo>
                  <a:cubicBezTo>
                    <a:pt x="9" y="3"/>
                    <a:pt x="9" y="7"/>
                    <a:pt x="10" y="11"/>
                  </a:cubicBezTo>
                  <a:cubicBezTo>
                    <a:pt x="8" y="7"/>
                    <a:pt x="8" y="4"/>
                    <a:pt x="9" y="0"/>
                  </a:cubicBezTo>
                  <a:cubicBezTo>
                    <a:pt x="0" y="0"/>
                    <a:pt x="10" y="19"/>
                    <a:pt x="13" y="27"/>
                  </a:cubicBezTo>
                  <a:cubicBezTo>
                    <a:pt x="15" y="31"/>
                    <a:pt x="19" y="42"/>
                    <a:pt x="12" y="51"/>
                  </a:cubicBezTo>
                  <a:cubicBezTo>
                    <a:pt x="15" y="49"/>
                    <a:pt x="22" y="42"/>
                    <a:pt x="21" y="38"/>
                  </a:cubicBezTo>
                  <a:cubicBezTo>
                    <a:pt x="21" y="29"/>
                    <a:pt x="19" y="25"/>
                    <a:pt x="18" y="22"/>
                  </a:cubicBezTo>
                  <a:cubicBezTo>
                    <a:pt x="15" y="15"/>
                    <a:pt x="14" y="7"/>
                    <a:pt x="17" y="1"/>
                  </a:cubicBezTo>
                  <a:cubicBezTo>
                    <a:pt x="16" y="1"/>
                    <a:pt x="16" y="1"/>
                    <a:pt x="15" y="1"/>
                  </a:cubicBezTo>
                  <a:cubicBezTo>
                    <a:pt x="14" y="2"/>
                    <a:pt x="12" y="7"/>
                    <a:pt x="13" y="12"/>
                  </a:cubicBezTo>
                  <a:cubicBezTo>
                    <a:pt x="10" y="7"/>
                    <a:pt x="12" y="2"/>
                    <a:pt x="1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70" name="Freeform 1698"/>
            <p:cNvSpPr>
              <a:spLocks/>
            </p:cNvSpPr>
            <p:nvPr userDrawn="1"/>
          </p:nvSpPr>
          <p:spPr bwMode="auto">
            <a:xfrm>
              <a:off x="388" y="187"/>
              <a:ext cx="40" cy="30"/>
            </a:xfrm>
            <a:custGeom>
              <a:avLst/>
              <a:gdLst>
                <a:gd name="T0" fmla="*/ 24 w 90"/>
                <a:gd name="T1" fmla="*/ 1 h 65"/>
                <a:gd name="T2" fmla="*/ 24 w 90"/>
                <a:gd name="T3" fmla="*/ 1 h 65"/>
                <a:gd name="T4" fmla="*/ 15 w 90"/>
                <a:gd name="T5" fmla="*/ 1 h 65"/>
                <a:gd name="T6" fmla="*/ 21 w 90"/>
                <a:gd name="T7" fmla="*/ 48 h 65"/>
                <a:gd name="T8" fmla="*/ 1 w 90"/>
                <a:gd name="T9" fmla="*/ 65 h 65"/>
                <a:gd name="T10" fmla="*/ 24 w 90"/>
                <a:gd name="T11" fmla="*/ 41 h 65"/>
                <a:gd name="T12" fmla="*/ 18 w 90"/>
                <a:gd name="T13" fmla="*/ 4 h 65"/>
                <a:gd name="T14" fmla="*/ 50 w 90"/>
                <a:gd name="T15" fmla="*/ 14 h 65"/>
                <a:gd name="T16" fmla="*/ 80 w 90"/>
                <a:gd name="T17" fmla="*/ 31 h 65"/>
                <a:gd name="T18" fmla="*/ 70 w 90"/>
                <a:gd name="T19" fmla="*/ 42 h 65"/>
                <a:gd name="T20" fmla="*/ 76 w 90"/>
                <a:gd name="T21" fmla="*/ 57 h 65"/>
                <a:gd name="T22" fmla="*/ 90 w 90"/>
                <a:gd name="T23" fmla="*/ 60 h 65"/>
                <a:gd name="T24" fmla="*/ 71 w 90"/>
                <a:gd name="T25" fmla="*/ 52 h 65"/>
                <a:gd name="T26" fmla="*/ 77 w 90"/>
                <a:gd name="T27" fmla="*/ 38 h 65"/>
                <a:gd name="T28" fmla="*/ 82 w 90"/>
                <a:gd name="T29" fmla="*/ 27 h 65"/>
                <a:gd name="T30" fmla="*/ 48 w 90"/>
                <a:gd name="T31" fmla="*/ 10 h 65"/>
                <a:gd name="T32" fmla="*/ 24 w 90"/>
                <a:gd name="T33" fmla="*/ 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0" h="65">
                  <a:moveTo>
                    <a:pt x="24" y="1"/>
                  </a:moveTo>
                  <a:lnTo>
                    <a:pt x="24" y="1"/>
                  </a:lnTo>
                  <a:cubicBezTo>
                    <a:pt x="21" y="0"/>
                    <a:pt x="17" y="0"/>
                    <a:pt x="15" y="1"/>
                  </a:cubicBezTo>
                  <a:cubicBezTo>
                    <a:pt x="0" y="10"/>
                    <a:pt x="23" y="32"/>
                    <a:pt x="21" y="48"/>
                  </a:cubicBezTo>
                  <a:cubicBezTo>
                    <a:pt x="20" y="58"/>
                    <a:pt x="8" y="62"/>
                    <a:pt x="1" y="65"/>
                  </a:cubicBezTo>
                  <a:cubicBezTo>
                    <a:pt x="17" y="63"/>
                    <a:pt x="27" y="55"/>
                    <a:pt x="24" y="41"/>
                  </a:cubicBezTo>
                  <a:cubicBezTo>
                    <a:pt x="22" y="30"/>
                    <a:pt x="6" y="8"/>
                    <a:pt x="18" y="4"/>
                  </a:cubicBezTo>
                  <a:cubicBezTo>
                    <a:pt x="27" y="1"/>
                    <a:pt x="38" y="12"/>
                    <a:pt x="50" y="14"/>
                  </a:cubicBezTo>
                  <a:cubicBezTo>
                    <a:pt x="62" y="16"/>
                    <a:pt x="83" y="16"/>
                    <a:pt x="80" y="31"/>
                  </a:cubicBezTo>
                  <a:cubicBezTo>
                    <a:pt x="79" y="35"/>
                    <a:pt x="72" y="38"/>
                    <a:pt x="70" y="42"/>
                  </a:cubicBezTo>
                  <a:cubicBezTo>
                    <a:pt x="65" y="49"/>
                    <a:pt x="68" y="59"/>
                    <a:pt x="76" y="57"/>
                  </a:cubicBezTo>
                  <a:cubicBezTo>
                    <a:pt x="86" y="54"/>
                    <a:pt x="88" y="55"/>
                    <a:pt x="90" y="60"/>
                  </a:cubicBezTo>
                  <a:cubicBezTo>
                    <a:pt x="89" y="44"/>
                    <a:pt x="74" y="61"/>
                    <a:pt x="71" y="52"/>
                  </a:cubicBezTo>
                  <a:cubicBezTo>
                    <a:pt x="68" y="45"/>
                    <a:pt x="73" y="42"/>
                    <a:pt x="77" y="38"/>
                  </a:cubicBezTo>
                  <a:cubicBezTo>
                    <a:pt x="80" y="36"/>
                    <a:pt x="83" y="32"/>
                    <a:pt x="82" y="27"/>
                  </a:cubicBezTo>
                  <a:cubicBezTo>
                    <a:pt x="81" y="12"/>
                    <a:pt x="61" y="13"/>
                    <a:pt x="48" y="10"/>
                  </a:cubicBezTo>
                  <a:cubicBezTo>
                    <a:pt x="41" y="9"/>
                    <a:pt x="32" y="2"/>
                    <a:pt x="24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71" name="Freeform 1699"/>
            <p:cNvSpPr>
              <a:spLocks/>
            </p:cNvSpPr>
            <p:nvPr userDrawn="1"/>
          </p:nvSpPr>
          <p:spPr bwMode="auto">
            <a:xfrm>
              <a:off x="397" y="182"/>
              <a:ext cx="16" cy="9"/>
            </a:xfrm>
            <a:custGeom>
              <a:avLst/>
              <a:gdLst>
                <a:gd name="T0" fmla="*/ 15 w 37"/>
                <a:gd name="T1" fmla="*/ 1 h 20"/>
                <a:gd name="T2" fmla="*/ 15 w 37"/>
                <a:gd name="T3" fmla="*/ 1 h 20"/>
                <a:gd name="T4" fmla="*/ 12 w 37"/>
                <a:gd name="T5" fmla="*/ 3 h 20"/>
                <a:gd name="T6" fmla="*/ 21 w 37"/>
                <a:gd name="T7" fmla="*/ 8 h 20"/>
                <a:gd name="T8" fmla="*/ 9 w 37"/>
                <a:gd name="T9" fmla="*/ 4 h 20"/>
                <a:gd name="T10" fmla="*/ 8 w 37"/>
                <a:gd name="T11" fmla="*/ 5 h 20"/>
                <a:gd name="T12" fmla="*/ 18 w 37"/>
                <a:gd name="T13" fmla="*/ 10 h 20"/>
                <a:gd name="T14" fmla="*/ 5 w 37"/>
                <a:gd name="T15" fmla="*/ 7 h 20"/>
                <a:gd name="T16" fmla="*/ 0 w 37"/>
                <a:gd name="T17" fmla="*/ 9 h 20"/>
                <a:gd name="T18" fmla="*/ 20 w 37"/>
                <a:gd name="T19" fmla="*/ 16 h 20"/>
                <a:gd name="T20" fmla="*/ 37 w 37"/>
                <a:gd name="T21" fmla="*/ 20 h 20"/>
                <a:gd name="T22" fmla="*/ 29 w 37"/>
                <a:gd name="T23" fmla="*/ 12 h 20"/>
                <a:gd name="T24" fmla="*/ 15 w 37"/>
                <a:gd name="T25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20">
                  <a:moveTo>
                    <a:pt x="15" y="1"/>
                  </a:moveTo>
                  <a:lnTo>
                    <a:pt x="15" y="1"/>
                  </a:lnTo>
                  <a:cubicBezTo>
                    <a:pt x="14" y="1"/>
                    <a:pt x="12" y="2"/>
                    <a:pt x="12" y="3"/>
                  </a:cubicBezTo>
                  <a:cubicBezTo>
                    <a:pt x="16" y="3"/>
                    <a:pt x="19" y="5"/>
                    <a:pt x="21" y="8"/>
                  </a:cubicBezTo>
                  <a:cubicBezTo>
                    <a:pt x="19" y="7"/>
                    <a:pt x="13" y="4"/>
                    <a:pt x="9" y="4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6"/>
                    <a:pt x="14" y="6"/>
                    <a:pt x="18" y="10"/>
                  </a:cubicBezTo>
                  <a:cubicBezTo>
                    <a:pt x="13" y="7"/>
                    <a:pt x="7" y="7"/>
                    <a:pt x="5" y="7"/>
                  </a:cubicBezTo>
                  <a:cubicBezTo>
                    <a:pt x="3" y="8"/>
                    <a:pt x="3" y="9"/>
                    <a:pt x="0" y="9"/>
                  </a:cubicBezTo>
                  <a:cubicBezTo>
                    <a:pt x="7" y="9"/>
                    <a:pt x="11" y="10"/>
                    <a:pt x="20" y="16"/>
                  </a:cubicBezTo>
                  <a:cubicBezTo>
                    <a:pt x="26" y="19"/>
                    <a:pt x="37" y="20"/>
                    <a:pt x="37" y="20"/>
                  </a:cubicBezTo>
                  <a:cubicBezTo>
                    <a:pt x="34" y="18"/>
                    <a:pt x="31" y="13"/>
                    <a:pt x="29" y="12"/>
                  </a:cubicBezTo>
                  <a:cubicBezTo>
                    <a:pt x="26" y="7"/>
                    <a:pt x="21" y="0"/>
                    <a:pt x="15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72" name="Freeform 1700"/>
            <p:cNvSpPr>
              <a:spLocks/>
            </p:cNvSpPr>
            <p:nvPr userDrawn="1"/>
          </p:nvSpPr>
          <p:spPr bwMode="auto">
            <a:xfrm>
              <a:off x="410" y="208"/>
              <a:ext cx="5" cy="8"/>
            </a:xfrm>
            <a:custGeom>
              <a:avLst/>
              <a:gdLst>
                <a:gd name="T0" fmla="*/ 10 w 12"/>
                <a:gd name="T1" fmla="*/ 0 h 19"/>
                <a:gd name="T2" fmla="*/ 10 w 12"/>
                <a:gd name="T3" fmla="*/ 0 h 19"/>
                <a:gd name="T4" fmla="*/ 6 w 12"/>
                <a:gd name="T5" fmla="*/ 19 h 19"/>
                <a:gd name="T6" fmla="*/ 10 w 12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9">
                  <a:moveTo>
                    <a:pt x="10" y="0"/>
                  </a:moveTo>
                  <a:lnTo>
                    <a:pt x="10" y="0"/>
                  </a:lnTo>
                  <a:cubicBezTo>
                    <a:pt x="9" y="4"/>
                    <a:pt x="0" y="8"/>
                    <a:pt x="6" y="19"/>
                  </a:cubicBezTo>
                  <a:cubicBezTo>
                    <a:pt x="3" y="9"/>
                    <a:pt x="12" y="5"/>
                    <a:pt x="1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73" name="Freeform 1701"/>
            <p:cNvSpPr>
              <a:spLocks/>
            </p:cNvSpPr>
            <p:nvPr userDrawn="1"/>
          </p:nvSpPr>
          <p:spPr bwMode="auto">
            <a:xfrm>
              <a:off x="358" y="186"/>
              <a:ext cx="31" cy="33"/>
            </a:xfrm>
            <a:custGeom>
              <a:avLst/>
              <a:gdLst>
                <a:gd name="T0" fmla="*/ 39 w 68"/>
                <a:gd name="T1" fmla="*/ 25 h 73"/>
                <a:gd name="T2" fmla="*/ 39 w 68"/>
                <a:gd name="T3" fmla="*/ 25 h 73"/>
                <a:gd name="T4" fmla="*/ 41 w 68"/>
                <a:gd name="T5" fmla="*/ 21 h 73"/>
                <a:gd name="T6" fmla="*/ 39 w 68"/>
                <a:gd name="T7" fmla="*/ 16 h 73"/>
                <a:gd name="T8" fmla="*/ 41 w 68"/>
                <a:gd name="T9" fmla="*/ 16 h 73"/>
                <a:gd name="T10" fmla="*/ 40 w 68"/>
                <a:gd name="T11" fmla="*/ 16 h 73"/>
                <a:gd name="T12" fmla="*/ 38 w 68"/>
                <a:gd name="T13" fmla="*/ 13 h 73"/>
                <a:gd name="T14" fmla="*/ 37 w 68"/>
                <a:gd name="T15" fmla="*/ 12 h 73"/>
                <a:gd name="T16" fmla="*/ 39 w 68"/>
                <a:gd name="T17" fmla="*/ 13 h 73"/>
                <a:gd name="T18" fmla="*/ 41 w 68"/>
                <a:gd name="T19" fmla="*/ 15 h 73"/>
                <a:gd name="T20" fmla="*/ 42 w 68"/>
                <a:gd name="T21" fmla="*/ 15 h 73"/>
                <a:gd name="T22" fmla="*/ 42 w 68"/>
                <a:gd name="T23" fmla="*/ 1 h 73"/>
                <a:gd name="T24" fmla="*/ 41 w 68"/>
                <a:gd name="T25" fmla="*/ 2 h 73"/>
                <a:gd name="T26" fmla="*/ 39 w 68"/>
                <a:gd name="T27" fmla="*/ 4 h 73"/>
                <a:gd name="T28" fmla="*/ 37 w 68"/>
                <a:gd name="T29" fmla="*/ 5 h 73"/>
                <a:gd name="T30" fmla="*/ 38 w 68"/>
                <a:gd name="T31" fmla="*/ 4 h 73"/>
                <a:gd name="T32" fmla="*/ 40 w 68"/>
                <a:gd name="T33" fmla="*/ 1 h 73"/>
                <a:gd name="T34" fmla="*/ 41 w 68"/>
                <a:gd name="T35" fmla="*/ 0 h 73"/>
                <a:gd name="T36" fmla="*/ 27 w 68"/>
                <a:gd name="T37" fmla="*/ 0 h 73"/>
                <a:gd name="T38" fmla="*/ 28 w 68"/>
                <a:gd name="T39" fmla="*/ 1 h 73"/>
                <a:gd name="T40" fmla="*/ 30 w 68"/>
                <a:gd name="T41" fmla="*/ 4 h 73"/>
                <a:gd name="T42" fmla="*/ 31 w 68"/>
                <a:gd name="T43" fmla="*/ 5 h 73"/>
                <a:gd name="T44" fmla="*/ 29 w 68"/>
                <a:gd name="T45" fmla="*/ 4 h 73"/>
                <a:gd name="T46" fmla="*/ 27 w 68"/>
                <a:gd name="T47" fmla="*/ 2 h 73"/>
                <a:gd name="T48" fmla="*/ 26 w 68"/>
                <a:gd name="T49" fmla="*/ 1 h 73"/>
                <a:gd name="T50" fmla="*/ 26 w 68"/>
                <a:gd name="T51" fmla="*/ 15 h 73"/>
                <a:gd name="T52" fmla="*/ 27 w 68"/>
                <a:gd name="T53" fmla="*/ 15 h 73"/>
                <a:gd name="T54" fmla="*/ 29 w 68"/>
                <a:gd name="T55" fmla="*/ 13 h 73"/>
                <a:gd name="T56" fmla="*/ 31 w 68"/>
                <a:gd name="T57" fmla="*/ 12 h 73"/>
                <a:gd name="T58" fmla="*/ 30 w 68"/>
                <a:gd name="T59" fmla="*/ 13 h 73"/>
                <a:gd name="T60" fmla="*/ 28 w 68"/>
                <a:gd name="T61" fmla="*/ 16 h 73"/>
                <a:gd name="T62" fmla="*/ 27 w 68"/>
                <a:gd name="T63" fmla="*/ 16 h 73"/>
                <a:gd name="T64" fmla="*/ 29 w 68"/>
                <a:gd name="T65" fmla="*/ 16 h 73"/>
                <a:gd name="T66" fmla="*/ 27 w 68"/>
                <a:gd name="T67" fmla="*/ 21 h 73"/>
                <a:gd name="T68" fmla="*/ 29 w 68"/>
                <a:gd name="T69" fmla="*/ 25 h 73"/>
                <a:gd name="T70" fmla="*/ 29 w 68"/>
                <a:gd name="T71" fmla="*/ 25 h 73"/>
                <a:gd name="T72" fmla="*/ 29 w 68"/>
                <a:gd name="T73" fmla="*/ 28 h 73"/>
                <a:gd name="T74" fmla="*/ 27 w 68"/>
                <a:gd name="T75" fmla="*/ 29 h 73"/>
                <a:gd name="T76" fmla="*/ 27 w 68"/>
                <a:gd name="T77" fmla="*/ 26 h 73"/>
                <a:gd name="T78" fmla="*/ 27 w 68"/>
                <a:gd name="T79" fmla="*/ 26 h 73"/>
                <a:gd name="T80" fmla="*/ 21 w 68"/>
                <a:gd name="T81" fmla="*/ 27 h 73"/>
                <a:gd name="T82" fmla="*/ 6 w 68"/>
                <a:gd name="T83" fmla="*/ 51 h 73"/>
                <a:gd name="T84" fmla="*/ 12 w 68"/>
                <a:gd name="T85" fmla="*/ 66 h 73"/>
                <a:gd name="T86" fmla="*/ 12 w 68"/>
                <a:gd name="T87" fmla="*/ 73 h 73"/>
                <a:gd name="T88" fmla="*/ 34 w 68"/>
                <a:gd name="T89" fmla="*/ 73 h 73"/>
                <a:gd name="T90" fmla="*/ 56 w 68"/>
                <a:gd name="T91" fmla="*/ 73 h 73"/>
                <a:gd name="T92" fmla="*/ 56 w 68"/>
                <a:gd name="T93" fmla="*/ 66 h 73"/>
                <a:gd name="T94" fmla="*/ 62 w 68"/>
                <a:gd name="T95" fmla="*/ 51 h 73"/>
                <a:gd name="T96" fmla="*/ 47 w 68"/>
                <a:gd name="T97" fmla="*/ 27 h 73"/>
                <a:gd name="T98" fmla="*/ 41 w 68"/>
                <a:gd name="T99" fmla="*/ 26 h 73"/>
                <a:gd name="T100" fmla="*/ 41 w 68"/>
                <a:gd name="T101" fmla="*/ 26 h 73"/>
                <a:gd name="T102" fmla="*/ 41 w 68"/>
                <a:gd name="T103" fmla="*/ 29 h 73"/>
                <a:gd name="T104" fmla="*/ 39 w 68"/>
                <a:gd name="T105" fmla="*/ 28 h 73"/>
                <a:gd name="T106" fmla="*/ 39 w 68"/>
                <a:gd name="T107" fmla="*/ 25 h 73"/>
                <a:gd name="T108" fmla="*/ 39 w 68"/>
                <a:gd name="T109" fmla="*/ 2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8" h="73">
                  <a:moveTo>
                    <a:pt x="39" y="25"/>
                  </a:moveTo>
                  <a:lnTo>
                    <a:pt x="39" y="25"/>
                  </a:lnTo>
                  <a:cubicBezTo>
                    <a:pt x="40" y="24"/>
                    <a:pt x="41" y="22"/>
                    <a:pt x="41" y="21"/>
                  </a:cubicBezTo>
                  <a:cubicBezTo>
                    <a:pt x="41" y="19"/>
                    <a:pt x="40" y="17"/>
                    <a:pt x="39" y="16"/>
                  </a:cubicBezTo>
                  <a:lnTo>
                    <a:pt x="41" y="16"/>
                  </a:lnTo>
                  <a:lnTo>
                    <a:pt x="40" y="16"/>
                  </a:lnTo>
                  <a:cubicBezTo>
                    <a:pt x="40" y="15"/>
                    <a:pt x="39" y="14"/>
                    <a:pt x="38" y="13"/>
                  </a:cubicBezTo>
                  <a:cubicBezTo>
                    <a:pt x="38" y="13"/>
                    <a:pt x="38" y="12"/>
                    <a:pt x="37" y="12"/>
                  </a:cubicBezTo>
                  <a:cubicBezTo>
                    <a:pt x="38" y="12"/>
                    <a:pt x="38" y="12"/>
                    <a:pt x="39" y="13"/>
                  </a:cubicBezTo>
                  <a:cubicBezTo>
                    <a:pt x="40" y="13"/>
                    <a:pt x="41" y="14"/>
                    <a:pt x="41" y="15"/>
                  </a:cubicBezTo>
                  <a:lnTo>
                    <a:pt x="42" y="15"/>
                  </a:lnTo>
                  <a:lnTo>
                    <a:pt x="42" y="1"/>
                  </a:lnTo>
                  <a:lnTo>
                    <a:pt x="41" y="2"/>
                  </a:lnTo>
                  <a:cubicBezTo>
                    <a:pt x="41" y="2"/>
                    <a:pt x="40" y="3"/>
                    <a:pt x="39" y="4"/>
                  </a:cubicBezTo>
                  <a:cubicBezTo>
                    <a:pt x="38" y="4"/>
                    <a:pt x="38" y="5"/>
                    <a:pt x="37" y="5"/>
                  </a:cubicBezTo>
                  <a:cubicBezTo>
                    <a:pt x="38" y="5"/>
                    <a:pt x="38" y="4"/>
                    <a:pt x="38" y="4"/>
                  </a:cubicBezTo>
                  <a:cubicBezTo>
                    <a:pt x="39" y="3"/>
                    <a:pt x="40" y="2"/>
                    <a:pt x="40" y="1"/>
                  </a:cubicBezTo>
                  <a:lnTo>
                    <a:pt x="41" y="0"/>
                  </a:lnTo>
                  <a:lnTo>
                    <a:pt x="27" y="0"/>
                  </a:lnTo>
                  <a:lnTo>
                    <a:pt x="28" y="1"/>
                  </a:lnTo>
                  <a:cubicBezTo>
                    <a:pt x="28" y="2"/>
                    <a:pt x="29" y="3"/>
                    <a:pt x="30" y="4"/>
                  </a:cubicBezTo>
                  <a:cubicBezTo>
                    <a:pt x="30" y="4"/>
                    <a:pt x="30" y="5"/>
                    <a:pt x="31" y="5"/>
                  </a:cubicBezTo>
                  <a:cubicBezTo>
                    <a:pt x="30" y="5"/>
                    <a:pt x="30" y="4"/>
                    <a:pt x="29" y="4"/>
                  </a:cubicBezTo>
                  <a:cubicBezTo>
                    <a:pt x="28" y="3"/>
                    <a:pt x="27" y="2"/>
                    <a:pt x="27" y="2"/>
                  </a:cubicBezTo>
                  <a:lnTo>
                    <a:pt x="26" y="1"/>
                  </a:lnTo>
                  <a:lnTo>
                    <a:pt x="26" y="15"/>
                  </a:lnTo>
                  <a:lnTo>
                    <a:pt x="27" y="15"/>
                  </a:lnTo>
                  <a:cubicBezTo>
                    <a:pt x="27" y="14"/>
                    <a:pt x="28" y="13"/>
                    <a:pt x="29" y="13"/>
                  </a:cubicBezTo>
                  <a:cubicBezTo>
                    <a:pt x="30" y="12"/>
                    <a:pt x="30" y="12"/>
                    <a:pt x="31" y="12"/>
                  </a:cubicBezTo>
                  <a:cubicBezTo>
                    <a:pt x="30" y="12"/>
                    <a:pt x="30" y="13"/>
                    <a:pt x="30" y="13"/>
                  </a:cubicBezTo>
                  <a:cubicBezTo>
                    <a:pt x="29" y="14"/>
                    <a:pt x="28" y="15"/>
                    <a:pt x="28" y="16"/>
                  </a:cubicBezTo>
                  <a:lnTo>
                    <a:pt x="27" y="16"/>
                  </a:lnTo>
                  <a:lnTo>
                    <a:pt x="29" y="16"/>
                  </a:lnTo>
                  <a:cubicBezTo>
                    <a:pt x="28" y="17"/>
                    <a:pt x="27" y="19"/>
                    <a:pt x="27" y="21"/>
                  </a:cubicBezTo>
                  <a:cubicBezTo>
                    <a:pt x="27" y="22"/>
                    <a:pt x="28" y="24"/>
                    <a:pt x="29" y="25"/>
                  </a:cubicBezTo>
                  <a:lnTo>
                    <a:pt x="29" y="25"/>
                  </a:lnTo>
                  <a:lnTo>
                    <a:pt x="29" y="28"/>
                  </a:lnTo>
                  <a:lnTo>
                    <a:pt x="27" y="29"/>
                  </a:lnTo>
                  <a:lnTo>
                    <a:pt x="27" y="26"/>
                  </a:lnTo>
                  <a:lnTo>
                    <a:pt x="27" y="26"/>
                  </a:lnTo>
                  <a:cubicBezTo>
                    <a:pt x="25" y="26"/>
                    <a:pt x="23" y="26"/>
                    <a:pt x="21" y="27"/>
                  </a:cubicBezTo>
                  <a:cubicBezTo>
                    <a:pt x="9" y="30"/>
                    <a:pt x="0" y="36"/>
                    <a:pt x="6" y="51"/>
                  </a:cubicBezTo>
                  <a:cubicBezTo>
                    <a:pt x="7" y="56"/>
                    <a:pt x="10" y="61"/>
                    <a:pt x="12" y="66"/>
                  </a:cubicBezTo>
                  <a:lnTo>
                    <a:pt x="12" y="73"/>
                  </a:lnTo>
                  <a:cubicBezTo>
                    <a:pt x="12" y="73"/>
                    <a:pt x="28" y="73"/>
                    <a:pt x="34" y="73"/>
                  </a:cubicBezTo>
                  <a:cubicBezTo>
                    <a:pt x="40" y="73"/>
                    <a:pt x="56" y="73"/>
                    <a:pt x="56" y="73"/>
                  </a:cubicBezTo>
                  <a:lnTo>
                    <a:pt x="56" y="66"/>
                  </a:lnTo>
                  <a:cubicBezTo>
                    <a:pt x="58" y="61"/>
                    <a:pt x="61" y="56"/>
                    <a:pt x="62" y="51"/>
                  </a:cubicBezTo>
                  <a:cubicBezTo>
                    <a:pt x="68" y="36"/>
                    <a:pt x="60" y="30"/>
                    <a:pt x="47" y="27"/>
                  </a:cubicBezTo>
                  <a:cubicBezTo>
                    <a:pt x="45" y="26"/>
                    <a:pt x="43" y="26"/>
                    <a:pt x="41" y="26"/>
                  </a:cubicBezTo>
                  <a:lnTo>
                    <a:pt x="41" y="26"/>
                  </a:lnTo>
                  <a:lnTo>
                    <a:pt x="41" y="29"/>
                  </a:lnTo>
                  <a:lnTo>
                    <a:pt x="39" y="28"/>
                  </a:lnTo>
                  <a:lnTo>
                    <a:pt x="39" y="25"/>
                  </a:lnTo>
                  <a:lnTo>
                    <a:pt x="39" y="25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74" name="Freeform 1702"/>
            <p:cNvSpPr>
              <a:spLocks/>
            </p:cNvSpPr>
            <p:nvPr userDrawn="1"/>
          </p:nvSpPr>
          <p:spPr bwMode="auto">
            <a:xfrm>
              <a:off x="372" y="208"/>
              <a:ext cx="0" cy="1"/>
            </a:xfrm>
            <a:custGeom>
              <a:avLst/>
              <a:gdLst>
                <a:gd name="T0" fmla="*/ 2 h 2"/>
                <a:gd name="T1" fmla="*/ 2 h 2"/>
                <a:gd name="T2" fmla="*/ 0 h 2"/>
                <a:gd name="T3" fmla="*/ 0 h 2"/>
                <a:gd name="T4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2"/>
                  </a:lnTo>
                  <a:cubicBezTo>
                    <a:pt x="0" y="1"/>
                    <a:pt x="0" y="1"/>
                    <a:pt x="0" y="0"/>
                  </a:cubicBez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75" name="Freeform 1703"/>
            <p:cNvSpPr>
              <a:spLocks/>
            </p:cNvSpPr>
            <p:nvPr userDrawn="1"/>
          </p:nvSpPr>
          <p:spPr bwMode="auto">
            <a:xfrm>
              <a:off x="362" y="208"/>
              <a:ext cx="1" cy="2"/>
            </a:xfrm>
            <a:custGeom>
              <a:avLst/>
              <a:gdLst>
                <a:gd name="T0" fmla="*/ 1 w 3"/>
                <a:gd name="T1" fmla="*/ 2 h 5"/>
                <a:gd name="T2" fmla="*/ 1 w 3"/>
                <a:gd name="T3" fmla="*/ 2 h 5"/>
                <a:gd name="T4" fmla="*/ 2 w 3"/>
                <a:gd name="T5" fmla="*/ 5 h 5"/>
                <a:gd name="T6" fmla="*/ 3 w 3"/>
                <a:gd name="T7" fmla="*/ 3 h 5"/>
                <a:gd name="T8" fmla="*/ 0 w 3"/>
                <a:gd name="T9" fmla="*/ 0 h 5"/>
                <a:gd name="T10" fmla="*/ 0 w 3"/>
                <a:gd name="T11" fmla="*/ 1 h 5"/>
                <a:gd name="T12" fmla="*/ 1 w 3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5">
                  <a:moveTo>
                    <a:pt x="1" y="2"/>
                  </a:moveTo>
                  <a:lnTo>
                    <a:pt x="1" y="2"/>
                  </a:lnTo>
                  <a:cubicBezTo>
                    <a:pt x="1" y="3"/>
                    <a:pt x="1" y="4"/>
                    <a:pt x="2" y="5"/>
                  </a:cubicBezTo>
                  <a:cubicBezTo>
                    <a:pt x="2" y="4"/>
                    <a:pt x="3" y="4"/>
                    <a:pt x="3" y="3"/>
                  </a:cubicBezTo>
                  <a:cubicBezTo>
                    <a:pt x="2" y="2"/>
                    <a:pt x="1" y="1"/>
                    <a:pt x="0" y="0"/>
                  </a:cubicBezTo>
                  <a:lnTo>
                    <a:pt x="0" y="1"/>
                  </a:lnTo>
                  <a:cubicBezTo>
                    <a:pt x="0" y="1"/>
                    <a:pt x="0" y="1"/>
                    <a:pt x="1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76" name="Freeform 1704"/>
            <p:cNvSpPr>
              <a:spLocks/>
            </p:cNvSpPr>
            <p:nvPr userDrawn="1"/>
          </p:nvSpPr>
          <p:spPr bwMode="auto">
            <a:xfrm>
              <a:off x="361" y="205"/>
              <a:ext cx="2" cy="2"/>
            </a:xfrm>
            <a:custGeom>
              <a:avLst/>
              <a:gdLst>
                <a:gd name="T0" fmla="*/ 1 w 3"/>
                <a:gd name="T1" fmla="*/ 6 h 6"/>
                <a:gd name="T2" fmla="*/ 1 w 3"/>
                <a:gd name="T3" fmla="*/ 6 h 6"/>
                <a:gd name="T4" fmla="*/ 1 w 3"/>
                <a:gd name="T5" fmla="*/ 6 h 6"/>
                <a:gd name="T6" fmla="*/ 3 w 3"/>
                <a:gd name="T7" fmla="*/ 3 h 6"/>
                <a:gd name="T8" fmla="*/ 1 w 3"/>
                <a:gd name="T9" fmla="*/ 0 h 6"/>
                <a:gd name="T10" fmla="*/ 0 w 3"/>
                <a:gd name="T11" fmla="*/ 2 h 6"/>
                <a:gd name="T12" fmla="*/ 1 w 3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1" y="6"/>
                  </a:moveTo>
                  <a:lnTo>
                    <a:pt x="1" y="6"/>
                  </a:lnTo>
                  <a:lnTo>
                    <a:pt x="1" y="6"/>
                  </a:lnTo>
                  <a:cubicBezTo>
                    <a:pt x="2" y="5"/>
                    <a:pt x="3" y="4"/>
                    <a:pt x="3" y="3"/>
                  </a:cubicBezTo>
                  <a:cubicBezTo>
                    <a:pt x="2" y="2"/>
                    <a:pt x="2" y="1"/>
                    <a:pt x="1" y="0"/>
                  </a:cubicBezTo>
                  <a:lnTo>
                    <a:pt x="0" y="2"/>
                  </a:lnTo>
                  <a:cubicBezTo>
                    <a:pt x="0" y="3"/>
                    <a:pt x="0" y="5"/>
                    <a:pt x="1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77" name="Freeform 1705"/>
            <p:cNvSpPr>
              <a:spLocks/>
            </p:cNvSpPr>
            <p:nvPr userDrawn="1"/>
          </p:nvSpPr>
          <p:spPr bwMode="auto">
            <a:xfrm>
              <a:off x="361" y="204"/>
              <a:ext cx="1" cy="1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2 h 2"/>
                <a:gd name="T4" fmla="*/ 1 w 1"/>
                <a:gd name="T5" fmla="*/ 1 h 2"/>
                <a:gd name="T6" fmla="*/ 0 w 1"/>
                <a:gd name="T7" fmla="*/ 0 h 2"/>
                <a:gd name="T8" fmla="*/ 0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lnTo>
                    <a:pt x="0" y="2"/>
                  </a:lnTo>
                  <a:lnTo>
                    <a:pt x="1" y="1"/>
                  </a:lnTo>
                  <a:lnTo>
                    <a:pt x="0" y="0"/>
                  </a:lnTo>
                  <a:cubicBezTo>
                    <a:pt x="0" y="0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78" name="Freeform 1706"/>
            <p:cNvSpPr>
              <a:spLocks/>
            </p:cNvSpPr>
            <p:nvPr userDrawn="1"/>
          </p:nvSpPr>
          <p:spPr bwMode="auto">
            <a:xfrm>
              <a:off x="361" y="201"/>
              <a:ext cx="2" cy="3"/>
            </a:xfrm>
            <a:custGeom>
              <a:avLst/>
              <a:gdLst>
                <a:gd name="T0" fmla="*/ 0 w 3"/>
                <a:gd name="T1" fmla="*/ 5 h 6"/>
                <a:gd name="T2" fmla="*/ 0 w 3"/>
                <a:gd name="T3" fmla="*/ 5 h 6"/>
                <a:gd name="T4" fmla="*/ 1 w 3"/>
                <a:gd name="T5" fmla="*/ 6 h 6"/>
                <a:gd name="T6" fmla="*/ 3 w 3"/>
                <a:gd name="T7" fmla="*/ 2 h 6"/>
                <a:gd name="T8" fmla="*/ 2 w 3"/>
                <a:gd name="T9" fmla="*/ 0 h 6"/>
                <a:gd name="T10" fmla="*/ 0 w 3"/>
                <a:gd name="T1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0" y="5"/>
                  </a:moveTo>
                  <a:lnTo>
                    <a:pt x="0" y="5"/>
                  </a:lnTo>
                  <a:lnTo>
                    <a:pt x="1" y="6"/>
                  </a:lnTo>
                  <a:cubicBezTo>
                    <a:pt x="2" y="4"/>
                    <a:pt x="2" y="3"/>
                    <a:pt x="3" y="2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1" y="2"/>
                    <a:pt x="0" y="3"/>
                    <a:pt x="0" y="5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79" name="Freeform 1707"/>
            <p:cNvSpPr>
              <a:spLocks/>
            </p:cNvSpPr>
            <p:nvPr userDrawn="1"/>
          </p:nvSpPr>
          <p:spPr bwMode="auto">
            <a:xfrm>
              <a:off x="363" y="200"/>
              <a:ext cx="1" cy="2"/>
            </a:xfrm>
            <a:custGeom>
              <a:avLst/>
              <a:gdLst>
                <a:gd name="T0" fmla="*/ 0 w 4"/>
                <a:gd name="T1" fmla="*/ 3 h 4"/>
                <a:gd name="T2" fmla="*/ 0 w 4"/>
                <a:gd name="T3" fmla="*/ 3 h 4"/>
                <a:gd name="T4" fmla="*/ 1 w 4"/>
                <a:gd name="T5" fmla="*/ 4 h 4"/>
                <a:gd name="T6" fmla="*/ 4 w 4"/>
                <a:gd name="T7" fmla="*/ 1 h 4"/>
                <a:gd name="T8" fmla="*/ 3 w 4"/>
                <a:gd name="T9" fmla="*/ 0 h 4"/>
                <a:gd name="T10" fmla="*/ 0 w 4"/>
                <a:gd name="T11" fmla="*/ 3 h 4"/>
                <a:gd name="T12" fmla="*/ 0 w 4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0" y="3"/>
                  </a:moveTo>
                  <a:lnTo>
                    <a:pt x="0" y="3"/>
                  </a:lnTo>
                  <a:lnTo>
                    <a:pt x="1" y="4"/>
                  </a:lnTo>
                  <a:cubicBezTo>
                    <a:pt x="1" y="3"/>
                    <a:pt x="2" y="2"/>
                    <a:pt x="4" y="1"/>
                  </a:cubicBezTo>
                  <a:lnTo>
                    <a:pt x="3" y="0"/>
                  </a:lnTo>
                  <a:cubicBezTo>
                    <a:pt x="2" y="1"/>
                    <a:pt x="1" y="2"/>
                    <a:pt x="0" y="3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80" name="Rectangle 1708"/>
            <p:cNvSpPr>
              <a:spLocks noChangeArrowheads="1"/>
            </p:cNvSpPr>
            <p:nvPr userDrawn="1"/>
          </p:nvSpPr>
          <p:spPr bwMode="auto">
            <a:xfrm>
              <a:off x="364" y="200"/>
              <a:ext cx="1" cy="1"/>
            </a:xfrm>
            <a:prstGeom prst="rect">
              <a:avLst/>
            </a:prstGeom>
            <a:solidFill>
              <a:srgbClr val="D5A03C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81" name="Freeform 1709"/>
            <p:cNvSpPr>
              <a:spLocks/>
            </p:cNvSpPr>
            <p:nvPr userDrawn="1"/>
          </p:nvSpPr>
          <p:spPr bwMode="auto">
            <a:xfrm>
              <a:off x="364" y="199"/>
              <a:ext cx="3" cy="3"/>
            </a:xfrm>
            <a:custGeom>
              <a:avLst/>
              <a:gdLst>
                <a:gd name="T0" fmla="*/ 2 w 6"/>
                <a:gd name="T1" fmla="*/ 1 h 6"/>
                <a:gd name="T2" fmla="*/ 2 w 6"/>
                <a:gd name="T3" fmla="*/ 1 h 6"/>
                <a:gd name="T4" fmla="*/ 0 w 6"/>
                <a:gd name="T5" fmla="*/ 3 h 6"/>
                <a:gd name="T6" fmla="*/ 3 w 6"/>
                <a:gd name="T7" fmla="*/ 6 h 6"/>
                <a:gd name="T8" fmla="*/ 6 w 6"/>
                <a:gd name="T9" fmla="*/ 3 h 6"/>
                <a:gd name="T10" fmla="*/ 4 w 6"/>
                <a:gd name="T11" fmla="*/ 0 h 6"/>
                <a:gd name="T12" fmla="*/ 2 w 6"/>
                <a:gd name="T1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6">
                  <a:moveTo>
                    <a:pt x="2" y="1"/>
                  </a:moveTo>
                  <a:lnTo>
                    <a:pt x="2" y="1"/>
                  </a:lnTo>
                  <a:cubicBezTo>
                    <a:pt x="1" y="2"/>
                    <a:pt x="1" y="2"/>
                    <a:pt x="0" y="3"/>
                  </a:cubicBezTo>
                  <a:cubicBezTo>
                    <a:pt x="1" y="4"/>
                    <a:pt x="2" y="5"/>
                    <a:pt x="3" y="6"/>
                  </a:cubicBezTo>
                  <a:cubicBezTo>
                    <a:pt x="4" y="5"/>
                    <a:pt x="5" y="4"/>
                    <a:pt x="6" y="3"/>
                  </a:cubicBezTo>
                  <a:cubicBezTo>
                    <a:pt x="5" y="2"/>
                    <a:pt x="4" y="1"/>
                    <a:pt x="4" y="0"/>
                  </a:cubicBezTo>
                  <a:cubicBezTo>
                    <a:pt x="3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82" name="Freeform 1710"/>
            <p:cNvSpPr>
              <a:spLocks/>
            </p:cNvSpPr>
            <p:nvPr userDrawn="1"/>
          </p:nvSpPr>
          <p:spPr bwMode="auto">
            <a:xfrm>
              <a:off x="366" y="199"/>
              <a:ext cx="2" cy="1"/>
            </a:xfrm>
            <a:custGeom>
              <a:avLst/>
              <a:gdLst>
                <a:gd name="T0" fmla="*/ 0 w 4"/>
                <a:gd name="T1" fmla="*/ 1 h 4"/>
                <a:gd name="T2" fmla="*/ 0 w 4"/>
                <a:gd name="T3" fmla="*/ 1 h 4"/>
                <a:gd name="T4" fmla="*/ 2 w 4"/>
                <a:gd name="T5" fmla="*/ 4 h 4"/>
                <a:gd name="T6" fmla="*/ 4 w 4"/>
                <a:gd name="T7" fmla="*/ 1 h 4"/>
                <a:gd name="T8" fmla="*/ 4 w 4"/>
                <a:gd name="T9" fmla="*/ 0 h 4"/>
                <a:gd name="T10" fmla="*/ 0 w 4"/>
                <a:gd name="T1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0" y="1"/>
                  </a:moveTo>
                  <a:lnTo>
                    <a:pt x="0" y="1"/>
                  </a:lnTo>
                  <a:cubicBezTo>
                    <a:pt x="1" y="2"/>
                    <a:pt x="1" y="3"/>
                    <a:pt x="2" y="4"/>
                  </a:cubicBezTo>
                  <a:cubicBezTo>
                    <a:pt x="3" y="3"/>
                    <a:pt x="4" y="2"/>
                    <a:pt x="4" y="1"/>
                  </a:cubicBezTo>
                  <a:lnTo>
                    <a:pt x="4" y="0"/>
                  </a:lnTo>
                  <a:cubicBezTo>
                    <a:pt x="3" y="0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83" name="Freeform 1711"/>
            <p:cNvSpPr>
              <a:spLocks/>
            </p:cNvSpPr>
            <p:nvPr userDrawn="1"/>
          </p:nvSpPr>
          <p:spPr bwMode="auto">
            <a:xfrm>
              <a:off x="367" y="200"/>
              <a:ext cx="2" cy="2"/>
            </a:xfrm>
            <a:custGeom>
              <a:avLst/>
              <a:gdLst>
                <a:gd name="T0" fmla="*/ 3 w 4"/>
                <a:gd name="T1" fmla="*/ 0 h 6"/>
                <a:gd name="T2" fmla="*/ 3 w 4"/>
                <a:gd name="T3" fmla="*/ 0 h 6"/>
                <a:gd name="T4" fmla="*/ 0 w 4"/>
                <a:gd name="T5" fmla="*/ 2 h 6"/>
                <a:gd name="T6" fmla="*/ 3 w 4"/>
                <a:gd name="T7" fmla="*/ 6 h 6"/>
                <a:gd name="T8" fmla="*/ 4 w 4"/>
                <a:gd name="T9" fmla="*/ 5 h 6"/>
                <a:gd name="T10" fmla="*/ 3 w 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3" y="0"/>
                  </a:moveTo>
                  <a:lnTo>
                    <a:pt x="3" y="0"/>
                  </a:lnTo>
                  <a:cubicBezTo>
                    <a:pt x="2" y="1"/>
                    <a:pt x="1" y="2"/>
                    <a:pt x="0" y="2"/>
                  </a:cubicBezTo>
                  <a:cubicBezTo>
                    <a:pt x="1" y="3"/>
                    <a:pt x="2" y="5"/>
                    <a:pt x="3" y="6"/>
                  </a:cubicBezTo>
                  <a:lnTo>
                    <a:pt x="4" y="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84" name="Freeform 1712"/>
            <p:cNvSpPr>
              <a:spLocks/>
            </p:cNvSpPr>
            <p:nvPr userDrawn="1"/>
          </p:nvSpPr>
          <p:spPr bwMode="auto">
            <a:xfrm>
              <a:off x="368" y="202"/>
              <a:ext cx="1" cy="1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0 w 1"/>
                <a:gd name="T5" fmla="*/ 0 h 1"/>
                <a:gd name="T6" fmla="*/ 1 w 1"/>
                <a:gd name="T7" fmla="*/ 1 h 1"/>
                <a:gd name="T8" fmla="*/ 1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85" name="Freeform 1713"/>
            <p:cNvSpPr>
              <a:spLocks/>
            </p:cNvSpPr>
            <p:nvPr userDrawn="1"/>
          </p:nvSpPr>
          <p:spPr bwMode="auto">
            <a:xfrm>
              <a:off x="367" y="203"/>
              <a:ext cx="2" cy="2"/>
            </a:xfrm>
            <a:custGeom>
              <a:avLst/>
              <a:gdLst>
                <a:gd name="T0" fmla="*/ 4 w 5"/>
                <a:gd name="T1" fmla="*/ 1 h 6"/>
                <a:gd name="T2" fmla="*/ 4 w 5"/>
                <a:gd name="T3" fmla="*/ 1 h 6"/>
                <a:gd name="T4" fmla="*/ 3 w 5"/>
                <a:gd name="T5" fmla="*/ 0 h 6"/>
                <a:gd name="T6" fmla="*/ 0 w 5"/>
                <a:gd name="T7" fmla="*/ 3 h 6"/>
                <a:gd name="T8" fmla="*/ 3 w 5"/>
                <a:gd name="T9" fmla="*/ 6 h 6"/>
                <a:gd name="T10" fmla="*/ 5 w 5"/>
                <a:gd name="T11" fmla="*/ 3 h 6"/>
                <a:gd name="T12" fmla="*/ 4 w 5"/>
                <a:gd name="T1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4" y="1"/>
                  </a:moveTo>
                  <a:lnTo>
                    <a:pt x="4" y="1"/>
                  </a:lnTo>
                  <a:cubicBezTo>
                    <a:pt x="4" y="1"/>
                    <a:pt x="3" y="0"/>
                    <a:pt x="3" y="0"/>
                  </a:cubicBezTo>
                  <a:cubicBezTo>
                    <a:pt x="2" y="1"/>
                    <a:pt x="1" y="2"/>
                    <a:pt x="0" y="3"/>
                  </a:cubicBezTo>
                  <a:cubicBezTo>
                    <a:pt x="1" y="4"/>
                    <a:pt x="2" y="5"/>
                    <a:pt x="3" y="6"/>
                  </a:cubicBezTo>
                  <a:cubicBezTo>
                    <a:pt x="3" y="5"/>
                    <a:pt x="4" y="4"/>
                    <a:pt x="5" y="3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86" name="Freeform 1714"/>
            <p:cNvSpPr>
              <a:spLocks/>
            </p:cNvSpPr>
            <p:nvPr userDrawn="1"/>
          </p:nvSpPr>
          <p:spPr bwMode="auto">
            <a:xfrm>
              <a:off x="368" y="205"/>
              <a:ext cx="2" cy="2"/>
            </a:xfrm>
            <a:custGeom>
              <a:avLst/>
              <a:gdLst>
                <a:gd name="T0" fmla="*/ 2 w 3"/>
                <a:gd name="T1" fmla="*/ 0 h 5"/>
                <a:gd name="T2" fmla="*/ 2 w 3"/>
                <a:gd name="T3" fmla="*/ 0 h 5"/>
                <a:gd name="T4" fmla="*/ 0 w 3"/>
                <a:gd name="T5" fmla="*/ 2 h 5"/>
                <a:gd name="T6" fmla="*/ 3 w 3"/>
                <a:gd name="T7" fmla="*/ 5 h 5"/>
                <a:gd name="T8" fmla="*/ 2 w 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lnTo>
                    <a:pt x="2" y="0"/>
                  </a:lnTo>
                  <a:cubicBezTo>
                    <a:pt x="1" y="1"/>
                    <a:pt x="1" y="1"/>
                    <a:pt x="0" y="2"/>
                  </a:cubicBezTo>
                  <a:cubicBezTo>
                    <a:pt x="1" y="3"/>
                    <a:pt x="2" y="4"/>
                    <a:pt x="3" y="5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87" name="Freeform 1715"/>
            <p:cNvSpPr>
              <a:spLocks/>
            </p:cNvSpPr>
            <p:nvPr userDrawn="1"/>
          </p:nvSpPr>
          <p:spPr bwMode="auto">
            <a:xfrm>
              <a:off x="368" y="207"/>
              <a:ext cx="2" cy="3"/>
            </a:xfrm>
            <a:custGeom>
              <a:avLst/>
              <a:gdLst>
                <a:gd name="T0" fmla="*/ 3 w 4"/>
                <a:gd name="T1" fmla="*/ 0 h 5"/>
                <a:gd name="T2" fmla="*/ 3 w 4"/>
                <a:gd name="T3" fmla="*/ 0 h 5"/>
                <a:gd name="T4" fmla="*/ 3 w 4"/>
                <a:gd name="T5" fmla="*/ 0 h 5"/>
                <a:gd name="T6" fmla="*/ 0 w 4"/>
                <a:gd name="T7" fmla="*/ 2 h 5"/>
                <a:gd name="T8" fmla="*/ 3 w 4"/>
                <a:gd name="T9" fmla="*/ 5 h 5"/>
                <a:gd name="T10" fmla="*/ 3 w 4"/>
                <a:gd name="T11" fmla="*/ 4 h 5"/>
                <a:gd name="T12" fmla="*/ 3 w 4"/>
                <a:gd name="T13" fmla="*/ 4 h 5"/>
                <a:gd name="T14" fmla="*/ 4 w 4"/>
                <a:gd name="T15" fmla="*/ 4 h 5"/>
                <a:gd name="T16" fmla="*/ 3 w 4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lnTo>
                    <a:pt x="3" y="0"/>
                  </a:lnTo>
                  <a:lnTo>
                    <a:pt x="3" y="0"/>
                  </a:lnTo>
                  <a:cubicBezTo>
                    <a:pt x="2" y="0"/>
                    <a:pt x="1" y="1"/>
                    <a:pt x="0" y="2"/>
                  </a:cubicBezTo>
                  <a:cubicBezTo>
                    <a:pt x="1" y="3"/>
                    <a:pt x="2" y="4"/>
                    <a:pt x="3" y="5"/>
                  </a:cubicBezTo>
                  <a:lnTo>
                    <a:pt x="3" y="4"/>
                  </a:lnTo>
                  <a:lnTo>
                    <a:pt x="3" y="4"/>
                  </a:lnTo>
                  <a:lnTo>
                    <a:pt x="4" y="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88" name="Freeform 1716"/>
            <p:cNvSpPr>
              <a:spLocks/>
            </p:cNvSpPr>
            <p:nvPr userDrawn="1"/>
          </p:nvSpPr>
          <p:spPr bwMode="auto">
            <a:xfrm>
              <a:off x="370" y="210"/>
              <a:ext cx="0" cy="0"/>
            </a:xfrm>
            <a:custGeom>
              <a:avLst/>
              <a:gdLst>
                <a:gd name="T0" fmla="*/ 1 h 2"/>
                <a:gd name="T1" fmla="*/ 1 h 2"/>
                <a:gd name="T2" fmla="*/ 2 h 2"/>
                <a:gd name="T3" fmla="*/ 0 h 2"/>
                <a:gd name="T4" fmla="*/ 1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2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89" name="Freeform 1717"/>
            <p:cNvSpPr>
              <a:spLocks/>
            </p:cNvSpPr>
            <p:nvPr userDrawn="1"/>
          </p:nvSpPr>
          <p:spPr bwMode="auto">
            <a:xfrm>
              <a:off x="365" y="214"/>
              <a:ext cx="1" cy="0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0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0"/>
                    <a:pt x="1" y="0"/>
                  </a:cubicBez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90" name="Freeform 1718"/>
            <p:cNvSpPr>
              <a:spLocks/>
            </p:cNvSpPr>
            <p:nvPr userDrawn="1"/>
          </p:nvSpPr>
          <p:spPr bwMode="auto">
            <a:xfrm>
              <a:off x="363" y="213"/>
              <a:ext cx="2" cy="1"/>
            </a:xfrm>
            <a:custGeom>
              <a:avLst/>
              <a:gdLst>
                <a:gd name="T0" fmla="*/ 4 w 4"/>
                <a:gd name="T1" fmla="*/ 2 h 3"/>
                <a:gd name="T2" fmla="*/ 4 w 4"/>
                <a:gd name="T3" fmla="*/ 2 h 3"/>
                <a:gd name="T4" fmla="*/ 0 w 4"/>
                <a:gd name="T5" fmla="*/ 0 h 3"/>
                <a:gd name="T6" fmla="*/ 2 w 4"/>
                <a:gd name="T7" fmla="*/ 3 h 3"/>
                <a:gd name="T8" fmla="*/ 3 w 4"/>
                <a:gd name="T9" fmla="*/ 3 h 3"/>
                <a:gd name="T10" fmla="*/ 3 w 4"/>
                <a:gd name="T11" fmla="*/ 3 h 3"/>
                <a:gd name="T12" fmla="*/ 4 w 4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3">
                  <a:moveTo>
                    <a:pt x="4" y="2"/>
                  </a:moveTo>
                  <a:lnTo>
                    <a:pt x="4" y="2"/>
                  </a:lnTo>
                  <a:cubicBezTo>
                    <a:pt x="2" y="1"/>
                    <a:pt x="1" y="0"/>
                    <a:pt x="0" y="0"/>
                  </a:cubicBezTo>
                  <a:cubicBezTo>
                    <a:pt x="1" y="1"/>
                    <a:pt x="1" y="2"/>
                    <a:pt x="2" y="3"/>
                  </a:cubicBezTo>
                  <a:lnTo>
                    <a:pt x="3" y="3"/>
                  </a:lnTo>
                  <a:lnTo>
                    <a:pt x="3" y="3"/>
                  </a:lnTo>
                  <a:cubicBezTo>
                    <a:pt x="3" y="3"/>
                    <a:pt x="3" y="2"/>
                    <a:pt x="4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91" name="Freeform 1719"/>
            <p:cNvSpPr>
              <a:spLocks/>
            </p:cNvSpPr>
            <p:nvPr userDrawn="1"/>
          </p:nvSpPr>
          <p:spPr bwMode="auto">
            <a:xfrm>
              <a:off x="363" y="210"/>
              <a:ext cx="1" cy="2"/>
            </a:xfrm>
            <a:custGeom>
              <a:avLst/>
              <a:gdLst>
                <a:gd name="T0" fmla="*/ 2 w 4"/>
                <a:gd name="T1" fmla="*/ 5 h 6"/>
                <a:gd name="T2" fmla="*/ 2 w 4"/>
                <a:gd name="T3" fmla="*/ 5 h 6"/>
                <a:gd name="T4" fmla="*/ 2 w 4"/>
                <a:gd name="T5" fmla="*/ 6 h 6"/>
                <a:gd name="T6" fmla="*/ 4 w 4"/>
                <a:gd name="T7" fmla="*/ 2 h 6"/>
                <a:gd name="T8" fmla="*/ 1 w 4"/>
                <a:gd name="T9" fmla="*/ 0 h 6"/>
                <a:gd name="T10" fmla="*/ 0 w 4"/>
                <a:gd name="T11" fmla="*/ 2 h 6"/>
                <a:gd name="T12" fmla="*/ 2 w 4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6">
                  <a:moveTo>
                    <a:pt x="2" y="5"/>
                  </a:moveTo>
                  <a:lnTo>
                    <a:pt x="2" y="5"/>
                  </a:lnTo>
                  <a:lnTo>
                    <a:pt x="2" y="6"/>
                  </a:lnTo>
                  <a:cubicBezTo>
                    <a:pt x="3" y="4"/>
                    <a:pt x="3" y="3"/>
                    <a:pt x="4" y="2"/>
                  </a:cubicBezTo>
                  <a:cubicBezTo>
                    <a:pt x="3" y="1"/>
                    <a:pt x="2" y="1"/>
                    <a:pt x="1" y="0"/>
                  </a:cubicBezTo>
                  <a:cubicBezTo>
                    <a:pt x="1" y="0"/>
                    <a:pt x="1" y="1"/>
                    <a:pt x="0" y="2"/>
                  </a:cubicBezTo>
                  <a:cubicBezTo>
                    <a:pt x="1" y="3"/>
                    <a:pt x="1" y="4"/>
                    <a:pt x="2" y="5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92" name="Freeform 1720"/>
            <p:cNvSpPr>
              <a:spLocks/>
            </p:cNvSpPr>
            <p:nvPr userDrawn="1"/>
          </p:nvSpPr>
          <p:spPr bwMode="auto">
            <a:xfrm>
              <a:off x="369" y="198"/>
              <a:ext cx="2" cy="10"/>
            </a:xfrm>
            <a:custGeom>
              <a:avLst/>
              <a:gdLst>
                <a:gd name="T0" fmla="*/ 2 w 5"/>
                <a:gd name="T1" fmla="*/ 0 h 22"/>
                <a:gd name="T2" fmla="*/ 2 w 5"/>
                <a:gd name="T3" fmla="*/ 0 h 22"/>
                <a:gd name="T4" fmla="*/ 0 w 5"/>
                <a:gd name="T5" fmla="*/ 1 h 22"/>
                <a:gd name="T6" fmla="*/ 4 w 5"/>
                <a:gd name="T7" fmla="*/ 22 h 22"/>
                <a:gd name="T8" fmla="*/ 4 w 5"/>
                <a:gd name="T9" fmla="*/ 21 h 22"/>
                <a:gd name="T10" fmla="*/ 4 w 5"/>
                <a:gd name="T11" fmla="*/ 21 h 22"/>
                <a:gd name="T12" fmla="*/ 5 w 5"/>
                <a:gd name="T13" fmla="*/ 22 h 22"/>
                <a:gd name="T14" fmla="*/ 2 w 5"/>
                <a:gd name="T1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22">
                  <a:moveTo>
                    <a:pt x="2" y="0"/>
                  </a:moveTo>
                  <a:lnTo>
                    <a:pt x="2" y="0"/>
                  </a:lnTo>
                  <a:cubicBezTo>
                    <a:pt x="1" y="0"/>
                    <a:pt x="0" y="0"/>
                    <a:pt x="0" y="1"/>
                  </a:cubicBezTo>
                  <a:lnTo>
                    <a:pt x="4" y="22"/>
                  </a:lnTo>
                  <a:cubicBezTo>
                    <a:pt x="4" y="21"/>
                    <a:pt x="4" y="21"/>
                    <a:pt x="4" y="21"/>
                  </a:cubicBezTo>
                  <a:lnTo>
                    <a:pt x="4" y="21"/>
                  </a:lnTo>
                  <a:cubicBezTo>
                    <a:pt x="4" y="21"/>
                    <a:pt x="5" y="21"/>
                    <a:pt x="5" y="22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93" name="Freeform 1721"/>
            <p:cNvSpPr>
              <a:spLocks/>
            </p:cNvSpPr>
            <p:nvPr userDrawn="1"/>
          </p:nvSpPr>
          <p:spPr bwMode="auto">
            <a:xfrm>
              <a:off x="366" y="201"/>
              <a:ext cx="2" cy="3"/>
            </a:xfrm>
            <a:custGeom>
              <a:avLst/>
              <a:gdLst>
                <a:gd name="T0" fmla="*/ 3 w 5"/>
                <a:gd name="T1" fmla="*/ 0 h 6"/>
                <a:gd name="T2" fmla="*/ 3 w 5"/>
                <a:gd name="T3" fmla="*/ 0 h 6"/>
                <a:gd name="T4" fmla="*/ 0 w 5"/>
                <a:gd name="T5" fmla="*/ 3 h 6"/>
                <a:gd name="T6" fmla="*/ 3 w 5"/>
                <a:gd name="T7" fmla="*/ 6 h 6"/>
                <a:gd name="T8" fmla="*/ 5 w 5"/>
                <a:gd name="T9" fmla="*/ 3 h 6"/>
                <a:gd name="T10" fmla="*/ 3 w 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6">
                  <a:moveTo>
                    <a:pt x="3" y="0"/>
                  </a:moveTo>
                  <a:lnTo>
                    <a:pt x="3" y="0"/>
                  </a:lnTo>
                  <a:cubicBezTo>
                    <a:pt x="2" y="1"/>
                    <a:pt x="1" y="2"/>
                    <a:pt x="0" y="3"/>
                  </a:cubicBezTo>
                  <a:cubicBezTo>
                    <a:pt x="1" y="4"/>
                    <a:pt x="2" y="5"/>
                    <a:pt x="3" y="6"/>
                  </a:cubicBezTo>
                  <a:cubicBezTo>
                    <a:pt x="3" y="5"/>
                    <a:pt x="4" y="4"/>
                    <a:pt x="5" y="3"/>
                  </a:cubicBezTo>
                  <a:cubicBezTo>
                    <a:pt x="5" y="2"/>
                    <a:pt x="4" y="1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94" name="Freeform 1722"/>
            <p:cNvSpPr>
              <a:spLocks/>
            </p:cNvSpPr>
            <p:nvPr userDrawn="1"/>
          </p:nvSpPr>
          <p:spPr bwMode="auto">
            <a:xfrm>
              <a:off x="363" y="200"/>
              <a:ext cx="2" cy="4"/>
            </a:xfrm>
            <a:custGeom>
              <a:avLst/>
              <a:gdLst>
                <a:gd name="T0" fmla="*/ 3 w 5"/>
                <a:gd name="T1" fmla="*/ 7 h 7"/>
                <a:gd name="T2" fmla="*/ 3 w 5"/>
                <a:gd name="T3" fmla="*/ 7 h 7"/>
                <a:gd name="T4" fmla="*/ 5 w 5"/>
                <a:gd name="T5" fmla="*/ 4 h 7"/>
                <a:gd name="T6" fmla="*/ 3 w 5"/>
                <a:gd name="T7" fmla="*/ 0 h 7"/>
                <a:gd name="T8" fmla="*/ 0 w 5"/>
                <a:gd name="T9" fmla="*/ 4 h 7"/>
                <a:gd name="T10" fmla="*/ 3 w 5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7">
                  <a:moveTo>
                    <a:pt x="3" y="7"/>
                  </a:moveTo>
                  <a:lnTo>
                    <a:pt x="3" y="7"/>
                  </a:lnTo>
                  <a:cubicBezTo>
                    <a:pt x="4" y="6"/>
                    <a:pt x="4" y="5"/>
                    <a:pt x="5" y="4"/>
                  </a:cubicBezTo>
                  <a:cubicBezTo>
                    <a:pt x="4" y="3"/>
                    <a:pt x="4" y="1"/>
                    <a:pt x="3" y="0"/>
                  </a:cubicBezTo>
                  <a:cubicBezTo>
                    <a:pt x="2" y="2"/>
                    <a:pt x="1" y="3"/>
                    <a:pt x="0" y="4"/>
                  </a:cubicBezTo>
                  <a:cubicBezTo>
                    <a:pt x="1" y="5"/>
                    <a:pt x="2" y="6"/>
                    <a:pt x="3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95" name="Freeform 1723"/>
            <p:cNvSpPr>
              <a:spLocks/>
            </p:cNvSpPr>
            <p:nvPr userDrawn="1"/>
          </p:nvSpPr>
          <p:spPr bwMode="auto">
            <a:xfrm>
              <a:off x="364" y="202"/>
              <a:ext cx="3" cy="3"/>
            </a:xfrm>
            <a:custGeom>
              <a:avLst/>
              <a:gdLst>
                <a:gd name="T0" fmla="*/ 3 w 5"/>
                <a:gd name="T1" fmla="*/ 7 h 7"/>
                <a:gd name="T2" fmla="*/ 3 w 5"/>
                <a:gd name="T3" fmla="*/ 7 h 7"/>
                <a:gd name="T4" fmla="*/ 5 w 5"/>
                <a:gd name="T5" fmla="*/ 4 h 7"/>
                <a:gd name="T6" fmla="*/ 3 w 5"/>
                <a:gd name="T7" fmla="*/ 0 h 7"/>
                <a:gd name="T8" fmla="*/ 0 w 5"/>
                <a:gd name="T9" fmla="*/ 4 h 7"/>
                <a:gd name="T10" fmla="*/ 3 w 5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7">
                  <a:moveTo>
                    <a:pt x="3" y="7"/>
                  </a:moveTo>
                  <a:lnTo>
                    <a:pt x="3" y="7"/>
                  </a:lnTo>
                  <a:cubicBezTo>
                    <a:pt x="3" y="6"/>
                    <a:pt x="4" y="5"/>
                    <a:pt x="5" y="4"/>
                  </a:cubicBezTo>
                  <a:cubicBezTo>
                    <a:pt x="4" y="3"/>
                    <a:pt x="3" y="1"/>
                    <a:pt x="3" y="0"/>
                  </a:cubicBezTo>
                  <a:cubicBezTo>
                    <a:pt x="2" y="2"/>
                    <a:pt x="1" y="3"/>
                    <a:pt x="0" y="4"/>
                  </a:cubicBezTo>
                  <a:cubicBezTo>
                    <a:pt x="1" y="5"/>
                    <a:pt x="2" y="6"/>
                    <a:pt x="3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96" name="Freeform 1724"/>
            <p:cNvSpPr>
              <a:spLocks/>
            </p:cNvSpPr>
            <p:nvPr userDrawn="1"/>
          </p:nvSpPr>
          <p:spPr bwMode="auto">
            <a:xfrm>
              <a:off x="366" y="204"/>
              <a:ext cx="2" cy="3"/>
            </a:xfrm>
            <a:custGeom>
              <a:avLst/>
              <a:gdLst>
                <a:gd name="T0" fmla="*/ 3 w 5"/>
                <a:gd name="T1" fmla="*/ 6 h 6"/>
                <a:gd name="T2" fmla="*/ 3 w 5"/>
                <a:gd name="T3" fmla="*/ 6 h 6"/>
                <a:gd name="T4" fmla="*/ 5 w 5"/>
                <a:gd name="T5" fmla="*/ 3 h 6"/>
                <a:gd name="T6" fmla="*/ 3 w 5"/>
                <a:gd name="T7" fmla="*/ 0 h 6"/>
                <a:gd name="T8" fmla="*/ 0 w 5"/>
                <a:gd name="T9" fmla="*/ 3 h 6"/>
                <a:gd name="T10" fmla="*/ 3 w 5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6">
                  <a:moveTo>
                    <a:pt x="3" y="6"/>
                  </a:moveTo>
                  <a:lnTo>
                    <a:pt x="3" y="6"/>
                  </a:lnTo>
                  <a:cubicBezTo>
                    <a:pt x="3" y="5"/>
                    <a:pt x="4" y="4"/>
                    <a:pt x="5" y="3"/>
                  </a:cubicBezTo>
                  <a:cubicBezTo>
                    <a:pt x="4" y="2"/>
                    <a:pt x="3" y="1"/>
                    <a:pt x="3" y="0"/>
                  </a:cubicBezTo>
                  <a:cubicBezTo>
                    <a:pt x="2" y="1"/>
                    <a:pt x="1" y="2"/>
                    <a:pt x="0" y="3"/>
                  </a:cubicBezTo>
                  <a:cubicBezTo>
                    <a:pt x="1" y="4"/>
                    <a:pt x="2" y="5"/>
                    <a:pt x="3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97" name="Freeform 1725"/>
            <p:cNvSpPr>
              <a:spLocks/>
            </p:cNvSpPr>
            <p:nvPr userDrawn="1"/>
          </p:nvSpPr>
          <p:spPr bwMode="auto">
            <a:xfrm>
              <a:off x="367" y="206"/>
              <a:ext cx="2" cy="2"/>
            </a:xfrm>
            <a:custGeom>
              <a:avLst/>
              <a:gdLst>
                <a:gd name="T0" fmla="*/ 3 w 5"/>
                <a:gd name="T1" fmla="*/ 5 h 5"/>
                <a:gd name="T2" fmla="*/ 3 w 5"/>
                <a:gd name="T3" fmla="*/ 5 h 5"/>
                <a:gd name="T4" fmla="*/ 5 w 5"/>
                <a:gd name="T5" fmla="*/ 2 h 5"/>
                <a:gd name="T6" fmla="*/ 3 w 5"/>
                <a:gd name="T7" fmla="*/ 0 h 5"/>
                <a:gd name="T8" fmla="*/ 0 w 5"/>
                <a:gd name="T9" fmla="*/ 3 h 5"/>
                <a:gd name="T10" fmla="*/ 3 w 5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3" y="5"/>
                  </a:moveTo>
                  <a:lnTo>
                    <a:pt x="3" y="5"/>
                  </a:lnTo>
                  <a:cubicBezTo>
                    <a:pt x="3" y="4"/>
                    <a:pt x="4" y="3"/>
                    <a:pt x="5" y="2"/>
                  </a:cubicBezTo>
                  <a:cubicBezTo>
                    <a:pt x="4" y="1"/>
                    <a:pt x="3" y="0"/>
                    <a:pt x="3" y="0"/>
                  </a:cubicBezTo>
                  <a:cubicBezTo>
                    <a:pt x="2" y="1"/>
                    <a:pt x="1" y="2"/>
                    <a:pt x="0" y="3"/>
                  </a:cubicBezTo>
                  <a:cubicBezTo>
                    <a:pt x="1" y="3"/>
                    <a:pt x="2" y="4"/>
                    <a:pt x="3" y="5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98" name="Freeform 1726"/>
            <p:cNvSpPr>
              <a:spLocks/>
            </p:cNvSpPr>
            <p:nvPr userDrawn="1"/>
          </p:nvSpPr>
          <p:spPr bwMode="auto">
            <a:xfrm>
              <a:off x="362" y="202"/>
              <a:ext cx="2" cy="4"/>
            </a:xfrm>
            <a:custGeom>
              <a:avLst/>
              <a:gdLst>
                <a:gd name="T0" fmla="*/ 3 w 5"/>
                <a:gd name="T1" fmla="*/ 8 h 8"/>
                <a:gd name="T2" fmla="*/ 3 w 5"/>
                <a:gd name="T3" fmla="*/ 8 h 8"/>
                <a:gd name="T4" fmla="*/ 5 w 5"/>
                <a:gd name="T5" fmla="*/ 4 h 8"/>
                <a:gd name="T6" fmla="*/ 3 w 5"/>
                <a:gd name="T7" fmla="*/ 0 h 8"/>
                <a:gd name="T8" fmla="*/ 0 w 5"/>
                <a:gd name="T9" fmla="*/ 4 h 8"/>
                <a:gd name="T10" fmla="*/ 3 w 5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8">
                  <a:moveTo>
                    <a:pt x="3" y="8"/>
                  </a:moveTo>
                  <a:lnTo>
                    <a:pt x="3" y="8"/>
                  </a:lnTo>
                  <a:cubicBezTo>
                    <a:pt x="3" y="6"/>
                    <a:pt x="4" y="5"/>
                    <a:pt x="5" y="4"/>
                  </a:cubicBezTo>
                  <a:cubicBezTo>
                    <a:pt x="4" y="3"/>
                    <a:pt x="4" y="2"/>
                    <a:pt x="3" y="0"/>
                  </a:cubicBezTo>
                  <a:cubicBezTo>
                    <a:pt x="2" y="2"/>
                    <a:pt x="1" y="3"/>
                    <a:pt x="0" y="4"/>
                  </a:cubicBezTo>
                  <a:cubicBezTo>
                    <a:pt x="1" y="6"/>
                    <a:pt x="2" y="7"/>
                    <a:pt x="3" y="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299" name="Freeform 1727"/>
            <p:cNvSpPr>
              <a:spLocks/>
            </p:cNvSpPr>
            <p:nvPr userDrawn="1"/>
          </p:nvSpPr>
          <p:spPr bwMode="auto">
            <a:xfrm>
              <a:off x="363" y="204"/>
              <a:ext cx="2" cy="3"/>
            </a:xfrm>
            <a:custGeom>
              <a:avLst/>
              <a:gdLst>
                <a:gd name="T0" fmla="*/ 2 w 5"/>
                <a:gd name="T1" fmla="*/ 7 h 7"/>
                <a:gd name="T2" fmla="*/ 2 w 5"/>
                <a:gd name="T3" fmla="*/ 7 h 7"/>
                <a:gd name="T4" fmla="*/ 5 w 5"/>
                <a:gd name="T5" fmla="*/ 3 h 7"/>
                <a:gd name="T6" fmla="*/ 3 w 5"/>
                <a:gd name="T7" fmla="*/ 0 h 7"/>
                <a:gd name="T8" fmla="*/ 0 w 5"/>
                <a:gd name="T9" fmla="*/ 4 h 7"/>
                <a:gd name="T10" fmla="*/ 2 w 5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7">
                  <a:moveTo>
                    <a:pt x="2" y="7"/>
                  </a:moveTo>
                  <a:lnTo>
                    <a:pt x="2" y="7"/>
                  </a:lnTo>
                  <a:cubicBezTo>
                    <a:pt x="3" y="6"/>
                    <a:pt x="4" y="5"/>
                    <a:pt x="5" y="3"/>
                  </a:cubicBezTo>
                  <a:cubicBezTo>
                    <a:pt x="4" y="2"/>
                    <a:pt x="3" y="1"/>
                    <a:pt x="3" y="0"/>
                  </a:cubicBezTo>
                  <a:cubicBezTo>
                    <a:pt x="2" y="2"/>
                    <a:pt x="1" y="3"/>
                    <a:pt x="0" y="4"/>
                  </a:cubicBezTo>
                  <a:cubicBezTo>
                    <a:pt x="1" y="5"/>
                    <a:pt x="2" y="6"/>
                    <a:pt x="2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00" name="Freeform 1728"/>
            <p:cNvSpPr>
              <a:spLocks/>
            </p:cNvSpPr>
            <p:nvPr userDrawn="1"/>
          </p:nvSpPr>
          <p:spPr bwMode="auto">
            <a:xfrm>
              <a:off x="364" y="206"/>
              <a:ext cx="3" cy="3"/>
            </a:xfrm>
            <a:custGeom>
              <a:avLst/>
              <a:gdLst>
                <a:gd name="T0" fmla="*/ 2 w 5"/>
                <a:gd name="T1" fmla="*/ 7 h 7"/>
                <a:gd name="T2" fmla="*/ 2 w 5"/>
                <a:gd name="T3" fmla="*/ 7 h 7"/>
                <a:gd name="T4" fmla="*/ 3 w 5"/>
                <a:gd name="T5" fmla="*/ 6 h 7"/>
                <a:gd name="T6" fmla="*/ 2 w 5"/>
                <a:gd name="T7" fmla="*/ 5 h 7"/>
                <a:gd name="T8" fmla="*/ 3 w 5"/>
                <a:gd name="T9" fmla="*/ 5 h 7"/>
                <a:gd name="T10" fmla="*/ 3 w 5"/>
                <a:gd name="T11" fmla="*/ 5 h 7"/>
                <a:gd name="T12" fmla="*/ 5 w 5"/>
                <a:gd name="T13" fmla="*/ 3 h 7"/>
                <a:gd name="T14" fmla="*/ 3 w 5"/>
                <a:gd name="T15" fmla="*/ 0 h 7"/>
                <a:gd name="T16" fmla="*/ 0 w 5"/>
                <a:gd name="T17" fmla="*/ 4 h 7"/>
                <a:gd name="T18" fmla="*/ 2 w 5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7">
                  <a:moveTo>
                    <a:pt x="2" y="7"/>
                  </a:moveTo>
                  <a:lnTo>
                    <a:pt x="2" y="7"/>
                  </a:lnTo>
                  <a:lnTo>
                    <a:pt x="3" y="6"/>
                  </a:lnTo>
                  <a:cubicBezTo>
                    <a:pt x="3" y="6"/>
                    <a:pt x="2" y="6"/>
                    <a:pt x="2" y="5"/>
                  </a:cubicBezTo>
                  <a:lnTo>
                    <a:pt x="3" y="5"/>
                  </a:lnTo>
                  <a:lnTo>
                    <a:pt x="3" y="5"/>
                  </a:lnTo>
                  <a:cubicBezTo>
                    <a:pt x="4" y="4"/>
                    <a:pt x="5" y="4"/>
                    <a:pt x="5" y="3"/>
                  </a:cubicBezTo>
                  <a:cubicBezTo>
                    <a:pt x="4" y="2"/>
                    <a:pt x="3" y="1"/>
                    <a:pt x="3" y="0"/>
                  </a:cubicBezTo>
                  <a:cubicBezTo>
                    <a:pt x="2" y="1"/>
                    <a:pt x="1" y="2"/>
                    <a:pt x="0" y="4"/>
                  </a:cubicBezTo>
                  <a:cubicBezTo>
                    <a:pt x="1" y="5"/>
                    <a:pt x="2" y="6"/>
                    <a:pt x="2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01" name="Freeform 1729"/>
            <p:cNvSpPr>
              <a:spLocks/>
            </p:cNvSpPr>
            <p:nvPr userDrawn="1"/>
          </p:nvSpPr>
          <p:spPr bwMode="auto">
            <a:xfrm>
              <a:off x="366" y="207"/>
              <a:ext cx="2" cy="2"/>
            </a:xfrm>
            <a:custGeom>
              <a:avLst/>
              <a:gdLst>
                <a:gd name="T0" fmla="*/ 0 w 4"/>
                <a:gd name="T1" fmla="*/ 3 h 4"/>
                <a:gd name="T2" fmla="*/ 0 w 4"/>
                <a:gd name="T3" fmla="*/ 3 h 4"/>
                <a:gd name="T4" fmla="*/ 4 w 4"/>
                <a:gd name="T5" fmla="*/ 4 h 4"/>
                <a:gd name="T6" fmla="*/ 4 w 4"/>
                <a:gd name="T7" fmla="*/ 2 h 4"/>
                <a:gd name="T8" fmla="*/ 2 w 4"/>
                <a:gd name="T9" fmla="*/ 0 h 4"/>
                <a:gd name="T10" fmla="*/ 0 w 4"/>
                <a:gd name="T1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0" y="3"/>
                  </a:moveTo>
                  <a:lnTo>
                    <a:pt x="0" y="3"/>
                  </a:lnTo>
                  <a:cubicBezTo>
                    <a:pt x="1" y="3"/>
                    <a:pt x="2" y="3"/>
                    <a:pt x="4" y="4"/>
                  </a:cubicBezTo>
                  <a:lnTo>
                    <a:pt x="4" y="2"/>
                  </a:lnTo>
                  <a:cubicBezTo>
                    <a:pt x="3" y="2"/>
                    <a:pt x="3" y="1"/>
                    <a:pt x="2" y="0"/>
                  </a:cubicBezTo>
                  <a:cubicBezTo>
                    <a:pt x="1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02" name="Rectangle 1730"/>
            <p:cNvSpPr>
              <a:spLocks noChangeArrowheads="1"/>
            </p:cNvSpPr>
            <p:nvPr userDrawn="1"/>
          </p:nvSpPr>
          <p:spPr bwMode="auto">
            <a:xfrm>
              <a:off x="366" y="209"/>
              <a:ext cx="1" cy="1"/>
            </a:xfrm>
            <a:prstGeom prst="rect">
              <a:avLst/>
            </a:prstGeom>
            <a:solidFill>
              <a:srgbClr val="D5A03C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03" name="Freeform 1731"/>
            <p:cNvSpPr>
              <a:spLocks/>
            </p:cNvSpPr>
            <p:nvPr userDrawn="1"/>
          </p:nvSpPr>
          <p:spPr bwMode="auto">
            <a:xfrm>
              <a:off x="368" y="209"/>
              <a:ext cx="1" cy="1"/>
            </a:xfrm>
            <a:custGeom>
              <a:avLst/>
              <a:gdLst>
                <a:gd name="T0" fmla="*/ 0 w 3"/>
                <a:gd name="T1" fmla="*/ 1 h 3"/>
                <a:gd name="T2" fmla="*/ 0 w 3"/>
                <a:gd name="T3" fmla="*/ 1 h 3"/>
                <a:gd name="T4" fmla="*/ 2 w 3"/>
                <a:gd name="T5" fmla="*/ 2 h 3"/>
                <a:gd name="T6" fmla="*/ 3 w 3"/>
                <a:gd name="T7" fmla="*/ 3 h 3"/>
                <a:gd name="T8" fmla="*/ 3 w 3"/>
                <a:gd name="T9" fmla="*/ 2 h 3"/>
                <a:gd name="T10" fmla="*/ 1 w 3"/>
                <a:gd name="T11" fmla="*/ 0 h 3"/>
                <a:gd name="T12" fmla="*/ 0 w 3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1"/>
                  </a:moveTo>
                  <a:lnTo>
                    <a:pt x="0" y="1"/>
                  </a:lnTo>
                  <a:cubicBezTo>
                    <a:pt x="1" y="1"/>
                    <a:pt x="2" y="2"/>
                    <a:pt x="2" y="2"/>
                  </a:cubicBezTo>
                  <a:lnTo>
                    <a:pt x="3" y="3"/>
                  </a:lnTo>
                  <a:lnTo>
                    <a:pt x="3" y="2"/>
                  </a:lnTo>
                  <a:cubicBezTo>
                    <a:pt x="3" y="1"/>
                    <a:pt x="2" y="1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04" name="Freeform 1732"/>
            <p:cNvSpPr>
              <a:spLocks/>
            </p:cNvSpPr>
            <p:nvPr userDrawn="1"/>
          </p:nvSpPr>
          <p:spPr bwMode="auto">
            <a:xfrm>
              <a:off x="367" y="210"/>
              <a:ext cx="0" cy="1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05" name="Freeform 1733"/>
            <p:cNvSpPr>
              <a:spLocks/>
            </p:cNvSpPr>
            <p:nvPr userDrawn="1"/>
          </p:nvSpPr>
          <p:spPr bwMode="auto">
            <a:xfrm>
              <a:off x="366" y="212"/>
              <a:ext cx="1" cy="1"/>
            </a:xfrm>
            <a:custGeom>
              <a:avLst/>
              <a:gdLst>
                <a:gd name="T0" fmla="*/ 2 w 3"/>
                <a:gd name="T1" fmla="*/ 2 h 2"/>
                <a:gd name="T2" fmla="*/ 2 w 3"/>
                <a:gd name="T3" fmla="*/ 2 h 2"/>
                <a:gd name="T4" fmla="*/ 3 w 3"/>
                <a:gd name="T5" fmla="*/ 2 h 2"/>
                <a:gd name="T6" fmla="*/ 0 w 3"/>
                <a:gd name="T7" fmla="*/ 0 h 2"/>
                <a:gd name="T8" fmla="*/ 0 w 3"/>
                <a:gd name="T9" fmla="*/ 0 h 2"/>
                <a:gd name="T10" fmla="*/ 2 w 3"/>
                <a:gd name="T1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">
                  <a:moveTo>
                    <a:pt x="2" y="2"/>
                  </a:moveTo>
                  <a:lnTo>
                    <a:pt x="2" y="2"/>
                  </a:lnTo>
                  <a:cubicBezTo>
                    <a:pt x="2" y="2"/>
                    <a:pt x="3" y="2"/>
                    <a:pt x="3" y="2"/>
                  </a:cubicBezTo>
                  <a:cubicBezTo>
                    <a:pt x="2" y="1"/>
                    <a:pt x="1" y="1"/>
                    <a:pt x="0" y="0"/>
                  </a:cubicBezTo>
                  <a:lnTo>
                    <a:pt x="0" y="0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06" name="Freeform 1734"/>
            <p:cNvSpPr>
              <a:spLocks/>
            </p:cNvSpPr>
            <p:nvPr userDrawn="1"/>
          </p:nvSpPr>
          <p:spPr bwMode="auto">
            <a:xfrm>
              <a:off x="362" y="206"/>
              <a:ext cx="2" cy="3"/>
            </a:xfrm>
            <a:custGeom>
              <a:avLst/>
              <a:gdLst>
                <a:gd name="T0" fmla="*/ 2 w 4"/>
                <a:gd name="T1" fmla="*/ 6 h 6"/>
                <a:gd name="T2" fmla="*/ 2 w 4"/>
                <a:gd name="T3" fmla="*/ 6 h 6"/>
                <a:gd name="T4" fmla="*/ 4 w 4"/>
                <a:gd name="T5" fmla="*/ 3 h 6"/>
                <a:gd name="T6" fmla="*/ 2 w 4"/>
                <a:gd name="T7" fmla="*/ 0 h 6"/>
                <a:gd name="T8" fmla="*/ 0 w 4"/>
                <a:gd name="T9" fmla="*/ 3 h 6"/>
                <a:gd name="T10" fmla="*/ 2 w 4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2" y="6"/>
                  </a:moveTo>
                  <a:lnTo>
                    <a:pt x="2" y="6"/>
                  </a:lnTo>
                  <a:cubicBezTo>
                    <a:pt x="3" y="5"/>
                    <a:pt x="3" y="4"/>
                    <a:pt x="4" y="3"/>
                  </a:cubicBezTo>
                  <a:cubicBezTo>
                    <a:pt x="3" y="2"/>
                    <a:pt x="2" y="1"/>
                    <a:pt x="2" y="0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1" y="4"/>
                    <a:pt x="1" y="5"/>
                    <a:pt x="2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07" name="Freeform 1735"/>
            <p:cNvSpPr>
              <a:spLocks/>
            </p:cNvSpPr>
            <p:nvPr userDrawn="1"/>
          </p:nvSpPr>
          <p:spPr bwMode="auto">
            <a:xfrm>
              <a:off x="363" y="208"/>
              <a:ext cx="2" cy="2"/>
            </a:xfrm>
            <a:custGeom>
              <a:avLst/>
              <a:gdLst>
                <a:gd name="T0" fmla="*/ 2 w 4"/>
                <a:gd name="T1" fmla="*/ 6 h 6"/>
                <a:gd name="T2" fmla="*/ 2 w 4"/>
                <a:gd name="T3" fmla="*/ 6 h 6"/>
                <a:gd name="T4" fmla="*/ 4 w 4"/>
                <a:gd name="T5" fmla="*/ 3 h 6"/>
                <a:gd name="T6" fmla="*/ 1 w 4"/>
                <a:gd name="T7" fmla="*/ 0 h 6"/>
                <a:gd name="T8" fmla="*/ 0 w 4"/>
                <a:gd name="T9" fmla="*/ 3 h 6"/>
                <a:gd name="T10" fmla="*/ 2 w 4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2" y="6"/>
                  </a:moveTo>
                  <a:lnTo>
                    <a:pt x="2" y="6"/>
                  </a:lnTo>
                  <a:cubicBezTo>
                    <a:pt x="3" y="5"/>
                    <a:pt x="3" y="4"/>
                    <a:pt x="4" y="3"/>
                  </a:cubicBezTo>
                  <a:cubicBezTo>
                    <a:pt x="3" y="2"/>
                    <a:pt x="2" y="1"/>
                    <a:pt x="1" y="0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0" y="4"/>
                    <a:pt x="1" y="5"/>
                    <a:pt x="2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08" name="Freeform 1736"/>
            <p:cNvSpPr>
              <a:spLocks/>
            </p:cNvSpPr>
            <p:nvPr userDrawn="1"/>
          </p:nvSpPr>
          <p:spPr bwMode="auto">
            <a:xfrm>
              <a:off x="365" y="209"/>
              <a:ext cx="2" cy="3"/>
            </a:xfrm>
            <a:custGeom>
              <a:avLst/>
              <a:gdLst>
                <a:gd name="T0" fmla="*/ 3 w 4"/>
                <a:gd name="T1" fmla="*/ 6 h 6"/>
                <a:gd name="T2" fmla="*/ 3 w 4"/>
                <a:gd name="T3" fmla="*/ 6 h 6"/>
                <a:gd name="T4" fmla="*/ 3 w 4"/>
                <a:gd name="T5" fmla="*/ 6 h 6"/>
                <a:gd name="T6" fmla="*/ 2 w 4"/>
                <a:gd name="T7" fmla="*/ 4 h 6"/>
                <a:gd name="T8" fmla="*/ 2 w 4"/>
                <a:gd name="T9" fmla="*/ 4 h 6"/>
                <a:gd name="T10" fmla="*/ 4 w 4"/>
                <a:gd name="T11" fmla="*/ 4 h 6"/>
                <a:gd name="T12" fmla="*/ 4 w 4"/>
                <a:gd name="T13" fmla="*/ 3 h 6"/>
                <a:gd name="T14" fmla="*/ 1 w 4"/>
                <a:gd name="T15" fmla="*/ 0 h 6"/>
                <a:gd name="T16" fmla="*/ 0 w 4"/>
                <a:gd name="T17" fmla="*/ 3 h 6"/>
                <a:gd name="T18" fmla="*/ 3 w 4"/>
                <a:gd name="T1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">
                  <a:moveTo>
                    <a:pt x="3" y="6"/>
                  </a:moveTo>
                  <a:lnTo>
                    <a:pt x="3" y="6"/>
                  </a:lnTo>
                  <a:lnTo>
                    <a:pt x="3" y="6"/>
                  </a:lnTo>
                  <a:cubicBezTo>
                    <a:pt x="2" y="5"/>
                    <a:pt x="2" y="5"/>
                    <a:pt x="2" y="4"/>
                  </a:cubicBezTo>
                  <a:lnTo>
                    <a:pt x="2" y="4"/>
                  </a:lnTo>
                  <a:cubicBezTo>
                    <a:pt x="2" y="4"/>
                    <a:pt x="3" y="4"/>
                    <a:pt x="4" y="4"/>
                  </a:cubicBezTo>
                  <a:lnTo>
                    <a:pt x="4" y="3"/>
                  </a:lnTo>
                  <a:cubicBezTo>
                    <a:pt x="3" y="2"/>
                    <a:pt x="2" y="1"/>
                    <a:pt x="1" y="0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1" y="4"/>
                    <a:pt x="2" y="5"/>
                    <a:pt x="3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09" name="Freeform 1737"/>
            <p:cNvSpPr>
              <a:spLocks/>
            </p:cNvSpPr>
            <p:nvPr userDrawn="1"/>
          </p:nvSpPr>
          <p:spPr bwMode="auto">
            <a:xfrm>
              <a:off x="365" y="212"/>
              <a:ext cx="2" cy="2"/>
            </a:xfrm>
            <a:custGeom>
              <a:avLst/>
              <a:gdLst>
                <a:gd name="T0" fmla="*/ 2 w 4"/>
                <a:gd name="T1" fmla="*/ 0 h 3"/>
                <a:gd name="T2" fmla="*/ 2 w 4"/>
                <a:gd name="T3" fmla="*/ 0 h 3"/>
                <a:gd name="T4" fmla="*/ 0 w 4"/>
                <a:gd name="T5" fmla="*/ 2 h 3"/>
                <a:gd name="T6" fmla="*/ 1 w 4"/>
                <a:gd name="T7" fmla="*/ 3 h 3"/>
                <a:gd name="T8" fmla="*/ 4 w 4"/>
                <a:gd name="T9" fmla="*/ 3 h 3"/>
                <a:gd name="T10" fmla="*/ 4 w 4"/>
                <a:gd name="T11" fmla="*/ 3 h 3"/>
                <a:gd name="T12" fmla="*/ 3 w 4"/>
                <a:gd name="T13" fmla="*/ 1 h 3"/>
                <a:gd name="T14" fmla="*/ 4 w 4"/>
                <a:gd name="T15" fmla="*/ 1 h 3"/>
                <a:gd name="T16" fmla="*/ 2 w 4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3">
                  <a:moveTo>
                    <a:pt x="2" y="0"/>
                  </a:moveTo>
                  <a:lnTo>
                    <a:pt x="2" y="0"/>
                  </a:lnTo>
                  <a:cubicBezTo>
                    <a:pt x="1" y="1"/>
                    <a:pt x="1" y="2"/>
                    <a:pt x="0" y="2"/>
                  </a:cubicBezTo>
                  <a:lnTo>
                    <a:pt x="1" y="3"/>
                  </a:lnTo>
                  <a:cubicBezTo>
                    <a:pt x="2" y="3"/>
                    <a:pt x="3" y="3"/>
                    <a:pt x="4" y="3"/>
                  </a:cubicBezTo>
                  <a:lnTo>
                    <a:pt x="4" y="3"/>
                  </a:lnTo>
                  <a:cubicBezTo>
                    <a:pt x="4" y="2"/>
                    <a:pt x="3" y="2"/>
                    <a:pt x="3" y="1"/>
                  </a:cubicBezTo>
                  <a:lnTo>
                    <a:pt x="4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10" name="Freeform 1738"/>
            <p:cNvSpPr>
              <a:spLocks/>
            </p:cNvSpPr>
            <p:nvPr userDrawn="1"/>
          </p:nvSpPr>
          <p:spPr bwMode="auto">
            <a:xfrm>
              <a:off x="364" y="211"/>
              <a:ext cx="2" cy="2"/>
            </a:xfrm>
            <a:custGeom>
              <a:avLst/>
              <a:gdLst>
                <a:gd name="T0" fmla="*/ 1 w 4"/>
                <a:gd name="T1" fmla="*/ 0 h 5"/>
                <a:gd name="T2" fmla="*/ 1 w 4"/>
                <a:gd name="T3" fmla="*/ 0 h 5"/>
                <a:gd name="T4" fmla="*/ 0 w 4"/>
                <a:gd name="T5" fmla="*/ 3 h 5"/>
                <a:gd name="T6" fmla="*/ 3 w 4"/>
                <a:gd name="T7" fmla="*/ 5 h 5"/>
                <a:gd name="T8" fmla="*/ 4 w 4"/>
                <a:gd name="T9" fmla="*/ 2 h 5"/>
                <a:gd name="T10" fmla="*/ 1 w 4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5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0" y="2"/>
                    <a:pt x="0" y="3"/>
                  </a:cubicBezTo>
                  <a:cubicBezTo>
                    <a:pt x="0" y="4"/>
                    <a:pt x="2" y="4"/>
                    <a:pt x="3" y="5"/>
                  </a:cubicBezTo>
                  <a:cubicBezTo>
                    <a:pt x="3" y="4"/>
                    <a:pt x="4" y="3"/>
                    <a:pt x="4" y="2"/>
                  </a:cubicBezTo>
                  <a:cubicBezTo>
                    <a:pt x="3" y="1"/>
                    <a:pt x="2" y="1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11" name="Freeform 1739"/>
            <p:cNvSpPr>
              <a:spLocks/>
            </p:cNvSpPr>
            <p:nvPr userDrawn="1"/>
          </p:nvSpPr>
          <p:spPr bwMode="auto">
            <a:xfrm>
              <a:off x="371" y="206"/>
              <a:ext cx="1" cy="1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0 w 2"/>
                <a:gd name="T5" fmla="*/ 0 h 2"/>
                <a:gd name="T6" fmla="*/ 1 w 2"/>
                <a:gd name="T7" fmla="*/ 2 h 2"/>
                <a:gd name="T8" fmla="*/ 2 w 2"/>
                <a:gd name="T9" fmla="*/ 2 h 2"/>
                <a:gd name="T10" fmla="*/ 1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2"/>
                  </a:lnTo>
                  <a:lnTo>
                    <a:pt x="2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12" name="Freeform 1740"/>
            <p:cNvSpPr>
              <a:spLocks/>
            </p:cNvSpPr>
            <p:nvPr userDrawn="1"/>
          </p:nvSpPr>
          <p:spPr bwMode="auto">
            <a:xfrm>
              <a:off x="371" y="205"/>
              <a:ext cx="1" cy="1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0 h 2"/>
                <a:gd name="T4" fmla="*/ 0 w 1"/>
                <a:gd name="T5" fmla="*/ 1 h 2"/>
                <a:gd name="T6" fmla="*/ 0 w 1"/>
                <a:gd name="T7" fmla="*/ 2 h 2"/>
                <a:gd name="T8" fmla="*/ 1 w 1"/>
                <a:gd name="T9" fmla="*/ 2 h 2"/>
                <a:gd name="T10" fmla="*/ 1 w 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13" name="Freeform 1741"/>
            <p:cNvSpPr>
              <a:spLocks/>
            </p:cNvSpPr>
            <p:nvPr userDrawn="1"/>
          </p:nvSpPr>
          <p:spPr bwMode="auto">
            <a:xfrm>
              <a:off x="371" y="204"/>
              <a:ext cx="1" cy="1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0 h 2"/>
                <a:gd name="T4" fmla="*/ 0 w 1"/>
                <a:gd name="T5" fmla="*/ 0 h 2"/>
                <a:gd name="T6" fmla="*/ 0 w 1"/>
                <a:gd name="T7" fmla="*/ 2 h 2"/>
                <a:gd name="T8" fmla="*/ 1 w 1"/>
                <a:gd name="T9" fmla="*/ 1 h 2"/>
                <a:gd name="T10" fmla="*/ 1 w 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14" name="Freeform 1742"/>
            <p:cNvSpPr>
              <a:spLocks/>
            </p:cNvSpPr>
            <p:nvPr userDrawn="1"/>
          </p:nvSpPr>
          <p:spPr bwMode="auto">
            <a:xfrm>
              <a:off x="371" y="203"/>
              <a:ext cx="1" cy="1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0 w 2"/>
                <a:gd name="T5" fmla="*/ 1 h 2"/>
                <a:gd name="T6" fmla="*/ 0 w 2"/>
                <a:gd name="T7" fmla="*/ 2 h 2"/>
                <a:gd name="T8" fmla="*/ 2 w 2"/>
                <a:gd name="T9" fmla="*/ 2 h 2"/>
                <a:gd name="T10" fmla="*/ 2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15" name="Freeform 1743"/>
            <p:cNvSpPr>
              <a:spLocks/>
            </p:cNvSpPr>
            <p:nvPr userDrawn="1"/>
          </p:nvSpPr>
          <p:spPr bwMode="auto">
            <a:xfrm>
              <a:off x="371" y="202"/>
              <a:ext cx="1" cy="0"/>
            </a:xfrm>
            <a:custGeom>
              <a:avLst/>
              <a:gdLst>
                <a:gd name="T0" fmla="*/ 2 w 2"/>
                <a:gd name="T1" fmla="*/ 0 h 1"/>
                <a:gd name="T2" fmla="*/ 2 w 2"/>
                <a:gd name="T3" fmla="*/ 0 h 1"/>
                <a:gd name="T4" fmla="*/ 0 w 2"/>
                <a:gd name="T5" fmla="*/ 0 h 1"/>
                <a:gd name="T6" fmla="*/ 0 w 2"/>
                <a:gd name="T7" fmla="*/ 1 h 1"/>
                <a:gd name="T8" fmla="*/ 2 w 2"/>
                <a:gd name="T9" fmla="*/ 1 h 1"/>
                <a:gd name="T10" fmla="*/ 2 w 2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16" name="Freeform 1744"/>
            <p:cNvSpPr>
              <a:spLocks/>
            </p:cNvSpPr>
            <p:nvPr userDrawn="1"/>
          </p:nvSpPr>
          <p:spPr bwMode="auto">
            <a:xfrm>
              <a:off x="371" y="200"/>
              <a:ext cx="1" cy="1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0 w 2"/>
                <a:gd name="T5" fmla="*/ 0 h 2"/>
                <a:gd name="T6" fmla="*/ 0 w 2"/>
                <a:gd name="T7" fmla="*/ 2 h 2"/>
                <a:gd name="T8" fmla="*/ 2 w 2"/>
                <a:gd name="T9" fmla="*/ 1 h 2"/>
                <a:gd name="T10" fmla="*/ 2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17" name="Freeform 1745"/>
            <p:cNvSpPr>
              <a:spLocks/>
            </p:cNvSpPr>
            <p:nvPr userDrawn="1"/>
          </p:nvSpPr>
          <p:spPr bwMode="auto">
            <a:xfrm>
              <a:off x="371" y="199"/>
              <a:ext cx="1" cy="1"/>
            </a:xfrm>
            <a:custGeom>
              <a:avLst/>
              <a:gdLst>
                <a:gd name="T0" fmla="*/ 3 w 3"/>
                <a:gd name="T1" fmla="*/ 0 h 2"/>
                <a:gd name="T2" fmla="*/ 3 w 3"/>
                <a:gd name="T3" fmla="*/ 0 h 2"/>
                <a:gd name="T4" fmla="*/ 0 w 3"/>
                <a:gd name="T5" fmla="*/ 1 h 2"/>
                <a:gd name="T6" fmla="*/ 0 w 3"/>
                <a:gd name="T7" fmla="*/ 2 h 2"/>
                <a:gd name="T8" fmla="*/ 3 w 3"/>
                <a:gd name="T9" fmla="*/ 1 h 2"/>
                <a:gd name="T10" fmla="*/ 3 w 3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3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18" name="Freeform 1746"/>
            <p:cNvSpPr>
              <a:spLocks/>
            </p:cNvSpPr>
            <p:nvPr userDrawn="1"/>
          </p:nvSpPr>
          <p:spPr bwMode="auto">
            <a:xfrm>
              <a:off x="366" y="201"/>
              <a:ext cx="1" cy="2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0 w 1"/>
                <a:gd name="T5" fmla="*/ 2 h 3"/>
                <a:gd name="T6" fmla="*/ 1 w 1"/>
                <a:gd name="T7" fmla="*/ 3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1" y="3"/>
                  </a:ln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19" name="Freeform 1747"/>
            <p:cNvSpPr>
              <a:spLocks/>
            </p:cNvSpPr>
            <p:nvPr userDrawn="1"/>
          </p:nvSpPr>
          <p:spPr bwMode="auto">
            <a:xfrm>
              <a:off x="365" y="203"/>
              <a:ext cx="0" cy="2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0 w 1"/>
                <a:gd name="T5" fmla="*/ 2 h 3"/>
                <a:gd name="T6" fmla="*/ 1 w 1"/>
                <a:gd name="T7" fmla="*/ 3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1" y="3"/>
                  </a:ln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20" name="Freeform 1748"/>
            <p:cNvSpPr>
              <a:spLocks/>
            </p:cNvSpPr>
            <p:nvPr userDrawn="1"/>
          </p:nvSpPr>
          <p:spPr bwMode="auto">
            <a:xfrm>
              <a:off x="363" y="205"/>
              <a:ext cx="1" cy="2"/>
            </a:xfrm>
            <a:custGeom>
              <a:avLst/>
              <a:gdLst>
                <a:gd name="T0" fmla="*/ 2 w 2"/>
                <a:gd name="T1" fmla="*/ 0 h 3"/>
                <a:gd name="T2" fmla="*/ 2 w 2"/>
                <a:gd name="T3" fmla="*/ 0 h 3"/>
                <a:gd name="T4" fmla="*/ 0 w 2"/>
                <a:gd name="T5" fmla="*/ 1 h 3"/>
                <a:gd name="T6" fmla="*/ 2 w 2"/>
                <a:gd name="T7" fmla="*/ 3 h 3"/>
                <a:gd name="T8" fmla="*/ 2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2" y="0"/>
                  </a:lnTo>
                  <a:lnTo>
                    <a:pt x="0" y="1"/>
                  </a:lnTo>
                  <a:lnTo>
                    <a:pt x="2" y="3"/>
                  </a:lnTo>
                  <a:cubicBezTo>
                    <a:pt x="1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21" name="Freeform 1749"/>
            <p:cNvSpPr>
              <a:spLocks/>
            </p:cNvSpPr>
            <p:nvPr userDrawn="1"/>
          </p:nvSpPr>
          <p:spPr bwMode="auto">
            <a:xfrm>
              <a:off x="362" y="207"/>
              <a:ext cx="1" cy="1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0 w 2"/>
                <a:gd name="T5" fmla="*/ 2 h 3"/>
                <a:gd name="T6" fmla="*/ 2 w 2"/>
                <a:gd name="T7" fmla="*/ 3 h 3"/>
                <a:gd name="T8" fmla="*/ 1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2" y="3"/>
                  </a:lnTo>
                  <a:cubicBezTo>
                    <a:pt x="1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22" name="Freeform 1750"/>
            <p:cNvSpPr>
              <a:spLocks/>
            </p:cNvSpPr>
            <p:nvPr userDrawn="1"/>
          </p:nvSpPr>
          <p:spPr bwMode="auto">
            <a:xfrm>
              <a:off x="364" y="207"/>
              <a:ext cx="1" cy="1"/>
            </a:xfrm>
            <a:custGeom>
              <a:avLst/>
              <a:gdLst>
                <a:gd name="T0" fmla="*/ 2 w 2"/>
                <a:gd name="T1" fmla="*/ 0 h 3"/>
                <a:gd name="T2" fmla="*/ 2 w 2"/>
                <a:gd name="T3" fmla="*/ 0 h 3"/>
                <a:gd name="T4" fmla="*/ 0 w 2"/>
                <a:gd name="T5" fmla="*/ 2 h 3"/>
                <a:gd name="T6" fmla="*/ 2 w 2"/>
                <a:gd name="T7" fmla="*/ 3 h 3"/>
                <a:gd name="T8" fmla="*/ 2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2" y="3"/>
                  </a:ln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23" name="Freeform 1751"/>
            <p:cNvSpPr>
              <a:spLocks/>
            </p:cNvSpPr>
            <p:nvPr userDrawn="1"/>
          </p:nvSpPr>
          <p:spPr bwMode="auto">
            <a:xfrm>
              <a:off x="367" y="206"/>
              <a:ext cx="1" cy="2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0 w 1"/>
                <a:gd name="T5" fmla="*/ 2 h 3"/>
                <a:gd name="T6" fmla="*/ 1 w 1"/>
                <a:gd name="T7" fmla="*/ 3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1" y="3"/>
                  </a:ln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24" name="Freeform 1752"/>
            <p:cNvSpPr>
              <a:spLocks/>
            </p:cNvSpPr>
            <p:nvPr userDrawn="1"/>
          </p:nvSpPr>
          <p:spPr bwMode="auto">
            <a:xfrm>
              <a:off x="366" y="205"/>
              <a:ext cx="1" cy="1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0 w 1"/>
                <a:gd name="T5" fmla="*/ 1 h 3"/>
                <a:gd name="T6" fmla="*/ 1 w 1"/>
                <a:gd name="T7" fmla="*/ 3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1" y="3"/>
                  </a:ln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25" name="Freeform 1753"/>
            <p:cNvSpPr>
              <a:spLocks/>
            </p:cNvSpPr>
            <p:nvPr userDrawn="1"/>
          </p:nvSpPr>
          <p:spPr bwMode="auto">
            <a:xfrm>
              <a:off x="367" y="203"/>
              <a:ext cx="1" cy="2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0 w 1"/>
                <a:gd name="T5" fmla="*/ 2 h 3"/>
                <a:gd name="T6" fmla="*/ 1 w 1"/>
                <a:gd name="T7" fmla="*/ 3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1" y="3"/>
                  </a:ln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26" name="Freeform 1754"/>
            <p:cNvSpPr>
              <a:spLocks/>
            </p:cNvSpPr>
            <p:nvPr userDrawn="1"/>
          </p:nvSpPr>
          <p:spPr bwMode="auto">
            <a:xfrm>
              <a:off x="365" y="200"/>
              <a:ext cx="0" cy="1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0 w 1"/>
                <a:gd name="T5" fmla="*/ 2 h 3"/>
                <a:gd name="T6" fmla="*/ 1 w 1"/>
                <a:gd name="T7" fmla="*/ 3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1" y="3"/>
                  </a:lnTo>
                  <a:cubicBezTo>
                    <a:pt x="0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27" name="Freeform 1755"/>
            <p:cNvSpPr>
              <a:spLocks/>
            </p:cNvSpPr>
            <p:nvPr userDrawn="1"/>
          </p:nvSpPr>
          <p:spPr bwMode="auto">
            <a:xfrm>
              <a:off x="363" y="201"/>
              <a:ext cx="1" cy="2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0 w 1"/>
                <a:gd name="T5" fmla="*/ 2 h 3"/>
                <a:gd name="T6" fmla="*/ 1 w 1"/>
                <a:gd name="T7" fmla="*/ 3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1" y="3"/>
                  </a:ln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28" name="Freeform 1756"/>
            <p:cNvSpPr>
              <a:spLocks/>
            </p:cNvSpPr>
            <p:nvPr userDrawn="1"/>
          </p:nvSpPr>
          <p:spPr bwMode="auto">
            <a:xfrm>
              <a:off x="362" y="204"/>
              <a:ext cx="1" cy="1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0 w 1"/>
                <a:gd name="T5" fmla="*/ 1 h 3"/>
                <a:gd name="T6" fmla="*/ 1 w 1"/>
                <a:gd name="T7" fmla="*/ 3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1" y="3"/>
                  </a:ln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29" name="Freeform 1757"/>
            <p:cNvSpPr>
              <a:spLocks/>
            </p:cNvSpPr>
            <p:nvPr userDrawn="1"/>
          </p:nvSpPr>
          <p:spPr bwMode="auto">
            <a:xfrm>
              <a:off x="363" y="208"/>
              <a:ext cx="1" cy="2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0 w 2"/>
                <a:gd name="T5" fmla="*/ 2 h 3"/>
                <a:gd name="T6" fmla="*/ 2 w 2"/>
                <a:gd name="T7" fmla="*/ 3 h 3"/>
                <a:gd name="T8" fmla="*/ 1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2" y="3"/>
                  </a:lnTo>
                  <a:cubicBezTo>
                    <a:pt x="1" y="2"/>
                    <a:pt x="1" y="2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30" name="Freeform 1758"/>
            <p:cNvSpPr>
              <a:spLocks/>
            </p:cNvSpPr>
            <p:nvPr userDrawn="1"/>
          </p:nvSpPr>
          <p:spPr bwMode="auto">
            <a:xfrm>
              <a:off x="364" y="211"/>
              <a:ext cx="1" cy="2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0 w 2"/>
                <a:gd name="T5" fmla="*/ 2 h 3"/>
                <a:gd name="T6" fmla="*/ 2 w 2"/>
                <a:gd name="T7" fmla="*/ 3 h 3"/>
                <a:gd name="T8" fmla="*/ 1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2" y="3"/>
                  </a:lnTo>
                  <a:cubicBezTo>
                    <a:pt x="1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31" name="Freeform 1759"/>
            <p:cNvSpPr>
              <a:spLocks/>
            </p:cNvSpPr>
            <p:nvPr userDrawn="1"/>
          </p:nvSpPr>
          <p:spPr bwMode="auto">
            <a:xfrm>
              <a:off x="369" y="208"/>
              <a:ext cx="0" cy="1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0 h 2"/>
                <a:gd name="T4" fmla="*/ 0 w 1"/>
                <a:gd name="T5" fmla="*/ 1 h 2"/>
                <a:gd name="T6" fmla="*/ 1 w 1"/>
                <a:gd name="T7" fmla="*/ 2 h 2"/>
                <a:gd name="T8" fmla="*/ 1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1" y="2"/>
                  </a:ln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32" name="Freeform 1760"/>
            <p:cNvSpPr>
              <a:spLocks/>
            </p:cNvSpPr>
            <p:nvPr userDrawn="1"/>
          </p:nvSpPr>
          <p:spPr bwMode="auto">
            <a:xfrm>
              <a:off x="365" y="210"/>
              <a:ext cx="1" cy="1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0 w 2"/>
                <a:gd name="T5" fmla="*/ 2 h 3"/>
                <a:gd name="T6" fmla="*/ 2 w 2"/>
                <a:gd name="T7" fmla="*/ 3 h 3"/>
                <a:gd name="T8" fmla="*/ 1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2" y="3"/>
                  </a:lnTo>
                  <a:cubicBezTo>
                    <a:pt x="1" y="2"/>
                    <a:pt x="1" y="2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33" name="Freeform 1761"/>
            <p:cNvSpPr>
              <a:spLocks/>
            </p:cNvSpPr>
            <p:nvPr userDrawn="1"/>
          </p:nvSpPr>
          <p:spPr bwMode="auto">
            <a:xfrm>
              <a:off x="366" y="214"/>
              <a:ext cx="2" cy="0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3" y="0"/>
                    <a:pt x="1" y="1"/>
                    <a:pt x="0" y="1"/>
                  </a:cubicBezTo>
                  <a:cubicBezTo>
                    <a:pt x="2" y="1"/>
                    <a:pt x="3" y="1"/>
                    <a:pt x="5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34" name="Freeform 1762"/>
            <p:cNvSpPr>
              <a:spLocks/>
            </p:cNvSpPr>
            <p:nvPr userDrawn="1"/>
          </p:nvSpPr>
          <p:spPr bwMode="auto">
            <a:xfrm>
              <a:off x="366" y="209"/>
              <a:ext cx="4" cy="2"/>
            </a:xfrm>
            <a:custGeom>
              <a:avLst/>
              <a:gdLst>
                <a:gd name="T0" fmla="*/ 9 w 9"/>
                <a:gd name="T1" fmla="*/ 4 h 5"/>
                <a:gd name="T2" fmla="*/ 9 w 9"/>
                <a:gd name="T3" fmla="*/ 4 h 5"/>
                <a:gd name="T4" fmla="*/ 0 w 9"/>
                <a:gd name="T5" fmla="*/ 0 h 5"/>
                <a:gd name="T6" fmla="*/ 4 w 9"/>
                <a:gd name="T7" fmla="*/ 5 h 5"/>
                <a:gd name="T8" fmla="*/ 6 w 9"/>
                <a:gd name="T9" fmla="*/ 5 h 5"/>
                <a:gd name="T10" fmla="*/ 6 w 9"/>
                <a:gd name="T11" fmla="*/ 4 h 5"/>
                <a:gd name="T12" fmla="*/ 6 w 9"/>
                <a:gd name="T13" fmla="*/ 4 h 5"/>
                <a:gd name="T14" fmla="*/ 9 w 9"/>
                <a:gd name="T1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5">
                  <a:moveTo>
                    <a:pt x="9" y="4"/>
                  </a:moveTo>
                  <a:lnTo>
                    <a:pt x="9" y="4"/>
                  </a:lnTo>
                  <a:cubicBezTo>
                    <a:pt x="6" y="2"/>
                    <a:pt x="3" y="1"/>
                    <a:pt x="0" y="0"/>
                  </a:cubicBezTo>
                  <a:cubicBezTo>
                    <a:pt x="1" y="2"/>
                    <a:pt x="3" y="4"/>
                    <a:pt x="4" y="5"/>
                  </a:cubicBezTo>
                  <a:cubicBezTo>
                    <a:pt x="5" y="5"/>
                    <a:pt x="6" y="5"/>
                    <a:pt x="6" y="5"/>
                  </a:cubicBezTo>
                  <a:cubicBezTo>
                    <a:pt x="6" y="5"/>
                    <a:pt x="6" y="4"/>
                    <a:pt x="6" y="4"/>
                  </a:cubicBezTo>
                  <a:lnTo>
                    <a:pt x="6" y="4"/>
                  </a:lnTo>
                  <a:cubicBezTo>
                    <a:pt x="6" y="4"/>
                    <a:pt x="7" y="4"/>
                    <a:pt x="9" y="4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35" name="Freeform 1763"/>
            <p:cNvSpPr>
              <a:spLocks/>
            </p:cNvSpPr>
            <p:nvPr userDrawn="1"/>
          </p:nvSpPr>
          <p:spPr bwMode="auto">
            <a:xfrm>
              <a:off x="372" y="208"/>
              <a:ext cx="1" cy="2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0 w 1"/>
                <a:gd name="T5" fmla="*/ 2 h 3"/>
                <a:gd name="T6" fmla="*/ 1 w 1"/>
                <a:gd name="T7" fmla="*/ 3 h 3"/>
                <a:gd name="T8" fmla="*/ 1 w 1"/>
                <a:gd name="T9" fmla="*/ 2 h 3"/>
                <a:gd name="T10" fmla="*/ 0 w 1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36" name="Freeform 1764"/>
            <p:cNvSpPr>
              <a:spLocks/>
            </p:cNvSpPr>
            <p:nvPr userDrawn="1"/>
          </p:nvSpPr>
          <p:spPr bwMode="auto">
            <a:xfrm>
              <a:off x="370" y="210"/>
              <a:ext cx="1" cy="1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0 h 4"/>
                <a:gd name="T4" fmla="*/ 1 w 2"/>
                <a:gd name="T5" fmla="*/ 3 h 4"/>
                <a:gd name="T6" fmla="*/ 2 w 2"/>
                <a:gd name="T7" fmla="*/ 4 h 4"/>
                <a:gd name="T8" fmla="*/ 1 w 2"/>
                <a:gd name="T9" fmla="*/ 1 h 4"/>
                <a:gd name="T10" fmla="*/ 0 w 2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0" y="0"/>
                  </a:lnTo>
                  <a:cubicBezTo>
                    <a:pt x="0" y="1"/>
                    <a:pt x="0" y="2"/>
                    <a:pt x="1" y="3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2" y="3"/>
                    <a:pt x="1" y="2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37" name="Freeform 1765"/>
            <p:cNvSpPr>
              <a:spLocks/>
            </p:cNvSpPr>
            <p:nvPr userDrawn="1"/>
          </p:nvSpPr>
          <p:spPr bwMode="auto">
            <a:xfrm>
              <a:off x="366" y="211"/>
              <a:ext cx="4" cy="2"/>
            </a:xfrm>
            <a:custGeom>
              <a:avLst/>
              <a:gdLst>
                <a:gd name="T0" fmla="*/ 6 w 9"/>
                <a:gd name="T1" fmla="*/ 1 h 4"/>
                <a:gd name="T2" fmla="*/ 6 w 9"/>
                <a:gd name="T3" fmla="*/ 1 h 4"/>
                <a:gd name="T4" fmla="*/ 0 w 9"/>
                <a:gd name="T5" fmla="*/ 1 h 4"/>
                <a:gd name="T6" fmla="*/ 5 w 9"/>
                <a:gd name="T7" fmla="*/ 4 h 4"/>
                <a:gd name="T8" fmla="*/ 9 w 9"/>
                <a:gd name="T9" fmla="*/ 4 h 4"/>
                <a:gd name="T10" fmla="*/ 6 w 9"/>
                <a:gd name="T1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">
                  <a:moveTo>
                    <a:pt x="6" y="1"/>
                  </a:moveTo>
                  <a:lnTo>
                    <a:pt x="6" y="1"/>
                  </a:lnTo>
                  <a:cubicBezTo>
                    <a:pt x="4" y="1"/>
                    <a:pt x="2" y="0"/>
                    <a:pt x="0" y="1"/>
                  </a:cubicBezTo>
                  <a:cubicBezTo>
                    <a:pt x="1" y="2"/>
                    <a:pt x="3" y="3"/>
                    <a:pt x="5" y="4"/>
                  </a:cubicBezTo>
                  <a:cubicBezTo>
                    <a:pt x="6" y="4"/>
                    <a:pt x="7" y="4"/>
                    <a:pt x="9" y="4"/>
                  </a:cubicBezTo>
                  <a:cubicBezTo>
                    <a:pt x="8" y="3"/>
                    <a:pt x="7" y="2"/>
                    <a:pt x="6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38" name="Freeform 1766"/>
            <p:cNvSpPr>
              <a:spLocks/>
            </p:cNvSpPr>
            <p:nvPr userDrawn="1"/>
          </p:nvSpPr>
          <p:spPr bwMode="auto">
            <a:xfrm>
              <a:off x="371" y="208"/>
              <a:ext cx="2" cy="5"/>
            </a:xfrm>
            <a:custGeom>
              <a:avLst/>
              <a:gdLst>
                <a:gd name="T0" fmla="*/ 5 w 5"/>
                <a:gd name="T1" fmla="*/ 5 h 11"/>
                <a:gd name="T2" fmla="*/ 5 w 5"/>
                <a:gd name="T3" fmla="*/ 5 h 11"/>
                <a:gd name="T4" fmla="*/ 1 w 5"/>
                <a:gd name="T5" fmla="*/ 0 h 11"/>
                <a:gd name="T6" fmla="*/ 2 w 5"/>
                <a:gd name="T7" fmla="*/ 8 h 11"/>
                <a:gd name="T8" fmla="*/ 5 w 5"/>
                <a:gd name="T9" fmla="*/ 11 h 11"/>
                <a:gd name="T10" fmla="*/ 5 w 5"/>
                <a:gd name="T11" fmla="*/ 6 h 11"/>
                <a:gd name="T12" fmla="*/ 5 w 5"/>
                <a:gd name="T13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1">
                  <a:moveTo>
                    <a:pt x="5" y="5"/>
                  </a:moveTo>
                  <a:lnTo>
                    <a:pt x="5" y="5"/>
                  </a:lnTo>
                  <a:cubicBezTo>
                    <a:pt x="4" y="3"/>
                    <a:pt x="2" y="1"/>
                    <a:pt x="1" y="0"/>
                  </a:cubicBezTo>
                  <a:cubicBezTo>
                    <a:pt x="0" y="3"/>
                    <a:pt x="1" y="5"/>
                    <a:pt x="2" y="8"/>
                  </a:cubicBezTo>
                  <a:cubicBezTo>
                    <a:pt x="4" y="9"/>
                    <a:pt x="5" y="10"/>
                    <a:pt x="5" y="11"/>
                  </a:cubicBezTo>
                  <a:cubicBezTo>
                    <a:pt x="5" y="9"/>
                    <a:pt x="5" y="7"/>
                    <a:pt x="5" y="6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39" name="Freeform 1767"/>
            <p:cNvSpPr>
              <a:spLocks/>
            </p:cNvSpPr>
            <p:nvPr userDrawn="1"/>
          </p:nvSpPr>
          <p:spPr bwMode="auto">
            <a:xfrm>
              <a:off x="367" y="213"/>
              <a:ext cx="5" cy="1"/>
            </a:xfrm>
            <a:custGeom>
              <a:avLst/>
              <a:gdLst>
                <a:gd name="T0" fmla="*/ 0 w 10"/>
                <a:gd name="T1" fmla="*/ 1 h 3"/>
                <a:gd name="T2" fmla="*/ 0 w 10"/>
                <a:gd name="T3" fmla="*/ 1 h 3"/>
                <a:gd name="T4" fmla="*/ 3 w 10"/>
                <a:gd name="T5" fmla="*/ 3 h 3"/>
                <a:gd name="T6" fmla="*/ 10 w 10"/>
                <a:gd name="T7" fmla="*/ 3 h 3"/>
                <a:gd name="T8" fmla="*/ 10 w 10"/>
                <a:gd name="T9" fmla="*/ 3 h 3"/>
                <a:gd name="T10" fmla="*/ 0 w 10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3">
                  <a:moveTo>
                    <a:pt x="0" y="1"/>
                  </a:moveTo>
                  <a:lnTo>
                    <a:pt x="0" y="1"/>
                  </a:lnTo>
                  <a:cubicBezTo>
                    <a:pt x="1" y="2"/>
                    <a:pt x="2" y="3"/>
                    <a:pt x="3" y="3"/>
                  </a:cubicBezTo>
                  <a:cubicBezTo>
                    <a:pt x="5" y="3"/>
                    <a:pt x="7" y="3"/>
                    <a:pt x="10" y="3"/>
                  </a:cubicBezTo>
                  <a:lnTo>
                    <a:pt x="10" y="3"/>
                  </a:lnTo>
                  <a:cubicBezTo>
                    <a:pt x="7" y="1"/>
                    <a:pt x="3" y="0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40" name="Freeform 1768"/>
            <p:cNvSpPr>
              <a:spLocks/>
            </p:cNvSpPr>
            <p:nvPr userDrawn="1"/>
          </p:nvSpPr>
          <p:spPr bwMode="auto">
            <a:xfrm>
              <a:off x="369" y="211"/>
              <a:ext cx="4" cy="3"/>
            </a:xfrm>
            <a:custGeom>
              <a:avLst/>
              <a:gdLst>
                <a:gd name="T0" fmla="*/ 0 w 10"/>
                <a:gd name="T1" fmla="*/ 0 h 7"/>
                <a:gd name="T2" fmla="*/ 0 w 10"/>
                <a:gd name="T3" fmla="*/ 0 h 7"/>
                <a:gd name="T4" fmla="*/ 10 w 10"/>
                <a:gd name="T5" fmla="*/ 7 h 7"/>
                <a:gd name="T6" fmla="*/ 0 w 10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0" y="0"/>
                  </a:moveTo>
                  <a:lnTo>
                    <a:pt x="0" y="0"/>
                  </a:lnTo>
                  <a:cubicBezTo>
                    <a:pt x="2" y="3"/>
                    <a:pt x="6" y="6"/>
                    <a:pt x="10" y="7"/>
                  </a:cubicBezTo>
                  <a:cubicBezTo>
                    <a:pt x="8" y="3"/>
                    <a:pt x="4" y="0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41" name="Freeform 1769"/>
            <p:cNvSpPr>
              <a:spLocks/>
            </p:cNvSpPr>
            <p:nvPr userDrawn="1"/>
          </p:nvSpPr>
          <p:spPr bwMode="auto">
            <a:xfrm>
              <a:off x="375" y="208"/>
              <a:ext cx="0" cy="1"/>
            </a:xfrm>
            <a:custGeom>
              <a:avLst/>
              <a:gdLst>
                <a:gd name="T0" fmla="*/ 2 h 2"/>
                <a:gd name="T1" fmla="*/ 2 h 2"/>
                <a:gd name="T2" fmla="*/ 0 h 2"/>
                <a:gd name="T3" fmla="*/ 0 h 2"/>
                <a:gd name="T4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42" name="Freeform 1770"/>
            <p:cNvSpPr>
              <a:spLocks/>
            </p:cNvSpPr>
            <p:nvPr userDrawn="1"/>
          </p:nvSpPr>
          <p:spPr bwMode="auto">
            <a:xfrm>
              <a:off x="384" y="208"/>
              <a:ext cx="2" cy="2"/>
            </a:xfrm>
            <a:custGeom>
              <a:avLst/>
              <a:gdLst>
                <a:gd name="T0" fmla="*/ 2 w 3"/>
                <a:gd name="T1" fmla="*/ 2 h 5"/>
                <a:gd name="T2" fmla="*/ 2 w 3"/>
                <a:gd name="T3" fmla="*/ 2 h 5"/>
                <a:gd name="T4" fmla="*/ 3 w 3"/>
                <a:gd name="T5" fmla="*/ 1 h 5"/>
                <a:gd name="T6" fmla="*/ 3 w 3"/>
                <a:gd name="T7" fmla="*/ 0 h 5"/>
                <a:gd name="T8" fmla="*/ 0 w 3"/>
                <a:gd name="T9" fmla="*/ 3 h 5"/>
                <a:gd name="T10" fmla="*/ 1 w 3"/>
                <a:gd name="T11" fmla="*/ 5 h 5"/>
                <a:gd name="T12" fmla="*/ 2 w 3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5">
                  <a:moveTo>
                    <a:pt x="2" y="2"/>
                  </a:moveTo>
                  <a:lnTo>
                    <a:pt x="2" y="2"/>
                  </a:lnTo>
                  <a:cubicBezTo>
                    <a:pt x="3" y="1"/>
                    <a:pt x="3" y="1"/>
                    <a:pt x="3" y="1"/>
                  </a:cubicBezTo>
                  <a:lnTo>
                    <a:pt x="3" y="0"/>
                  </a:lnTo>
                  <a:cubicBezTo>
                    <a:pt x="2" y="1"/>
                    <a:pt x="1" y="2"/>
                    <a:pt x="0" y="3"/>
                  </a:cubicBezTo>
                  <a:cubicBezTo>
                    <a:pt x="1" y="4"/>
                    <a:pt x="1" y="4"/>
                    <a:pt x="1" y="5"/>
                  </a:cubicBezTo>
                  <a:cubicBezTo>
                    <a:pt x="2" y="4"/>
                    <a:pt x="2" y="3"/>
                    <a:pt x="2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43" name="Freeform 1771"/>
            <p:cNvSpPr>
              <a:spLocks/>
            </p:cNvSpPr>
            <p:nvPr userDrawn="1"/>
          </p:nvSpPr>
          <p:spPr bwMode="auto">
            <a:xfrm>
              <a:off x="385" y="205"/>
              <a:ext cx="1" cy="2"/>
            </a:xfrm>
            <a:custGeom>
              <a:avLst/>
              <a:gdLst>
                <a:gd name="T0" fmla="*/ 2 w 3"/>
                <a:gd name="T1" fmla="*/ 6 h 6"/>
                <a:gd name="T2" fmla="*/ 2 w 3"/>
                <a:gd name="T3" fmla="*/ 6 h 6"/>
                <a:gd name="T4" fmla="*/ 3 w 3"/>
                <a:gd name="T5" fmla="*/ 2 h 6"/>
                <a:gd name="T6" fmla="*/ 2 w 3"/>
                <a:gd name="T7" fmla="*/ 0 h 6"/>
                <a:gd name="T8" fmla="*/ 0 w 3"/>
                <a:gd name="T9" fmla="*/ 3 h 6"/>
                <a:gd name="T10" fmla="*/ 2 w 3"/>
                <a:gd name="T11" fmla="*/ 6 h 6"/>
                <a:gd name="T12" fmla="*/ 2 w 3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2" y="6"/>
                  </a:moveTo>
                  <a:lnTo>
                    <a:pt x="2" y="6"/>
                  </a:lnTo>
                  <a:cubicBezTo>
                    <a:pt x="3" y="5"/>
                    <a:pt x="3" y="3"/>
                    <a:pt x="3" y="2"/>
                  </a:cubicBezTo>
                  <a:lnTo>
                    <a:pt x="2" y="0"/>
                  </a:lnTo>
                  <a:cubicBezTo>
                    <a:pt x="1" y="1"/>
                    <a:pt x="1" y="2"/>
                    <a:pt x="0" y="3"/>
                  </a:cubicBezTo>
                  <a:cubicBezTo>
                    <a:pt x="0" y="4"/>
                    <a:pt x="1" y="5"/>
                    <a:pt x="2" y="6"/>
                  </a:cubicBezTo>
                  <a:lnTo>
                    <a:pt x="2" y="6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44" name="Freeform 1772"/>
            <p:cNvSpPr>
              <a:spLocks/>
            </p:cNvSpPr>
            <p:nvPr userDrawn="1"/>
          </p:nvSpPr>
          <p:spPr bwMode="auto">
            <a:xfrm>
              <a:off x="386" y="204"/>
              <a:ext cx="0" cy="1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2 h 2"/>
                <a:gd name="T4" fmla="*/ 1 w 1"/>
                <a:gd name="T5" fmla="*/ 0 h 2"/>
                <a:gd name="T6" fmla="*/ 0 w 1"/>
                <a:gd name="T7" fmla="*/ 1 h 2"/>
                <a:gd name="T8" fmla="*/ 1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lnTo>
                    <a:pt x="1" y="2"/>
                  </a:lnTo>
                  <a:cubicBezTo>
                    <a:pt x="1" y="1"/>
                    <a:pt x="1" y="0"/>
                    <a:pt x="1" y="0"/>
                  </a:cubicBezTo>
                  <a:lnTo>
                    <a:pt x="0" y="1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45" name="Freeform 1773"/>
            <p:cNvSpPr>
              <a:spLocks/>
            </p:cNvSpPr>
            <p:nvPr userDrawn="1"/>
          </p:nvSpPr>
          <p:spPr bwMode="auto">
            <a:xfrm>
              <a:off x="385" y="201"/>
              <a:ext cx="1" cy="3"/>
            </a:xfrm>
            <a:custGeom>
              <a:avLst/>
              <a:gdLst>
                <a:gd name="T0" fmla="*/ 3 w 3"/>
                <a:gd name="T1" fmla="*/ 5 h 6"/>
                <a:gd name="T2" fmla="*/ 3 w 3"/>
                <a:gd name="T3" fmla="*/ 5 h 6"/>
                <a:gd name="T4" fmla="*/ 1 w 3"/>
                <a:gd name="T5" fmla="*/ 0 h 6"/>
                <a:gd name="T6" fmla="*/ 0 w 3"/>
                <a:gd name="T7" fmla="*/ 2 h 6"/>
                <a:gd name="T8" fmla="*/ 2 w 3"/>
                <a:gd name="T9" fmla="*/ 6 h 6"/>
                <a:gd name="T10" fmla="*/ 3 w 3"/>
                <a:gd name="T1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5"/>
                  </a:moveTo>
                  <a:lnTo>
                    <a:pt x="3" y="5"/>
                  </a:lnTo>
                  <a:cubicBezTo>
                    <a:pt x="3" y="3"/>
                    <a:pt x="2" y="2"/>
                    <a:pt x="1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1" y="3"/>
                    <a:pt x="1" y="4"/>
                    <a:pt x="2" y="6"/>
                  </a:cubicBezTo>
                  <a:lnTo>
                    <a:pt x="3" y="5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46" name="Freeform 1774"/>
            <p:cNvSpPr>
              <a:spLocks/>
            </p:cNvSpPr>
            <p:nvPr userDrawn="1"/>
          </p:nvSpPr>
          <p:spPr bwMode="auto">
            <a:xfrm>
              <a:off x="383" y="200"/>
              <a:ext cx="2" cy="2"/>
            </a:xfrm>
            <a:custGeom>
              <a:avLst/>
              <a:gdLst>
                <a:gd name="T0" fmla="*/ 4 w 4"/>
                <a:gd name="T1" fmla="*/ 3 h 4"/>
                <a:gd name="T2" fmla="*/ 4 w 4"/>
                <a:gd name="T3" fmla="*/ 3 h 4"/>
                <a:gd name="T4" fmla="*/ 4 w 4"/>
                <a:gd name="T5" fmla="*/ 3 h 4"/>
                <a:gd name="T6" fmla="*/ 1 w 4"/>
                <a:gd name="T7" fmla="*/ 0 h 4"/>
                <a:gd name="T8" fmla="*/ 0 w 4"/>
                <a:gd name="T9" fmla="*/ 1 h 4"/>
                <a:gd name="T10" fmla="*/ 3 w 4"/>
                <a:gd name="T11" fmla="*/ 4 h 4"/>
                <a:gd name="T12" fmla="*/ 4 w 4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lnTo>
                    <a:pt x="4" y="3"/>
                  </a:lnTo>
                  <a:lnTo>
                    <a:pt x="4" y="3"/>
                  </a:lnTo>
                  <a:cubicBezTo>
                    <a:pt x="3" y="2"/>
                    <a:pt x="2" y="1"/>
                    <a:pt x="1" y="0"/>
                  </a:cubicBezTo>
                  <a:lnTo>
                    <a:pt x="0" y="1"/>
                  </a:lnTo>
                  <a:cubicBezTo>
                    <a:pt x="2" y="2"/>
                    <a:pt x="3" y="3"/>
                    <a:pt x="3" y="4"/>
                  </a:cubicBezTo>
                  <a:lnTo>
                    <a:pt x="4" y="3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47" name="Rectangle 1775"/>
            <p:cNvSpPr>
              <a:spLocks noChangeArrowheads="1"/>
            </p:cNvSpPr>
            <p:nvPr userDrawn="1"/>
          </p:nvSpPr>
          <p:spPr bwMode="auto">
            <a:xfrm>
              <a:off x="383" y="200"/>
              <a:ext cx="1" cy="1"/>
            </a:xfrm>
            <a:prstGeom prst="rect">
              <a:avLst/>
            </a:prstGeom>
            <a:solidFill>
              <a:srgbClr val="D5A03C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48" name="Freeform 1776"/>
            <p:cNvSpPr>
              <a:spLocks/>
            </p:cNvSpPr>
            <p:nvPr userDrawn="1"/>
          </p:nvSpPr>
          <p:spPr bwMode="auto">
            <a:xfrm>
              <a:off x="381" y="199"/>
              <a:ext cx="2" cy="3"/>
            </a:xfrm>
            <a:custGeom>
              <a:avLst/>
              <a:gdLst>
                <a:gd name="T0" fmla="*/ 3 w 5"/>
                <a:gd name="T1" fmla="*/ 1 h 6"/>
                <a:gd name="T2" fmla="*/ 3 w 5"/>
                <a:gd name="T3" fmla="*/ 1 h 6"/>
                <a:gd name="T4" fmla="*/ 2 w 5"/>
                <a:gd name="T5" fmla="*/ 0 h 6"/>
                <a:gd name="T6" fmla="*/ 0 w 5"/>
                <a:gd name="T7" fmla="*/ 3 h 6"/>
                <a:gd name="T8" fmla="*/ 2 w 5"/>
                <a:gd name="T9" fmla="*/ 6 h 6"/>
                <a:gd name="T10" fmla="*/ 5 w 5"/>
                <a:gd name="T11" fmla="*/ 3 h 6"/>
                <a:gd name="T12" fmla="*/ 3 w 5"/>
                <a:gd name="T1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3" y="1"/>
                  </a:moveTo>
                  <a:lnTo>
                    <a:pt x="3" y="1"/>
                  </a:lnTo>
                  <a:cubicBezTo>
                    <a:pt x="3" y="1"/>
                    <a:pt x="2" y="1"/>
                    <a:pt x="2" y="0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0" y="4"/>
                    <a:pt x="1" y="5"/>
                    <a:pt x="2" y="6"/>
                  </a:cubicBezTo>
                  <a:cubicBezTo>
                    <a:pt x="3" y="5"/>
                    <a:pt x="4" y="4"/>
                    <a:pt x="5" y="3"/>
                  </a:cubicBezTo>
                  <a:cubicBezTo>
                    <a:pt x="4" y="2"/>
                    <a:pt x="4" y="2"/>
                    <a:pt x="3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49" name="Freeform 1777"/>
            <p:cNvSpPr>
              <a:spLocks/>
            </p:cNvSpPr>
            <p:nvPr userDrawn="1"/>
          </p:nvSpPr>
          <p:spPr bwMode="auto">
            <a:xfrm>
              <a:off x="380" y="199"/>
              <a:ext cx="1" cy="1"/>
            </a:xfrm>
            <a:custGeom>
              <a:avLst/>
              <a:gdLst>
                <a:gd name="T0" fmla="*/ 4 w 4"/>
                <a:gd name="T1" fmla="*/ 1 h 4"/>
                <a:gd name="T2" fmla="*/ 4 w 4"/>
                <a:gd name="T3" fmla="*/ 1 h 4"/>
                <a:gd name="T4" fmla="*/ 0 w 4"/>
                <a:gd name="T5" fmla="*/ 0 h 4"/>
                <a:gd name="T6" fmla="*/ 0 w 4"/>
                <a:gd name="T7" fmla="*/ 1 h 4"/>
                <a:gd name="T8" fmla="*/ 2 w 4"/>
                <a:gd name="T9" fmla="*/ 4 h 4"/>
                <a:gd name="T10" fmla="*/ 4 w 4"/>
                <a:gd name="T1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1"/>
                  </a:moveTo>
                  <a:lnTo>
                    <a:pt x="4" y="1"/>
                  </a:lnTo>
                  <a:cubicBezTo>
                    <a:pt x="3" y="1"/>
                    <a:pt x="1" y="0"/>
                    <a:pt x="0" y="0"/>
                  </a:cubicBezTo>
                  <a:lnTo>
                    <a:pt x="0" y="1"/>
                  </a:lnTo>
                  <a:cubicBezTo>
                    <a:pt x="1" y="2"/>
                    <a:pt x="1" y="3"/>
                    <a:pt x="2" y="4"/>
                  </a:cubicBezTo>
                  <a:cubicBezTo>
                    <a:pt x="3" y="3"/>
                    <a:pt x="4" y="2"/>
                    <a:pt x="4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50" name="Freeform 1778"/>
            <p:cNvSpPr>
              <a:spLocks/>
            </p:cNvSpPr>
            <p:nvPr userDrawn="1"/>
          </p:nvSpPr>
          <p:spPr bwMode="auto">
            <a:xfrm>
              <a:off x="379" y="200"/>
              <a:ext cx="1" cy="2"/>
            </a:xfrm>
            <a:custGeom>
              <a:avLst/>
              <a:gdLst>
                <a:gd name="T0" fmla="*/ 1 w 3"/>
                <a:gd name="T1" fmla="*/ 0 h 6"/>
                <a:gd name="T2" fmla="*/ 1 w 3"/>
                <a:gd name="T3" fmla="*/ 0 h 6"/>
                <a:gd name="T4" fmla="*/ 0 w 3"/>
                <a:gd name="T5" fmla="*/ 5 h 6"/>
                <a:gd name="T6" fmla="*/ 0 w 3"/>
                <a:gd name="T7" fmla="*/ 6 h 6"/>
                <a:gd name="T8" fmla="*/ 3 w 3"/>
                <a:gd name="T9" fmla="*/ 2 h 6"/>
                <a:gd name="T10" fmla="*/ 1 w 3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1" y="0"/>
                  </a:moveTo>
                  <a:lnTo>
                    <a:pt x="1" y="0"/>
                  </a:lnTo>
                  <a:lnTo>
                    <a:pt x="0" y="5"/>
                  </a:lnTo>
                  <a:lnTo>
                    <a:pt x="0" y="6"/>
                  </a:lnTo>
                  <a:cubicBezTo>
                    <a:pt x="1" y="5"/>
                    <a:pt x="2" y="3"/>
                    <a:pt x="3" y="2"/>
                  </a:cubicBezTo>
                  <a:cubicBezTo>
                    <a:pt x="2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51" name="Freeform 1779"/>
            <p:cNvSpPr>
              <a:spLocks/>
            </p:cNvSpPr>
            <p:nvPr userDrawn="1"/>
          </p:nvSpPr>
          <p:spPr bwMode="auto">
            <a:xfrm>
              <a:off x="379" y="202"/>
              <a:ext cx="0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1 h 1"/>
                <a:gd name="T6" fmla="*/ 1 w 1"/>
                <a:gd name="T7" fmla="*/ 0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52" name="Freeform 1780"/>
            <p:cNvSpPr>
              <a:spLocks/>
            </p:cNvSpPr>
            <p:nvPr userDrawn="1"/>
          </p:nvSpPr>
          <p:spPr bwMode="auto">
            <a:xfrm>
              <a:off x="378" y="203"/>
              <a:ext cx="2" cy="2"/>
            </a:xfrm>
            <a:custGeom>
              <a:avLst/>
              <a:gdLst>
                <a:gd name="T0" fmla="*/ 1 w 5"/>
                <a:gd name="T1" fmla="*/ 1 h 6"/>
                <a:gd name="T2" fmla="*/ 1 w 5"/>
                <a:gd name="T3" fmla="*/ 1 h 6"/>
                <a:gd name="T4" fmla="*/ 0 w 5"/>
                <a:gd name="T5" fmla="*/ 3 h 6"/>
                <a:gd name="T6" fmla="*/ 3 w 5"/>
                <a:gd name="T7" fmla="*/ 6 h 6"/>
                <a:gd name="T8" fmla="*/ 5 w 5"/>
                <a:gd name="T9" fmla="*/ 3 h 6"/>
                <a:gd name="T10" fmla="*/ 2 w 5"/>
                <a:gd name="T11" fmla="*/ 0 h 6"/>
                <a:gd name="T12" fmla="*/ 1 w 5"/>
                <a:gd name="T1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1" y="1"/>
                  </a:moveTo>
                  <a:lnTo>
                    <a:pt x="1" y="1"/>
                  </a:lnTo>
                  <a:lnTo>
                    <a:pt x="0" y="3"/>
                  </a:lnTo>
                  <a:cubicBezTo>
                    <a:pt x="1" y="4"/>
                    <a:pt x="2" y="5"/>
                    <a:pt x="3" y="6"/>
                  </a:cubicBezTo>
                  <a:cubicBezTo>
                    <a:pt x="3" y="5"/>
                    <a:pt x="4" y="4"/>
                    <a:pt x="5" y="3"/>
                  </a:cubicBezTo>
                  <a:cubicBezTo>
                    <a:pt x="4" y="2"/>
                    <a:pt x="3" y="1"/>
                    <a:pt x="2" y="0"/>
                  </a:cubicBezTo>
                  <a:cubicBezTo>
                    <a:pt x="2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53" name="Freeform 1781"/>
            <p:cNvSpPr>
              <a:spLocks/>
            </p:cNvSpPr>
            <p:nvPr userDrawn="1"/>
          </p:nvSpPr>
          <p:spPr bwMode="auto">
            <a:xfrm>
              <a:off x="378" y="205"/>
              <a:ext cx="1" cy="2"/>
            </a:xfrm>
            <a:custGeom>
              <a:avLst/>
              <a:gdLst>
                <a:gd name="T0" fmla="*/ 1 w 3"/>
                <a:gd name="T1" fmla="*/ 0 h 5"/>
                <a:gd name="T2" fmla="*/ 1 w 3"/>
                <a:gd name="T3" fmla="*/ 0 h 5"/>
                <a:gd name="T4" fmla="*/ 0 w 3"/>
                <a:gd name="T5" fmla="*/ 5 h 5"/>
                <a:gd name="T6" fmla="*/ 3 w 3"/>
                <a:gd name="T7" fmla="*/ 2 h 5"/>
                <a:gd name="T8" fmla="*/ 1 w 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0"/>
                  </a:moveTo>
                  <a:lnTo>
                    <a:pt x="1" y="0"/>
                  </a:lnTo>
                  <a:lnTo>
                    <a:pt x="0" y="5"/>
                  </a:lnTo>
                  <a:cubicBezTo>
                    <a:pt x="1" y="4"/>
                    <a:pt x="2" y="3"/>
                    <a:pt x="3" y="2"/>
                  </a:cubicBezTo>
                  <a:cubicBezTo>
                    <a:pt x="3" y="1"/>
                    <a:pt x="2" y="1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54" name="Freeform 1782"/>
            <p:cNvSpPr>
              <a:spLocks/>
            </p:cNvSpPr>
            <p:nvPr userDrawn="1"/>
          </p:nvSpPr>
          <p:spPr bwMode="auto">
            <a:xfrm>
              <a:off x="377" y="207"/>
              <a:ext cx="2" cy="3"/>
            </a:xfrm>
            <a:custGeom>
              <a:avLst/>
              <a:gdLst>
                <a:gd name="T0" fmla="*/ 1 w 4"/>
                <a:gd name="T1" fmla="*/ 0 h 5"/>
                <a:gd name="T2" fmla="*/ 1 w 4"/>
                <a:gd name="T3" fmla="*/ 0 h 5"/>
                <a:gd name="T4" fmla="*/ 0 w 4"/>
                <a:gd name="T5" fmla="*/ 4 h 5"/>
                <a:gd name="T6" fmla="*/ 1 w 4"/>
                <a:gd name="T7" fmla="*/ 4 h 5"/>
                <a:gd name="T8" fmla="*/ 1 w 4"/>
                <a:gd name="T9" fmla="*/ 4 h 5"/>
                <a:gd name="T10" fmla="*/ 1 w 4"/>
                <a:gd name="T11" fmla="*/ 5 h 5"/>
                <a:gd name="T12" fmla="*/ 4 w 4"/>
                <a:gd name="T13" fmla="*/ 2 h 5"/>
                <a:gd name="T14" fmla="*/ 1 w 4"/>
                <a:gd name="T15" fmla="*/ 0 h 5"/>
                <a:gd name="T16" fmla="*/ 1 w 4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5">
                  <a:moveTo>
                    <a:pt x="1" y="0"/>
                  </a:moveTo>
                  <a:lnTo>
                    <a:pt x="1" y="0"/>
                  </a:lnTo>
                  <a:lnTo>
                    <a:pt x="0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5"/>
                  </a:lnTo>
                  <a:cubicBezTo>
                    <a:pt x="2" y="4"/>
                    <a:pt x="3" y="3"/>
                    <a:pt x="4" y="2"/>
                  </a:cubicBezTo>
                  <a:cubicBezTo>
                    <a:pt x="3" y="1"/>
                    <a:pt x="2" y="0"/>
                    <a:pt x="1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55" name="Freeform 1783"/>
            <p:cNvSpPr>
              <a:spLocks/>
            </p:cNvSpPr>
            <p:nvPr userDrawn="1"/>
          </p:nvSpPr>
          <p:spPr bwMode="auto">
            <a:xfrm>
              <a:off x="378" y="210"/>
              <a:ext cx="0" cy="0"/>
            </a:xfrm>
            <a:custGeom>
              <a:avLst/>
              <a:gdLst>
                <a:gd name="T0" fmla="*/ 1 w 1"/>
                <a:gd name="T1" fmla="*/ 1 h 2"/>
                <a:gd name="T2" fmla="*/ 1 w 1"/>
                <a:gd name="T3" fmla="*/ 1 h 2"/>
                <a:gd name="T4" fmla="*/ 0 w 1"/>
                <a:gd name="T5" fmla="*/ 0 h 2"/>
                <a:gd name="T6" fmla="*/ 0 w 1"/>
                <a:gd name="T7" fmla="*/ 2 h 2"/>
                <a:gd name="T8" fmla="*/ 1 w 1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lnTo>
                    <a:pt x="1" y="1"/>
                  </a:lnTo>
                  <a:lnTo>
                    <a:pt x="0" y="0"/>
                  </a:ln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56" name="Freeform 1784"/>
            <p:cNvSpPr>
              <a:spLocks/>
            </p:cNvSpPr>
            <p:nvPr userDrawn="1"/>
          </p:nvSpPr>
          <p:spPr bwMode="auto">
            <a:xfrm>
              <a:off x="382" y="214"/>
              <a:ext cx="0" cy="0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0 h 1"/>
                <a:gd name="T6" fmla="*/ 0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  <p:sp>
          <p:nvSpPr>
            <p:cNvPr id="1357" name="Freeform 1785"/>
            <p:cNvSpPr>
              <a:spLocks/>
            </p:cNvSpPr>
            <p:nvPr userDrawn="1"/>
          </p:nvSpPr>
          <p:spPr bwMode="auto">
            <a:xfrm>
              <a:off x="382" y="213"/>
              <a:ext cx="2" cy="1"/>
            </a:xfrm>
            <a:custGeom>
              <a:avLst/>
              <a:gdLst>
                <a:gd name="T0" fmla="*/ 0 w 4"/>
                <a:gd name="T1" fmla="*/ 2 h 3"/>
                <a:gd name="T2" fmla="*/ 0 w 4"/>
                <a:gd name="T3" fmla="*/ 2 h 3"/>
                <a:gd name="T4" fmla="*/ 1 w 4"/>
                <a:gd name="T5" fmla="*/ 3 h 3"/>
                <a:gd name="T6" fmla="*/ 1 w 4"/>
                <a:gd name="T7" fmla="*/ 3 h 3"/>
                <a:gd name="T8" fmla="*/ 2 w 4"/>
                <a:gd name="T9" fmla="*/ 3 h 3"/>
                <a:gd name="T10" fmla="*/ 4 w 4"/>
                <a:gd name="T11" fmla="*/ 0 h 3"/>
                <a:gd name="T12" fmla="*/ 0 w 4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3">
                  <a:moveTo>
                    <a:pt x="0" y="2"/>
                  </a:moveTo>
                  <a:lnTo>
                    <a:pt x="0" y="2"/>
                  </a:lnTo>
                  <a:cubicBezTo>
                    <a:pt x="1" y="2"/>
                    <a:pt x="1" y="3"/>
                    <a:pt x="1" y="3"/>
                  </a:cubicBezTo>
                  <a:lnTo>
                    <a:pt x="1" y="3"/>
                  </a:lnTo>
                  <a:lnTo>
                    <a:pt x="2" y="3"/>
                  </a:lnTo>
                  <a:cubicBezTo>
                    <a:pt x="3" y="2"/>
                    <a:pt x="3" y="1"/>
                    <a:pt x="4" y="0"/>
                  </a:cubicBezTo>
                  <a:cubicBezTo>
                    <a:pt x="3" y="0"/>
                    <a:pt x="2" y="1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 dirty="0"/>
            </a:p>
          </p:txBody>
        </p:sp>
      </p:grpSp>
      <p:sp>
        <p:nvSpPr>
          <p:cNvPr id="987" name="Freeform 1787"/>
          <p:cNvSpPr>
            <a:spLocks/>
          </p:cNvSpPr>
          <p:nvPr/>
        </p:nvSpPr>
        <p:spPr bwMode="auto">
          <a:xfrm>
            <a:off x="810685" y="333376"/>
            <a:ext cx="4233" cy="3175"/>
          </a:xfrm>
          <a:custGeom>
            <a:avLst/>
            <a:gdLst>
              <a:gd name="T0" fmla="*/ 2 w 4"/>
              <a:gd name="T1" fmla="*/ 5 h 6"/>
              <a:gd name="T2" fmla="*/ 2 w 4"/>
              <a:gd name="T3" fmla="*/ 5 h 6"/>
              <a:gd name="T4" fmla="*/ 4 w 4"/>
              <a:gd name="T5" fmla="*/ 2 h 6"/>
              <a:gd name="T6" fmla="*/ 3 w 4"/>
              <a:gd name="T7" fmla="*/ 0 h 6"/>
              <a:gd name="T8" fmla="*/ 0 w 4"/>
              <a:gd name="T9" fmla="*/ 2 h 6"/>
              <a:gd name="T10" fmla="*/ 2 w 4"/>
              <a:gd name="T11" fmla="*/ 6 h 6"/>
              <a:gd name="T12" fmla="*/ 2 w 4"/>
              <a:gd name="T13" fmla="*/ 5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" h="6">
                <a:moveTo>
                  <a:pt x="2" y="5"/>
                </a:moveTo>
                <a:lnTo>
                  <a:pt x="2" y="5"/>
                </a:lnTo>
                <a:cubicBezTo>
                  <a:pt x="3" y="4"/>
                  <a:pt x="3" y="3"/>
                  <a:pt x="4" y="2"/>
                </a:cubicBezTo>
                <a:cubicBezTo>
                  <a:pt x="4" y="1"/>
                  <a:pt x="3" y="0"/>
                  <a:pt x="3" y="0"/>
                </a:cubicBezTo>
                <a:cubicBezTo>
                  <a:pt x="2" y="1"/>
                  <a:pt x="1" y="1"/>
                  <a:pt x="0" y="2"/>
                </a:cubicBezTo>
                <a:cubicBezTo>
                  <a:pt x="1" y="3"/>
                  <a:pt x="1" y="4"/>
                  <a:pt x="2" y="6"/>
                </a:cubicBezTo>
                <a:lnTo>
                  <a:pt x="2" y="5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988" name="Freeform 1788"/>
          <p:cNvSpPr>
            <a:spLocks/>
          </p:cNvSpPr>
          <p:nvPr/>
        </p:nvSpPr>
        <p:spPr bwMode="auto">
          <a:xfrm>
            <a:off x="795869" y="314326"/>
            <a:ext cx="6351" cy="15875"/>
          </a:xfrm>
          <a:custGeom>
            <a:avLst/>
            <a:gdLst>
              <a:gd name="T0" fmla="*/ 3 w 5"/>
              <a:gd name="T1" fmla="*/ 0 h 22"/>
              <a:gd name="T2" fmla="*/ 3 w 5"/>
              <a:gd name="T3" fmla="*/ 0 h 22"/>
              <a:gd name="T4" fmla="*/ 0 w 5"/>
              <a:gd name="T5" fmla="*/ 22 h 22"/>
              <a:gd name="T6" fmla="*/ 1 w 5"/>
              <a:gd name="T7" fmla="*/ 21 h 22"/>
              <a:gd name="T8" fmla="*/ 1 w 5"/>
              <a:gd name="T9" fmla="*/ 21 h 22"/>
              <a:gd name="T10" fmla="*/ 1 w 5"/>
              <a:gd name="T11" fmla="*/ 22 h 22"/>
              <a:gd name="T12" fmla="*/ 5 w 5"/>
              <a:gd name="T13" fmla="*/ 1 h 22"/>
              <a:gd name="T14" fmla="*/ 3 w 5"/>
              <a:gd name="T1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" h="22">
                <a:moveTo>
                  <a:pt x="3" y="0"/>
                </a:moveTo>
                <a:lnTo>
                  <a:pt x="3" y="0"/>
                </a:lnTo>
                <a:lnTo>
                  <a:pt x="0" y="22"/>
                </a:lnTo>
                <a:cubicBezTo>
                  <a:pt x="0" y="21"/>
                  <a:pt x="1" y="21"/>
                  <a:pt x="1" y="21"/>
                </a:cubicBezTo>
                <a:lnTo>
                  <a:pt x="1" y="21"/>
                </a:lnTo>
                <a:cubicBezTo>
                  <a:pt x="1" y="21"/>
                  <a:pt x="1" y="21"/>
                  <a:pt x="1" y="22"/>
                </a:cubicBezTo>
                <a:lnTo>
                  <a:pt x="5" y="1"/>
                </a:lnTo>
                <a:cubicBezTo>
                  <a:pt x="5" y="0"/>
                  <a:pt x="4" y="0"/>
                  <a:pt x="3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989" name="Freeform 1789"/>
          <p:cNvSpPr>
            <a:spLocks/>
          </p:cNvSpPr>
          <p:nvPr/>
        </p:nvSpPr>
        <p:spPr bwMode="auto">
          <a:xfrm>
            <a:off x="804336" y="319089"/>
            <a:ext cx="4233" cy="4763"/>
          </a:xfrm>
          <a:custGeom>
            <a:avLst/>
            <a:gdLst>
              <a:gd name="T0" fmla="*/ 2 w 5"/>
              <a:gd name="T1" fmla="*/ 0 h 6"/>
              <a:gd name="T2" fmla="*/ 2 w 5"/>
              <a:gd name="T3" fmla="*/ 0 h 6"/>
              <a:gd name="T4" fmla="*/ 0 w 5"/>
              <a:gd name="T5" fmla="*/ 3 h 6"/>
              <a:gd name="T6" fmla="*/ 2 w 5"/>
              <a:gd name="T7" fmla="*/ 6 h 6"/>
              <a:gd name="T8" fmla="*/ 5 w 5"/>
              <a:gd name="T9" fmla="*/ 3 h 6"/>
              <a:gd name="T10" fmla="*/ 2 w 5"/>
              <a:gd name="T11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6">
                <a:moveTo>
                  <a:pt x="2" y="0"/>
                </a:moveTo>
                <a:lnTo>
                  <a:pt x="2" y="0"/>
                </a:lnTo>
                <a:cubicBezTo>
                  <a:pt x="1" y="1"/>
                  <a:pt x="0" y="2"/>
                  <a:pt x="0" y="3"/>
                </a:cubicBezTo>
                <a:cubicBezTo>
                  <a:pt x="1" y="4"/>
                  <a:pt x="2" y="5"/>
                  <a:pt x="2" y="6"/>
                </a:cubicBezTo>
                <a:cubicBezTo>
                  <a:pt x="3" y="5"/>
                  <a:pt x="4" y="4"/>
                  <a:pt x="5" y="3"/>
                </a:cubicBezTo>
                <a:cubicBezTo>
                  <a:pt x="4" y="2"/>
                  <a:pt x="3" y="1"/>
                  <a:pt x="2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990" name="Freeform 1790"/>
          <p:cNvSpPr>
            <a:spLocks/>
          </p:cNvSpPr>
          <p:nvPr/>
        </p:nvSpPr>
        <p:spPr bwMode="auto">
          <a:xfrm>
            <a:off x="808569" y="317500"/>
            <a:ext cx="4233" cy="6350"/>
          </a:xfrm>
          <a:custGeom>
            <a:avLst/>
            <a:gdLst>
              <a:gd name="T0" fmla="*/ 2 w 5"/>
              <a:gd name="T1" fmla="*/ 7 h 7"/>
              <a:gd name="T2" fmla="*/ 2 w 5"/>
              <a:gd name="T3" fmla="*/ 7 h 7"/>
              <a:gd name="T4" fmla="*/ 5 w 5"/>
              <a:gd name="T5" fmla="*/ 4 h 7"/>
              <a:gd name="T6" fmla="*/ 2 w 5"/>
              <a:gd name="T7" fmla="*/ 0 h 7"/>
              <a:gd name="T8" fmla="*/ 0 w 5"/>
              <a:gd name="T9" fmla="*/ 4 h 7"/>
              <a:gd name="T10" fmla="*/ 2 w 5"/>
              <a:gd name="T11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7">
                <a:moveTo>
                  <a:pt x="2" y="7"/>
                </a:moveTo>
                <a:lnTo>
                  <a:pt x="2" y="7"/>
                </a:lnTo>
                <a:cubicBezTo>
                  <a:pt x="3" y="6"/>
                  <a:pt x="4" y="5"/>
                  <a:pt x="5" y="4"/>
                </a:cubicBezTo>
                <a:cubicBezTo>
                  <a:pt x="4" y="3"/>
                  <a:pt x="3" y="2"/>
                  <a:pt x="2" y="0"/>
                </a:cubicBezTo>
                <a:cubicBezTo>
                  <a:pt x="1" y="1"/>
                  <a:pt x="1" y="3"/>
                  <a:pt x="0" y="4"/>
                </a:cubicBezTo>
                <a:cubicBezTo>
                  <a:pt x="1" y="5"/>
                  <a:pt x="2" y="6"/>
                  <a:pt x="2" y="7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991" name="Freeform 1791"/>
          <p:cNvSpPr>
            <a:spLocks/>
          </p:cNvSpPr>
          <p:nvPr/>
        </p:nvSpPr>
        <p:spPr bwMode="auto">
          <a:xfrm>
            <a:off x="806452" y="320676"/>
            <a:ext cx="4233" cy="4763"/>
          </a:xfrm>
          <a:custGeom>
            <a:avLst/>
            <a:gdLst>
              <a:gd name="T0" fmla="*/ 2 w 5"/>
              <a:gd name="T1" fmla="*/ 7 h 7"/>
              <a:gd name="T2" fmla="*/ 2 w 5"/>
              <a:gd name="T3" fmla="*/ 7 h 7"/>
              <a:gd name="T4" fmla="*/ 5 w 5"/>
              <a:gd name="T5" fmla="*/ 4 h 7"/>
              <a:gd name="T6" fmla="*/ 2 w 5"/>
              <a:gd name="T7" fmla="*/ 0 h 7"/>
              <a:gd name="T8" fmla="*/ 0 w 5"/>
              <a:gd name="T9" fmla="*/ 4 h 7"/>
              <a:gd name="T10" fmla="*/ 2 w 5"/>
              <a:gd name="T11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7">
                <a:moveTo>
                  <a:pt x="2" y="7"/>
                </a:moveTo>
                <a:lnTo>
                  <a:pt x="2" y="7"/>
                </a:lnTo>
                <a:cubicBezTo>
                  <a:pt x="3" y="6"/>
                  <a:pt x="4" y="5"/>
                  <a:pt x="5" y="4"/>
                </a:cubicBezTo>
                <a:cubicBezTo>
                  <a:pt x="4" y="3"/>
                  <a:pt x="3" y="2"/>
                  <a:pt x="2" y="0"/>
                </a:cubicBezTo>
                <a:cubicBezTo>
                  <a:pt x="2" y="1"/>
                  <a:pt x="1" y="3"/>
                  <a:pt x="0" y="4"/>
                </a:cubicBezTo>
                <a:cubicBezTo>
                  <a:pt x="1" y="5"/>
                  <a:pt x="2" y="6"/>
                  <a:pt x="2" y="7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992" name="Freeform 1792"/>
          <p:cNvSpPr>
            <a:spLocks/>
          </p:cNvSpPr>
          <p:nvPr/>
        </p:nvSpPr>
        <p:spPr bwMode="auto">
          <a:xfrm>
            <a:off x="804336" y="323851"/>
            <a:ext cx="4233" cy="4763"/>
          </a:xfrm>
          <a:custGeom>
            <a:avLst/>
            <a:gdLst>
              <a:gd name="T0" fmla="*/ 2 w 5"/>
              <a:gd name="T1" fmla="*/ 6 h 6"/>
              <a:gd name="T2" fmla="*/ 2 w 5"/>
              <a:gd name="T3" fmla="*/ 6 h 6"/>
              <a:gd name="T4" fmla="*/ 5 w 5"/>
              <a:gd name="T5" fmla="*/ 3 h 6"/>
              <a:gd name="T6" fmla="*/ 2 w 5"/>
              <a:gd name="T7" fmla="*/ 0 h 6"/>
              <a:gd name="T8" fmla="*/ 0 w 5"/>
              <a:gd name="T9" fmla="*/ 3 h 6"/>
              <a:gd name="T10" fmla="*/ 2 w 5"/>
              <a:gd name="T11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6">
                <a:moveTo>
                  <a:pt x="2" y="6"/>
                </a:moveTo>
                <a:lnTo>
                  <a:pt x="2" y="6"/>
                </a:lnTo>
                <a:cubicBezTo>
                  <a:pt x="3" y="5"/>
                  <a:pt x="4" y="4"/>
                  <a:pt x="5" y="3"/>
                </a:cubicBezTo>
                <a:cubicBezTo>
                  <a:pt x="4" y="2"/>
                  <a:pt x="3" y="1"/>
                  <a:pt x="2" y="0"/>
                </a:cubicBezTo>
                <a:cubicBezTo>
                  <a:pt x="2" y="1"/>
                  <a:pt x="1" y="2"/>
                  <a:pt x="0" y="3"/>
                </a:cubicBezTo>
                <a:cubicBezTo>
                  <a:pt x="1" y="4"/>
                  <a:pt x="2" y="5"/>
                  <a:pt x="2" y="6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993" name="Freeform 1793"/>
          <p:cNvSpPr>
            <a:spLocks/>
          </p:cNvSpPr>
          <p:nvPr/>
        </p:nvSpPr>
        <p:spPr bwMode="auto">
          <a:xfrm>
            <a:off x="800102" y="327026"/>
            <a:ext cx="4233" cy="3175"/>
          </a:xfrm>
          <a:custGeom>
            <a:avLst/>
            <a:gdLst>
              <a:gd name="T0" fmla="*/ 2 w 5"/>
              <a:gd name="T1" fmla="*/ 5 h 5"/>
              <a:gd name="T2" fmla="*/ 2 w 5"/>
              <a:gd name="T3" fmla="*/ 5 h 5"/>
              <a:gd name="T4" fmla="*/ 5 w 5"/>
              <a:gd name="T5" fmla="*/ 3 h 5"/>
              <a:gd name="T6" fmla="*/ 2 w 5"/>
              <a:gd name="T7" fmla="*/ 0 h 5"/>
              <a:gd name="T8" fmla="*/ 0 w 5"/>
              <a:gd name="T9" fmla="*/ 2 h 5"/>
              <a:gd name="T10" fmla="*/ 2 w 5"/>
              <a:gd name="T11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5">
                <a:moveTo>
                  <a:pt x="2" y="5"/>
                </a:moveTo>
                <a:lnTo>
                  <a:pt x="2" y="5"/>
                </a:lnTo>
                <a:cubicBezTo>
                  <a:pt x="3" y="4"/>
                  <a:pt x="4" y="3"/>
                  <a:pt x="5" y="3"/>
                </a:cubicBezTo>
                <a:cubicBezTo>
                  <a:pt x="4" y="2"/>
                  <a:pt x="3" y="1"/>
                  <a:pt x="2" y="0"/>
                </a:cubicBezTo>
                <a:cubicBezTo>
                  <a:pt x="2" y="0"/>
                  <a:pt x="1" y="1"/>
                  <a:pt x="0" y="2"/>
                </a:cubicBezTo>
                <a:cubicBezTo>
                  <a:pt x="1" y="3"/>
                  <a:pt x="2" y="4"/>
                  <a:pt x="2" y="5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994" name="Freeform 1794"/>
          <p:cNvSpPr>
            <a:spLocks/>
          </p:cNvSpPr>
          <p:nvPr/>
        </p:nvSpPr>
        <p:spPr bwMode="auto">
          <a:xfrm>
            <a:off x="812802" y="320675"/>
            <a:ext cx="4233" cy="6350"/>
          </a:xfrm>
          <a:custGeom>
            <a:avLst/>
            <a:gdLst>
              <a:gd name="T0" fmla="*/ 2 w 5"/>
              <a:gd name="T1" fmla="*/ 8 h 8"/>
              <a:gd name="T2" fmla="*/ 2 w 5"/>
              <a:gd name="T3" fmla="*/ 8 h 8"/>
              <a:gd name="T4" fmla="*/ 5 w 5"/>
              <a:gd name="T5" fmla="*/ 4 h 8"/>
              <a:gd name="T6" fmla="*/ 2 w 5"/>
              <a:gd name="T7" fmla="*/ 0 h 8"/>
              <a:gd name="T8" fmla="*/ 0 w 5"/>
              <a:gd name="T9" fmla="*/ 4 h 8"/>
              <a:gd name="T10" fmla="*/ 2 w 5"/>
              <a:gd name="T11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8">
                <a:moveTo>
                  <a:pt x="2" y="8"/>
                </a:moveTo>
                <a:lnTo>
                  <a:pt x="2" y="8"/>
                </a:lnTo>
                <a:cubicBezTo>
                  <a:pt x="3" y="7"/>
                  <a:pt x="4" y="6"/>
                  <a:pt x="5" y="4"/>
                </a:cubicBezTo>
                <a:cubicBezTo>
                  <a:pt x="4" y="3"/>
                  <a:pt x="3" y="2"/>
                  <a:pt x="2" y="0"/>
                </a:cubicBezTo>
                <a:cubicBezTo>
                  <a:pt x="1" y="2"/>
                  <a:pt x="1" y="3"/>
                  <a:pt x="0" y="4"/>
                </a:cubicBezTo>
                <a:cubicBezTo>
                  <a:pt x="1" y="5"/>
                  <a:pt x="2" y="6"/>
                  <a:pt x="2" y="8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995" name="Freeform 1795"/>
          <p:cNvSpPr>
            <a:spLocks/>
          </p:cNvSpPr>
          <p:nvPr/>
        </p:nvSpPr>
        <p:spPr bwMode="auto">
          <a:xfrm>
            <a:off x="808569" y="323851"/>
            <a:ext cx="4233" cy="4763"/>
          </a:xfrm>
          <a:custGeom>
            <a:avLst/>
            <a:gdLst>
              <a:gd name="T0" fmla="*/ 3 w 5"/>
              <a:gd name="T1" fmla="*/ 7 h 7"/>
              <a:gd name="T2" fmla="*/ 3 w 5"/>
              <a:gd name="T3" fmla="*/ 7 h 7"/>
              <a:gd name="T4" fmla="*/ 5 w 5"/>
              <a:gd name="T5" fmla="*/ 4 h 7"/>
              <a:gd name="T6" fmla="*/ 2 w 5"/>
              <a:gd name="T7" fmla="*/ 0 h 7"/>
              <a:gd name="T8" fmla="*/ 0 w 5"/>
              <a:gd name="T9" fmla="*/ 3 h 7"/>
              <a:gd name="T10" fmla="*/ 3 w 5"/>
              <a:gd name="T11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7">
                <a:moveTo>
                  <a:pt x="3" y="7"/>
                </a:moveTo>
                <a:lnTo>
                  <a:pt x="3" y="7"/>
                </a:lnTo>
                <a:cubicBezTo>
                  <a:pt x="3" y="6"/>
                  <a:pt x="4" y="5"/>
                  <a:pt x="5" y="4"/>
                </a:cubicBezTo>
                <a:cubicBezTo>
                  <a:pt x="4" y="3"/>
                  <a:pt x="3" y="2"/>
                  <a:pt x="2" y="0"/>
                </a:cubicBezTo>
                <a:cubicBezTo>
                  <a:pt x="2" y="1"/>
                  <a:pt x="1" y="2"/>
                  <a:pt x="0" y="3"/>
                </a:cubicBezTo>
                <a:cubicBezTo>
                  <a:pt x="1" y="5"/>
                  <a:pt x="2" y="6"/>
                  <a:pt x="3" y="7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996" name="Freeform 1796"/>
          <p:cNvSpPr>
            <a:spLocks/>
          </p:cNvSpPr>
          <p:nvPr/>
        </p:nvSpPr>
        <p:spPr bwMode="auto">
          <a:xfrm>
            <a:off x="806452" y="327026"/>
            <a:ext cx="4233" cy="4763"/>
          </a:xfrm>
          <a:custGeom>
            <a:avLst/>
            <a:gdLst>
              <a:gd name="T0" fmla="*/ 3 w 5"/>
              <a:gd name="T1" fmla="*/ 7 h 7"/>
              <a:gd name="T2" fmla="*/ 3 w 5"/>
              <a:gd name="T3" fmla="*/ 7 h 7"/>
              <a:gd name="T4" fmla="*/ 5 w 5"/>
              <a:gd name="T5" fmla="*/ 4 h 7"/>
              <a:gd name="T6" fmla="*/ 2 w 5"/>
              <a:gd name="T7" fmla="*/ 0 h 7"/>
              <a:gd name="T8" fmla="*/ 0 w 5"/>
              <a:gd name="T9" fmla="*/ 3 h 7"/>
              <a:gd name="T10" fmla="*/ 2 w 5"/>
              <a:gd name="T11" fmla="*/ 5 h 7"/>
              <a:gd name="T12" fmla="*/ 2 w 5"/>
              <a:gd name="T13" fmla="*/ 5 h 7"/>
              <a:gd name="T14" fmla="*/ 3 w 5"/>
              <a:gd name="T15" fmla="*/ 5 h 7"/>
              <a:gd name="T16" fmla="*/ 2 w 5"/>
              <a:gd name="T17" fmla="*/ 6 h 7"/>
              <a:gd name="T18" fmla="*/ 3 w 5"/>
              <a:gd name="T19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" h="7">
                <a:moveTo>
                  <a:pt x="3" y="7"/>
                </a:moveTo>
                <a:lnTo>
                  <a:pt x="3" y="7"/>
                </a:lnTo>
                <a:cubicBezTo>
                  <a:pt x="4" y="6"/>
                  <a:pt x="4" y="5"/>
                  <a:pt x="5" y="4"/>
                </a:cubicBezTo>
                <a:cubicBezTo>
                  <a:pt x="4" y="2"/>
                  <a:pt x="3" y="1"/>
                  <a:pt x="2" y="0"/>
                </a:cubicBezTo>
                <a:cubicBezTo>
                  <a:pt x="2" y="1"/>
                  <a:pt x="1" y="2"/>
                  <a:pt x="0" y="3"/>
                </a:cubicBezTo>
                <a:cubicBezTo>
                  <a:pt x="1" y="4"/>
                  <a:pt x="1" y="4"/>
                  <a:pt x="2" y="5"/>
                </a:cubicBezTo>
                <a:lnTo>
                  <a:pt x="2" y="5"/>
                </a:lnTo>
                <a:lnTo>
                  <a:pt x="3" y="5"/>
                </a:lnTo>
                <a:cubicBezTo>
                  <a:pt x="3" y="6"/>
                  <a:pt x="2" y="6"/>
                  <a:pt x="2" y="6"/>
                </a:cubicBezTo>
                <a:lnTo>
                  <a:pt x="3" y="7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997" name="Freeform 1797"/>
          <p:cNvSpPr>
            <a:spLocks/>
          </p:cNvSpPr>
          <p:nvPr/>
        </p:nvSpPr>
        <p:spPr bwMode="auto">
          <a:xfrm>
            <a:off x="804335" y="328614"/>
            <a:ext cx="2117" cy="3175"/>
          </a:xfrm>
          <a:custGeom>
            <a:avLst/>
            <a:gdLst>
              <a:gd name="T0" fmla="*/ 4 w 4"/>
              <a:gd name="T1" fmla="*/ 3 h 4"/>
              <a:gd name="T2" fmla="*/ 4 w 4"/>
              <a:gd name="T3" fmla="*/ 3 h 4"/>
              <a:gd name="T4" fmla="*/ 2 w 4"/>
              <a:gd name="T5" fmla="*/ 0 h 4"/>
              <a:gd name="T6" fmla="*/ 0 w 4"/>
              <a:gd name="T7" fmla="*/ 2 h 4"/>
              <a:gd name="T8" fmla="*/ 0 w 4"/>
              <a:gd name="T9" fmla="*/ 4 h 4"/>
              <a:gd name="T10" fmla="*/ 4 w 4"/>
              <a:gd name="T11" fmla="*/ 3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" h="4">
                <a:moveTo>
                  <a:pt x="4" y="3"/>
                </a:moveTo>
                <a:lnTo>
                  <a:pt x="4" y="3"/>
                </a:lnTo>
                <a:cubicBezTo>
                  <a:pt x="4" y="2"/>
                  <a:pt x="3" y="1"/>
                  <a:pt x="2" y="0"/>
                </a:cubicBezTo>
                <a:cubicBezTo>
                  <a:pt x="1" y="1"/>
                  <a:pt x="1" y="2"/>
                  <a:pt x="0" y="2"/>
                </a:cubicBezTo>
                <a:lnTo>
                  <a:pt x="0" y="4"/>
                </a:lnTo>
                <a:cubicBezTo>
                  <a:pt x="2" y="3"/>
                  <a:pt x="3" y="3"/>
                  <a:pt x="4" y="3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998" name="Rectangle 1798"/>
          <p:cNvSpPr>
            <a:spLocks noChangeArrowheads="1"/>
          </p:cNvSpPr>
          <p:nvPr/>
        </p:nvSpPr>
        <p:spPr bwMode="auto">
          <a:xfrm>
            <a:off x="808568" y="331788"/>
            <a:ext cx="2117" cy="1588"/>
          </a:xfrm>
          <a:prstGeom prst="rect">
            <a:avLst/>
          </a:prstGeom>
          <a:solidFill>
            <a:srgbClr val="D5A03C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999" name="Freeform 1799"/>
          <p:cNvSpPr>
            <a:spLocks/>
          </p:cNvSpPr>
          <p:nvPr/>
        </p:nvSpPr>
        <p:spPr bwMode="auto">
          <a:xfrm>
            <a:off x="800102" y="331788"/>
            <a:ext cx="4233" cy="1588"/>
          </a:xfrm>
          <a:custGeom>
            <a:avLst/>
            <a:gdLst>
              <a:gd name="T0" fmla="*/ 3 w 3"/>
              <a:gd name="T1" fmla="*/ 1 h 3"/>
              <a:gd name="T2" fmla="*/ 3 w 3"/>
              <a:gd name="T3" fmla="*/ 1 h 3"/>
              <a:gd name="T4" fmla="*/ 2 w 3"/>
              <a:gd name="T5" fmla="*/ 0 h 3"/>
              <a:gd name="T6" fmla="*/ 0 w 3"/>
              <a:gd name="T7" fmla="*/ 2 h 3"/>
              <a:gd name="T8" fmla="*/ 0 w 3"/>
              <a:gd name="T9" fmla="*/ 3 h 3"/>
              <a:gd name="T10" fmla="*/ 1 w 3"/>
              <a:gd name="T11" fmla="*/ 2 h 3"/>
              <a:gd name="T12" fmla="*/ 3 w 3"/>
              <a:gd name="T13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" h="3">
                <a:moveTo>
                  <a:pt x="3" y="1"/>
                </a:moveTo>
                <a:lnTo>
                  <a:pt x="3" y="1"/>
                </a:lnTo>
                <a:lnTo>
                  <a:pt x="2" y="0"/>
                </a:lnTo>
                <a:cubicBezTo>
                  <a:pt x="1" y="1"/>
                  <a:pt x="0" y="1"/>
                  <a:pt x="0" y="2"/>
                </a:cubicBezTo>
                <a:lnTo>
                  <a:pt x="0" y="3"/>
                </a:lnTo>
                <a:lnTo>
                  <a:pt x="1" y="2"/>
                </a:lnTo>
                <a:cubicBezTo>
                  <a:pt x="1" y="2"/>
                  <a:pt x="2" y="1"/>
                  <a:pt x="3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00" name="Freeform 1800"/>
          <p:cNvSpPr>
            <a:spLocks/>
          </p:cNvSpPr>
          <p:nvPr/>
        </p:nvSpPr>
        <p:spPr bwMode="auto">
          <a:xfrm>
            <a:off x="804335" y="333375"/>
            <a:ext cx="0" cy="1588"/>
          </a:xfrm>
          <a:custGeom>
            <a:avLst/>
            <a:gdLst>
              <a:gd name="T0" fmla="*/ 1 h 1"/>
              <a:gd name="T1" fmla="*/ 1 h 1"/>
              <a:gd name="T2" fmla="*/ 0 h 1"/>
              <a:gd name="T3" fmla="*/ 1 h 1"/>
              <a:gd name="T4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1">
                <a:moveTo>
                  <a:pt x="0" y="1"/>
                </a:moveTo>
                <a:lnTo>
                  <a:pt x="0" y="1"/>
                </a:lnTo>
                <a:lnTo>
                  <a:pt x="0" y="0"/>
                </a:ln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01" name="Freeform 1801"/>
          <p:cNvSpPr>
            <a:spLocks/>
          </p:cNvSpPr>
          <p:nvPr/>
        </p:nvSpPr>
        <p:spPr bwMode="auto">
          <a:xfrm>
            <a:off x="804335" y="336550"/>
            <a:ext cx="2117" cy="1588"/>
          </a:xfrm>
          <a:custGeom>
            <a:avLst/>
            <a:gdLst>
              <a:gd name="T0" fmla="*/ 1 w 3"/>
              <a:gd name="T1" fmla="*/ 2 h 2"/>
              <a:gd name="T2" fmla="*/ 1 w 3"/>
              <a:gd name="T3" fmla="*/ 2 h 2"/>
              <a:gd name="T4" fmla="*/ 3 w 3"/>
              <a:gd name="T5" fmla="*/ 0 h 2"/>
              <a:gd name="T6" fmla="*/ 3 w 3"/>
              <a:gd name="T7" fmla="*/ 0 h 2"/>
              <a:gd name="T8" fmla="*/ 0 w 3"/>
              <a:gd name="T9" fmla="*/ 2 h 2"/>
              <a:gd name="T10" fmla="*/ 1 w 3"/>
              <a:gd name="T11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" h="2">
                <a:moveTo>
                  <a:pt x="1" y="2"/>
                </a:moveTo>
                <a:lnTo>
                  <a:pt x="1" y="2"/>
                </a:lnTo>
                <a:lnTo>
                  <a:pt x="3" y="0"/>
                </a:lnTo>
                <a:lnTo>
                  <a:pt x="3" y="0"/>
                </a:lnTo>
                <a:cubicBezTo>
                  <a:pt x="2" y="1"/>
                  <a:pt x="1" y="1"/>
                  <a:pt x="0" y="2"/>
                </a:cubicBezTo>
                <a:cubicBezTo>
                  <a:pt x="0" y="2"/>
                  <a:pt x="1" y="2"/>
                  <a:pt x="1" y="2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02" name="Freeform 1802"/>
          <p:cNvSpPr>
            <a:spLocks/>
          </p:cNvSpPr>
          <p:nvPr/>
        </p:nvSpPr>
        <p:spPr bwMode="auto">
          <a:xfrm>
            <a:off x="812802" y="327026"/>
            <a:ext cx="2117" cy="4763"/>
          </a:xfrm>
          <a:custGeom>
            <a:avLst/>
            <a:gdLst>
              <a:gd name="T0" fmla="*/ 2 w 4"/>
              <a:gd name="T1" fmla="*/ 6 h 6"/>
              <a:gd name="T2" fmla="*/ 2 w 4"/>
              <a:gd name="T3" fmla="*/ 6 h 6"/>
              <a:gd name="T4" fmla="*/ 4 w 4"/>
              <a:gd name="T5" fmla="*/ 3 h 6"/>
              <a:gd name="T6" fmla="*/ 2 w 4"/>
              <a:gd name="T7" fmla="*/ 0 h 6"/>
              <a:gd name="T8" fmla="*/ 0 w 4"/>
              <a:gd name="T9" fmla="*/ 3 h 6"/>
              <a:gd name="T10" fmla="*/ 2 w 4"/>
              <a:gd name="T11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" h="6">
                <a:moveTo>
                  <a:pt x="2" y="6"/>
                </a:moveTo>
                <a:lnTo>
                  <a:pt x="2" y="6"/>
                </a:lnTo>
                <a:cubicBezTo>
                  <a:pt x="3" y="5"/>
                  <a:pt x="4" y="4"/>
                  <a:pt x="4" y="3"/>
                </a:cubicBezTo>
                <a:cubicBezTo>
                  <a:pt x="4" y="2"/>
                  <a:pt x="3" y="1"/>
                  <a:pt x="2" y="0"/>
                </a:cubicBezTo>
                <a:cubicBezTo>
                  <a:pt x="2" y="1"/>
                  <a:pt x="1" y="2"/>
                  <a:pt x="0" y="3"/>
                </a:cubicBezTo>
                <a:cubicBezTo>
                  <a:pt x="1" y="4"/>
                  <a:pt x="1" y="5"/>
                  <a:pt x="2" y="6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03" name="Freeform 1803"/>
          <p:cNvSpPr>
            <a:spLocks/>
          </p:cNvSpPr>
          <p:nvPr/>
        </p:nvSpPr>
        <p:spPr bwMode="auto">
          <a:xfrm>
            <a:off x="808569" y="330201"/>
            <a:ext cx="4233" cy="3175"/>
          </a:xfrm>
          <a:custGeom>
            <a:avLst/>
            <a:gdLst>
              <a:gd name="T0" fmla="*/ 2 w 4"/>
              <a:gd name="T1" fmla="*/ 6 h 6"/>
              <a:gd name="T2" fmla="*/ 2 w 4"/>
              <a:gd name="T3" fmla="*/ 6 h 6"/>
              <a:gd name="T4" fmla="*/ 4 w 4"/>
              <a:gd name="T5" fmla="*/ 3 h 6"/>
              <a:gd name="T6" fmla="*/ 3 w 4"/>
              <a:gd name="T7" fmla="*/ 0 h 6"/>
              <a:gd name="T8" fmla="*/ 0 w 4"/>
              <a:gd name="T9" fmla="*/ 3 h 6"/>
              <a:gd name="T10" fmla="*/ 2 w 4"/>
              <a:gd name="T11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" h="6">
                <a:moveTo>
                  <a:pt x="2" y="6"/>
                </a:moveTo>
                <a:lnTo>
                  <a:pt x="2" y="6"/>
                </a:lnTo>
                <a:cubicBezTo>
                  <a:pt x="3" y="5"/>
                  <a:pt x="4" y="4"/>
                  <a:pt x="4" y="3"/>
                </a:cubicBezTo>
                <a:cubicBezTo>
                  <a:pt x="4" y="2"/>
                  <a:pt x="3" y="1"/>
                  <a:pt x="3" y="0"/>
                </a:cubicBezTo>
                <a:cubicBezTo>
                  <a:pt x="2" y="1"/>
                  <a:pt x="1" y="2"/>
                  <a:pt x="0" y="3"/>
                </a:cubicBezTo>
                <a:cubicBezTo>
                  <a:pt x="1" y="4"/>
                  <a:pt x="1" y="5"/>
                  <a:pt x="2" y="6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04" name="Freeform 1804"/>
          <p:cNvSpPr>
            <a:spLocks/>
          </p:cNvSpPr>
          <p:nvPr/>
        </p:nvSpPr>
        <p:spPr bwMode="auto">
          <a:xfrm>
            <a:off x="806452" y="331789"/>
            <a:ext cx="4233" cy="4763"/>
          </a:xfrm>
          <a:custGeom>
            <a:avLst/>
            <a:gdLst>
              <a:gd name="T0" fmla="*/ 1 w 4"/>
              <a:gd name="T1" fmla="*/ 6 h 6"/>
              <a:gd name="T2" fmla="*/ 1 w 4"/>
              <a:gd name="T3" fmla="*/ 6 h 6"/>
              <a:gd name="T4" fmla="*/ 4 w 4"/>
              <a:gd name="T5" fmla="*/ 3 h 6"/>
              <a:gd name="T6" fmla="*/ 3 w 4"/>
              <a:gd name="T7" fmla="*/ 0 h 6"/>
              <a:gd name="T8" fmla="*/ 0 w 4"/>
              <a:gd name="T9" fmla="*/ 3 h 6"/>
              <a:gd name="T10" fmla="*/ 0 w 4"/>
              <a:gd name="T11" fmla="*/ 4 h 6"/>
              <a:gd name="T12" fmla="*/ 2 w 4"/>
              <a:gd name="T13" fmla="*/ 4 h 6"/>
              <a:gd name="T14" fmla="*/ 2 w 4"/>
              <a:gd name="T15" fmla="*/ 4 h 6"/>
              <a:gd name="T16" fmla="*/ 1 w 4"/>
              <a:gd name="T17" fmla="*/ 6 h 6"/>
              <a:gd name="T18" fmla="*/ 1 w 4"/>
              <a:gd name="T19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" h="6">
                <a:moveTo>
                  <a:pt x="1" y="6"/>
                </a:moveTo>
                <a:lnTo>
                  <a:pt x="1" y="6"/>
                </a:lnTo>
                <a:cubicBezTo>
                  <a:pt x="2" y="5"/>
                  <a:pt x="3" y="4"/>
                  <a:pt x="4" y="3"/>
                </a:cubicBezTo>
                <a:cubicBezTo>
                  <a:pt x="4" y="2"/>
                  <a:pt x="3" y="1"/>
                  <a:pt x="3" y="0"/>
                </a:cubicBezTo>
                <a:cubicBezTo>
                  <a:pt x="2" y="1"/>
                  <a:pt x="1" y="2"/>
                  <a:pt x="0" y="3"/>
                </a:cubicBezTo>
                <a:lnTo>
                  <a:pt x="0" y="4"/>
                </a:lnTo>
                <a:cubicBezTo>
                  <a:pt x="1" y="4"/>
                  <a:pt x="2" y="4"/>
                  <a:pt x="2" y="4"/>
                </a:cubicBezTo>
                <a:lnTo>
                  <a:pt x="2" y="4"/>
                </a:lnTo>
                <a:cubicBezTo>
                  <a:pt x="2" y="5"/>
                  <a:pt x="2" y="5"/>
                  <a:pt x="1" y="6"/>
                </a:cubicBezTo>
                <a:lnTo>
                  <a:pt x="1" y="6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05" name="Freeform 1805"/>
          <p:cNvSpPr>
            <a:spLocks/>
          </p:cNvSpPr>
          <p:nvPr/>
        </p:nvSpPr>
        <p:spPr bwMode="auto">
          <a:xfrm>
            <a:off x="804336" y="336551"/>
            <a:ext cx="4233" cy="3175"/>
          </a:xfrm>
          <a:custGeom>
            <a:avLst/>
            <a:gdLst>
              <a:gd name="T0" fmla="*/ 2 w 4"/>
              <a:gd name="T1" fmla="*/ 0 h 3"/>
              <a:gd name="T2" fmla="*/ 2 w 4"/>
              <a:gd name="T3" fmla="*/ 0 h 3"/>
              <a:gd name="T4" fmla="*/ 0 w 4"/>
              <a:gd name="T5" fmla="*/ 1 h 3"/>
              <a:gd name="T6" fmla="*/ 1 w 4"/>
              <a:gd name="T7" fmla="*/ 1 h 3"/>
              <a:gd name="T8" fmla="*/ 0 w 4"/>
              <a:gd name="T9" fmla="*/ 3 h 3"/>
              <a:gd name="T10" fmla="*/ 0 w 4"/>
              <a:gd name="T11" fmla="*/ 3 h 3"/>
              <a:gd name="T12" fmla="*/ 3 w 4"/>
              <a:gd name="T13" fmla="*/ 3 h 3"/>
              <a:gd name="T14" fmla="*/ 4 w 4"/>
              <a:gd name="T15" fmla="*/ 2 h 3"/>
              <a:gd name="T16" fmla="*/ 2 w 4"/>
              <a:gd name="T17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" h="3">
                <a:moveTo>
                  <a:pt x="2" y="0"/>
                </a:moveTo>
                <a:lnTo>
                  <a:pt x="2" y="0"/>
                </a:lnTo>
                <a:lnTo>
                  <a:pt x="0" y="1"/>
                </a:lnTo>
                <a:lnTo>
                  <a:pt x="1" y="1"/>
                </a:lnTo>
                <a:cubicBezTo>
                  <a:pt x="1" y="2"/>
                  <a:pt x="0" y="2"/>
                  <a:pt x="0" y="3"/>
                </a:cubicBezTo>
                <a:lnTo>
                  <a:pt x="0" y="3"/>
                </a:lnTo>
                <a:cubicBezTo>
                  <a:pt x="1" y="3"/>
                  <a:pt x="2" y="3"/>
                  <a:pt x="3" y="3"/>
                </a:cubicBezTo>
                <a:lnTo>
                  <a:pt x="4" y="2"/>
                </a:lnTo>
                <a:cubicBezTo>
                  <a:pt x="3" y="2"/>
                  <a:pt x="3" y="1"/>
                  <a:pt x="2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06" name="Freeform 1806"/>
          <p:cNvSpPr>
            <a:spLocks/>
          </p:cNvSpPr>
          <p:nvPr/>
        </p:nvSpPr>
        <p:spPr bwMode="auto">
          <a:xfrm>
            <a:off x="808569" y="334964"/>
            <a:ext cx="4233" cy="3175"/>
          </a:xfrm>
          <a:custGeom>
            <a:avLst/>
            <a:gdLst>
              <a:gd name="T0" fmla="*/ 3 w 4"/>
              <a:gd name="T1" fmla="*/ 0 h 5"/>
              <a:gd name="T2" fmla="*/ 3 w 4"/>
              <a:gd name="T3" fmla="*/ 0 h 5"/>
              <a:gd name="T4" fmla="*/ 0 w 4"/>
              <a:gd name="T5" fmla="*/ 2 h 5"/>
              <a:gd name="T6" fmla="*/ 1 w 4"/>
              <a:gd name="T7" fmla="*/ 5 h 5"/>
              <a:gd name="T8" fmla="*/ 4 w 4"/>
              <a:gd name="T9" fmla="*/ 3 h 5"/>
              <a:gd name="T10" fmla="*/ 3 w 4"/>
              <a:gd name="T11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" h="5">
                <a:moveTo>
                  <a:pt x="3" y="0"/>
                </a:moveTo>
                <a:lnTo>
                  <a:pt x="3" y="0"/>
                </a:lnTo>
                <a:cubicBezTo>
                  <a:pt x="2" y="1"/>
                  <a:pt x="1" y="1"/>
                  <a:pt x="0" y="2"/>
                </a:cubicBezTo>
                <a:cubicBezTo>
                  <a:pt x="0" y="3"/>
                  <a:pt x="1" y="4"/>
                  <a:pt x="1" y="5"/>
                </a:cubicBezTo>
                <a:cubicBezTo>
                  <a:pt x="2" y="4"/>
                  <a:pt x="4" y="4"/>
                  <a:pt x="4" y="3"/>
                </a:cubicBezTo>
                <a:cubicBezTo>
                  <a:pt x="4" y="2"/>
                  <a:pt x="3" y="1"/>
                  <a:pt x="3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07" name="Freeform 1807"/>
          <p:cNvSpPr>
            <a:spLocks/>
          </p:cNvSpPr>
          <p:nvPr/>
        </p:nvSpPr>
        <p:spPr bwMode="auto">
          <a:xfrm>
            <a:off x="793751" y="327025"/>
            <a:ext cx="2117" cy="1588"/>
          </a:xfrm>
          <a:custGeom>
            <a:avLst/>
            <a:gdLst>
              <a:gd name="T0" fmla="*/ 1 w 2"/>
              <a:gd name="T1" fmla="*/ 0 h 2"/>
              <a:gd name="T2" fmla="*/ 1 w 2"/>
              <a:gd name="T3" fmla="*/ 0 h 2"/>
              <a:gd name="T4" fmla="*/ 0 w 2"/>
              <a:gd name="T5" fmla="*/ 2 h 2"/>
              <a:gd name="T6" fmla="*/ 1 w 2"/>
              <a:gd name="T7" fmla="*/ 2 h 2"/>
              <a:gd name="T8" fmla="*/ 2 w 2"/>
              <a:gd name="T9" fmla="*/ 0 h 2"/>
              <a:gd name="T10" fmla="*/ 1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1" y="0"/>
                </a:moveTo>
                <a:lnTo>
                  <a:pt x="1" y="0"/>
                </a:lnTo>
                <a:lnTo>
                  <a:pt x="0" y="2"/>
                </a:lnTo>
                <a:lnTo>
                  <a:pt x="1" y="2"/>
                </a:lnTo>
                <a:lnTo>
                  <a:pt x="2" y="0"/>
                </a:lnTo>
                <a:lnTo>
                  <a:pt x="1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08" name="Freeform 1808"/>
          <p:cNvSpPr>
            <a:spLocks/>
          </p:cNvSpPr>
          <p:nvPr/>
        </p:nvSpPr>
        <p:spPr bwMode="auto">
          <a:xfrm>
            <a:off x="793751" y="325438"/>
            <a:ext cx="2117" cy="1588"/>
          </a:xfrm>
          <a:custGeom>
            <a:avLst/>
            <a:gdLst>
              <a:gd name="T0" fmla="*/ 0 w 1"/>
              <a:gd name="T1" fmla="*/ 0 h 2"/>
              <a:gd name="T2" fmla="*/ 0 w 1"/>
              <a:gd name="T3" fmla="*/ 0 h 2"/>
              <a:gd name="T4" fmla="*/ 0 w 1"/>
              <a:gd name="T5" fmla="*/ 2 h 2"/>
              <a:gd name="T6" fmla="*/ 1 w 1"/>
              <a:gd name="T7" fmla="*/ 2 h 2"/>
              <a:gd name="T8" fmla="*/ 1 w 1"/>
              <a:gd name="T9" fmla="*/ 1 h 2"/>
              <a:gd name="T10" fmla="*/ 0 w 1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" h="2">
                <a:moveTo>
                  <a:pt x="0" y="0"/>
                </a:moveTo>
                <a:lnTo>
                  <a:pt x="0" y="0"/>
                </a:lnTo>
                <a:lnTo>
                  <a:pt x="0" y="2"/>
                </a:lnTo>
                <a:lnTo>
                  <a:pt x="1" y="2"/>
                </a:lnTo>
                <a:lnTo>
                  <a:pt x="1" y="1"/>
                </a:lnTo>
                <a:lnTo>
                  <a:pt x="0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09" name="Freeform 1809"/>
          <p:cNvSpPr>
            <a:spLocks/>
          </p:cNvSpPr>
          <p:nvPr/>
        </p:nvSpPr>
        <p:spPr bwMode="auto">
          <a:xfrm>
            <a:off x="793751" y="323850"/>
            <a:ext cx="2117" cy="1588"/>
          </a:xfrm>
          <a:custGeom>
            <a:avLst/>
            <a:gdLst>
              <a:gd name="T0" fmla="*/ 0 w 1"/>
              <a:gd name="T1" fmla="*/ 0 h 2"/>
              <a:gd name="T2" fmla="*/ 0 w 1"/>
              <a:gd name="T3" fmla="*/ 0 h 2"/>
              <a:gd name="T4" fmla="*/ 0 w 1"/>
              <a:gd name="T5" fmla="*/ 1 h 2"/>
              <a:gd name="T6" fmla="*/ 1 w 1"/>
              <a:gd name="T7" fmla="*/ 2 h 2"/>
              <a:gd name="T8" fmla="*/ 1 w 1"/>
              <a:gd name="T9" fmla="*/ 0 h 2"/>
              <a:gd name="T10" fmla="*/ 0 w 1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" h="2">
                <a:moveTo>
                  <a:pt x="0" y="0"/>
                </a:moveTo>
                <a:lnTo>
                  <a:pt x="0" y="0"/>
                </a:lnTo>
                <a:lnTo>
                  <a:pt x="0" y="1"/>
                </a:lnTo>
                <a:lnTo>
                  <a:pt x="1" y="2"/>
                </a:lnTo>
                <a:lnTo>
                  <a:pt x="1" y="0"/>
                </a:lnTo>
                <a:lnTo>
                  <a:pt x="0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10" name="Freeform 1810"/>
          <p:cNvSpPr>
            <a:spLocks/>
          </p:cNvSpPr>
          <p:nvPr/>
        </p:nvSpPr>
        <p:spPr bwMode="auto">
          <a:xfrm>
            <a:off x="793751" y="322263"/>
            <a:ext cx="2117" cy="1588"/>
          </a:xfrm>
          <a:custGeom>
            <a:avLst/>
            <a:gdLst>
              <a:gd name="T0" fmla="*/ 0 w 2"/>
              <a:gd name="T1" fmla="*/ 0 h 2"/>
              <a:gd name="T2" fmla="*/ 0 w 2"/>
              <a:gd name="T3" fmla="*/ 0 h 2"/>
              <a:gd name="T4" fmla="*/ 0 w 2"/>
              <a:gd name="T5" fmla="*/ 2 h 2"/>
              <a:gd name="T6" fmla="*/ 2 w 2"/>
              <a:gd name="T7" fmla="*/ 2 h 2"/>
              <a:gd name="T8" fmla="*/ 2 w 2"/>
              <a:gd name="T9" fmla="*/ 1 h 2"/>
              <a:gd name="T10" fmla="*/ 0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1"/>
                </a:lnTo>
                <a:lnTo>
                  <a:pt x="0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11" name="Freeform 1811"/>
          <p:cNvSpPr>
            <a:spLocks/>
          </p:cNvSpPr>
          <p:nvPr/>
        </p:nvSpPr>
        <p:spPr bwMode="auto">
          <a:xfrm>
            <a:off x="793751" y="320675"/>
            <a:ext cx="2117" cy="0"/>
          </a:xfrm>
          <a:custGeom>
            <a:avLst/>
            <a:gdLst>
              <a:gd name="T0" fmla="*/ 0 w 2"/>
              <a:gd name="T1" fmla="*/ 0 h 1"/>
              <a:gd name="T2" fmla="*/ 0 w 2"/>
              <a:gd name="T3" fmla="*/ 0 h 1"/>
              <a:gd name="T4" fmla="*/ 0 w 2"/>
              <a:gd name="T5" fmla="*/ 1 h 1"/>
              <a:gd name="T6" fmla="*/ 2 w 2"/>
              <a:gd name="T7" fmla="*/ 1 h 1"/>
              <a:gd name="T8" fmla="*/ 2 w 2"/>
              <a:gd name="T9" fmla="*/ 0 h 1"/>
              <a:gd name="T10" fmla="*/ 0 w 2"/>
              <a:gd name="T11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1">
                <a:moveTo>
                  <a:pt x="0" y="0"/>
                </a:moveTo>
                <a:lnTo>
                  <a:pt x="0" y="0"/>
                </a:lnTo>
                <a:lnTo>
                  <a:pt x="0" y="1"/>
                </a:lnTo>
                <a:lnTo>
                  <a:pt x="2" y="1"/>
                </a:ln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12" name="Freeform 1812"/>
          <p:cNvSpPr>
            <a:spLocks/>
          </p:cNvSpPr>
          <p:nvPr/>
        </p:nvSpPr>
        <p:spPr bwMode="auto">
          <a:xfrm>
            <a:off x="793751" y="317500"/>
            <a:ext cx="2117" cy="1588"/>
          </a:xfrm>
          <a:custGeom>
            <a:avLst/>
            <a:gdLst>
              <a:gd name="T0" fmla="*/ 0 w 2"/>
              <a:gd name="T1" fmla="*/ 0 h 2"/>
              <a:gd name="T2" fmla="*/ 0 w 2"/>
              <a:gd name="T3" fmla="*/ 0 h 2"/>
              <a:gd name="T4" fmla="*/ 0 w 2"/>
              <a:gd name="T5" fmla="*/ 1 h 2"/>
              <a:gd name="T6" fmla="*/ 2 w 2"/>
              <a:gd name="T7" fmla="*/ 2 h 2"/>
              <a:gd name="T8" fmla="*/ 2 w 2"/>
              <a:gd name="T9" fmla="*/ 0 h 2"/>
              <a:gd name="T10" fmla="*/ 0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0"/>
                </a:lnTo>
                <a:lnTo>
                  <a:pt x="0" y="1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13" name="Freeform 1813"/>
          <p:cNvSpPr>
            <a:spLocks/>
          </p:cNvSpPr>
          <p:nvPr/>
        </p:nvSpPr>
        <p:spPr bwMode="auto">
          <a:xfrm>
            <a:off x="793752" y="315913"/>
            <a:ext cx="4233" cy="1588"/>
          </a:xfrm>
          <a:custGeom>
            <a:avLst/>
            <a:gdLst>
              <a:gd name="T0" fmla="*/ 0 w 3"/>
              <a:gd name="T1" fmla="*/ 0 h 2"/>
              <a:gd name="T2" fmla="*/ 0 w 3"/>
              <a:gd name="T3" fmla="*/ 0 h 2"/>
              <a:gd name="T4" fmla="*/ 0 w 3"/>
              <a:gd name="T5" fmla="*/ 1 h 2"/>
              <a:gd name="T6" fmla="*/ 3 w 3"/>
              <a:gd name="T7" fmla="*/ 2 h 2"/>
              <a:gd name="T8" fmla="*/ 3 w 3"/>
              <a:gd name="T9" fmla="*/ 1 h 2"/>
              <a:gd name="T10" fmla="*/ 0 w 3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" h="2">
                <a:moveTo>
                  <a:pt x="0" y="0"/>
                </a:moveTo>
                <a:lnTo>
                  <a:pt x="0" y="0"/>
                </a:lnTo>
                <a:lnTo>
                  <a:pt x="0" y="1"/>
                </a:lnTo>
                <a:lnTo>
                  <a:pt x="3" y="2"/>
                </a:lnTo>
                <a:lnTo>
                  <a:pt x="3" y="1"/>
                </a:lnTo>
                <a:lnTo>
                  <a:pt x="0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14" name="Freeform 1814"/>
          <p:cNvSpPr>
            <a:spLocks/>
          </p:cNvSpPr>
          <p:nvPr/>
        </p:nvSpPr>
        <p:spPr bwMode="auto">
          <a:xfrm>
            <a:off x="806451" y="319089"/>
            <a:ext cx="0" cy="3175"/>
          </a:xfrm>
          <a:custGeom>
            <a:avLst/>
            <a:gdLst>
              <a:gd name="T0" fmla="*/ 0 w 1"/>
              <a:gd name="T1" fmla="*/ 0 h 3"/>
              <a:gd name="T2" fmla="*/ 0 w 1"/>
              <a:gd name="T3" fmla="*/ 0 h 3"/>
              <a:gd name="T4" fmla="*/ 0 w 1"/>
              <a:gd name="T5" fmla="*/ 3 h 3"/>
              <a:gd name="T6" fmla="*/ 1 w 1"/>
              <a:gd name="T7" fmla="*/ 2 h 3"/>
              <a:gd name="T8" fmla="*/ 0 w 1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3">
                <a:moveTo>
                  <a:pt x="0" y="0"/>
                </a:moveTo>
                <a:lnTo>
                  <a:pt x="0" y="0"/>
                </a:lnTo>
                <a:cubicBezTo>
                  <a:pt x="1" y="1"/>
                  <a:pt x="1" y="2"/>
                  <a:pt x="0" y="3"/>
                </a:cubicBezTo>
                <a:lnTo>
                  <a:pt x="1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15" name="Freeform 1815"/>
          <p:cNvSpPr>
            <a:spLocks/>
          </p:cNvSpPr>
          <p:nvPr/>
        </p:nvSpPr>
        <p:spPr bwMode="auto">
          <a:xfrm>
            <a:off x="808568" y="322264"/>
            <a:ext cx="2117" cy="3175"/>
          </a:xfrm>
          <a:custGeom>
            <a:avLst/>
            <a:gdLst>
              <a:gd name="T0" fmla="*/ 0 w 1"/>
              <a:gd name="T1" fmla="*/ 0 h 3"/>
              <a:gd name="T2" fmla="*/ 0 w 1"/>
              <a:gd name="T3" fmla="*/ 0 h 3"/>
              <a:gd name="T4" fmla="*/ 0 w 1"/>
              <a:gd name="T5" fmla="*/ 3 h 3"/>
              <a:gd name="T6" fmla="*/ 1 w 1"/>
              <a:gd name="T7" fmla="*/ 2 h 3"/>
              <a:gd name="T8" fmla="*/ 0 w 1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3">
                <a:moveTo>
                  <a:pt x="0" y="0"/>
                </a:moveTo>
                <a:lnTo>
                  <a:pt x="0" y="0"/>
                </a:lnTo>
                <a:cubicBezTo>
                  <a:pt x="1" y="1"/>
                  <a:pt x="1" y="2"/>
                  <a:pt x="0" y="3"/>
                </a:cubicBezTo>
                <a:lnTo>
                  <a:pt x="1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16" name="Freeform 1816"/>
          <p:cNvSpPr>
            <a:spLocks/>
          </p:cNvSpPr>
          <p:nvPr/>
        </p:nvSpPr>
        <p:spPr bwMode="auto">
          <a:xfrm>
            <a:off x="812801" y="325439"/>
            <a:ext cx="0" cy="3175"/>
          </a:xfrm>
          <a:custGeom>
            <a:avLst/>
            <a:gdLst>
              <a:gd name="T0" fmla="*/ 0 w 2"/>
              <a:gd name="T1" fmla="*/ 0 h 3"/>
              <a:gd name="T2" fmla="*/ 0 w 2"/>
              <a:gd name="T3" fmla="*/ 0 h 3"/>
              <a:gd name="T4" fmla="*/ 0 w 2"/>
              <a:gd name="T5" fmla="*/ 3 h 3"/>
              <a:gd name="T6" fmla="*/ 2 w 2"/>
              <a:gd name="T7" fmla="*/ 1 h 3"/>
              <a:gd name="T8" fmla="*/ 0 w 2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3">
                <a:moveTo>
                  <a:pt x="0" y="0"/>
                </a:moveTo>
                <a:lnTo>
                  <a:pt x="0" y="0"/>
                </a:lnTo>
                <a:cubicBezTo>
                  <a:pt x="1" y="0"/>
                  <a:pt x="1" y="1"/>
                  <a:pt x="0" y="3"/>
                </a:cubicBezTo>
                <a:lnTo>
                  <a:pt x="2" y="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17" name="Freeform 1817"/>
          <p:cNvSpPr>
            <a:spLocks/>
          </p:cNvSpPr>
          <p:nvPr/>
        </p:nvSpPr>
        <p:spPr bwMode="auto">
          <a:xfrm>
            <a:off x="814917" y="328613"/>
            <a:ext cx="0" cy="1588"/>
          </a:xfrm>
          <a:custGeom>
            <a:avLst/>
            <a:gdLst>
              <a:gd name="T0" fmla="*/ 0 w 1"/>
              <a:gd name="T1" fmla="*/ 0 h 3"/>
              <a:gd name="T2" fmla="*/ 0 w 1"/>
              <a:gd name="T3" fmla="*/ 0 h 3"/>
              <a:gd name="T4" fmla="*/ 0 w 1"/>
              <a:gd name="T5" fmla="*/ 3 h 3"/>
              <a:gd name="T6" fmla="*/ 1 w 1"/>
              <a:gd name="T7" fmla="*/ 2 h 3"/>
              <a:gd name="T8" fmla="*/ 0 w 1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3">
                <a:moveTo>
                  <a:pt x="0" y="0"/>
                </a:moveTo>
                <a:lnTo>
                  <a:pt x="0" y="0"/>
                </a:lnTo>
                <a:cubicBezTo>
                  <a:pt x="0" y="1"/>
                  <a:pt x="0" y="2"/>
                  <a:pt x="0" y="3"/>
                </a:cubicBezTo>
                <a:lnTo>
                  <a:pt x="1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18" name="Freeform 1818"/>
          <p:cNvSpPr>
            <a:spLocks/>
          </p:cNvSpPr>
          <p:nvPr/>
        </p:nvSpPr>
        <p:spPr bwMode="auto">
          <a:xfrm>
            <a:off x="808568" y="328613"/>
            <a:ext cx="2117" cy="1588"/>
          </a:xfrm>
          <a:custGeom>
            <a:avLst/>
            <a:gdLst>
              <a:gd name="T0" fmla="*/ 0 w 2"/>
              <a:gd name="T1" fmla="*/ 0 h 3"/>
              <a:gd name="T2" fmla="*/ 0 w 2"/>
              <a:gd name="T3" fmla="*/ 0 h 3"/>
              <a:gd name="T4" fmla="*/ 0 w 2"/>
              <a:gd name="T5" fmla="*/ 3 h 3"/>
              <a:gd name="T6" fmla="*/ 2 w 2"/>
              <a:gd name="T7" fmla="*/ 2 h 3"/>
              <a:gd name="T8" fmla="*/ 0 w 2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3">
                <a:moveTo>
                  <a:pt x="0" y="0"/>
                </a:moveTo>
                <a:lnTo>
                  <a:pt x="0" y="0"/>
                </a:lnTo>
                <a:cubicBezTo>
                  <a:pt x="1" y="1"/>
                  <a:pt x="1" y="2"/>
                  <a:pt x="0" y="3"/>
                </a:cubicBezTo>
                <a:lnTo>
                  <a:pt x="2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19" name="Freeform 1819"/>
          <p:cNvSpPr>
            <a:spLocks/>
          </p:cNvSpPr>
          <p:nvPr/>
        </p:nvSpPr>
        <p:spPr bwMode="auto">
          <a:xfrm>
            <a:off x="804335" y="327026"/>
            <a:ext cx="0" cy="3175"/>
          </a:xfrm>
          <a:custGeom>
            <a:avLst/>
            <a:gdLst>
              <a:gd name="T0" fmla="*/ 0 w 1"/>
              <a:gd name="T1" fmla="*/ 0 h 3"/>
              <a:gd name="T2" fmla="*/ 0 w 1"/>
              <a:gd name="T3" fmla="*/ 0 h 3"/>
              <a:gd name="T4" fmla="*/ 0 w 1"/>
              <a:gd name="T5" fmla="*/ 3 h 3"/>
              <a:gd name="T6" fmla="*/ 1 w 1"/>
              <a:gd name="T7" fmla="*/ 2 h 3"/>
              <a:gd name="T8" fmla="*/ 0 w 1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3">
                <a:moveTo>
                  <a:pt x="0" y="0"/>
                </a:moveTo>
                <a:lnTo>
                  <a:pt x="0" y="0"/>
                </a:lnTo>
                <a:cubicBezTo>
                  <a:pt x="1" y="1"/>
                  <a:pt x="1" y="2"/>
                  <a:pt x="0" y="3"/>
                </a:cubicBezTo>
                <a:lnTo>
                  <a:pt x="1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20" name="Freeform 1820"/>
          <p:cNvSpPr>
            <a:spLocks/>
          </p:cNvSpPr>
          <p:nvPr/>
        </p:nvSpPr>
        <p:spPr bwMode="auto">
          <a:xfrm>
            <a:off x="806451" y="325438"/>
            <a:ext cx="0" cy="1588"/>
          </a:xfrm>
          <a:custGeom>
            <a:avLst/>
            <a:gdLst>
              <a:gd name="T0" fmla="*/ 0 w 1"/>
              <a:gd name="T1" fmla="*/ 0 h 3"/>
              <a:gd name="T2" fmla="*/ 0 w 1"/>
              <a:gd name="T3" fmla="*/ 0 h 3"/>
              <a:gd name="T4" fmla="*/ 0 w 1"/>
              <a:gd name="T5" fmla="*/ 3 h 3"/>
              <a:gd name="T6" fmla="*/ 1 w 1"/>
              <a:gd name="T7" fmla="*/ 1 h 3"/>
              <a:gd name="T8" fmla="*/ 0 w 1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3">
                <a:moveTo>
                  <a:pt x="0" y="0"/>
                </a:moveTo>
                <a:lnTo>
                  <a:pt x="0" y="0"/>
                </a:lnTo>
                <a:cubicBezTo>
                  <a:pt x="1" y="1"/>
                  <a:pt x="1" y="2"/>
                  <a:pt x="0" y="3"/>
                </a:cubicBezTo>
                <a:lnTo>
                  <a:pt x="1" y="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21" name="Freeform 1821"/>
          <p:cNvSpPr>
            <a:spLocks/>
          </p:cNvSpPr>
          <p:nvPr/>
        </p:nvSpPr>
        <p:spPr bwMode="auto">
          <a:xfrm>
            <a:off x="804335" y="322264"/>
            <a:ext cx="0" cy="3175"/>
          </a:xfrm>
          <a:custGeom>
            <a:avLst/>
            <a:gdLst>
              <a:gd name="T0" fmla="*/ 0 w 1"/>
              <a:gd name="T1" fmla="*/ 0 h 3"/>
              <a:gd name="T2" fmla="*/ 0 w 1"/>
              <a:gd name="T3" fmla="*/ 0 h 3"/>
              <a:gd name="T4" fmla="*/ 0 w 1"/>
              <a:gd name="T5" fmla="*/ 3 h 3"/>
              <a:gd name="T6" fmla="*/ 1 w 1"/>
              <a:gd name="T7" fmla="*/ 2 h 3"/>
              <a:gd name="T8" fmla="*/ 0 w 1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3">
                <a:moveTo>
                  <a:pt x="0" y="0"/>
                </a:moveTo>
                <a:lnTo>
                  <a:pt x="0" y="0"/>
                </a:lnTo>
                <a:cubicBezTo>
                  <a:pt x="1" y="1"/>
                  <a:pt x="1" y="2"/>
                  <a:pt x="0" y="3"/>
                </a:cubicBezTo>
                <a:lnTo>
                  <a:pt x="1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22" name="Freeform 1822"/>
          <p:cNvSpPr>
            <a:spLocks/>
          </p:cNvSpPr>
          <p:nvPr/>
        </p:nvSpPr>
        <p:spPr bwMode="auto">
          <a:xfrm>
            <a:off x="808568" y="317500"/>
            <a:ext cx="2117" cy="1588"/>
          </a:xfrm>
          <a:custGeom>
            <a:avLst/>
            <a:gdLst>
              <a:gd name="T0" fmla="*/ 0 w 1"/>
              <a:gd name="T1" fmla="*/ 0 h 3"/>
              <a:gd name="T2" fmla="*/ 0 w 1"/>
              <a:gd name="T3" fmla="*/ 0 h 3"/>
              <a:gd name="T4" fmla="*/ 0 w 1"/>
              <a:gd name="T5" fmla="*/ 3 h 3"/>
              <a:gd name="T6" fmla="*/ 1 w 1"/>
              <a:gd name="T7" fmla="*/ 2 h 3"/>
              <a:gd name="T8" fmla="*/ 0 w 1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3">
                <a:moveTo>
                  <a:pt x="0" y="0"/>
                </a:moveTo>
                <a:lnTo>
                  <a:pt x="0" y="0"/>
                </a:lnTo>
                <a:cubicBezTo>
                  <a:pt x="0" y="1"/>
                  <a:pt x="1" y="2"/>
                  <a:pt x="0" y="3"/>
                </a:cubicBezTo>
                <a:lnTo>
                  <a:pt x="1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23" name="Freeform 1823"/>
          <p:cNvSpPr>
            <a:spLocks/>
          </p:cNvSpPr>
          <p:nvPr/>
        </p:nvSpPr>
        <p:spPr bwMode="auto">
          <a:xfrm>
            <a:off x="812801" y="319089"/>
            <a:ext cx="0" cy="3175"/>
          </a:xfrm>
          <a:custGeom>
            <a:avLst/>
            <a:gdLst>
              <a:gd name="T0" fmla="*/ 0 w 1"/>
              <a:gd name="T1" fmla="*/ 0 h 3"/>
              <a:gd name="T2" fmla="*/ 0 w 1"/>
              <a:gd name="T3" fmla="*/ 0 h 3"/>
              <a:gd name="T4" fmla="*/ 0 w 1"/>
              <a:gd name="T5" fmla="*/ 3 h 3"/>
              <a:gd name="T6" fmla="*/ 1 w 1"/>
              <a:gd name="T7" fmla="*/ 2 h 3"/>
              <a:gd name="T8" fmla="*/ 0 w 1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3">
                <a:moveTo>
                  <a:pt x="0" y="0"/>
                </a:moveTo>
                <a:lnTo>
                  <a:pt x="0" y="0"/>
                </a:lnTo>
                <a:cubicBezTo>
                  <a:pt x="1" y="1"/>
                  <a:pt x="1" y="2"/>
                  <a:pt x="0" y="3"/>
                </a:cubicBezTo>
                <a:lnTo>
                  <a:pt x="1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24" name="Freeform 1824"/>
          <p:cNvSpPr>
            <a:spLocks/>
          </p:cNvSpPr>
          <p:nvPr/>
        </p:nvSpPr>
        <p:spPr bwMode="auto">
          <a:xfrm>
            <a:off x="814917" y="323850"/>
            <a:ext cx="0" cy="1588"/>
          </a:xfrm>
          <a:custGeom>
            <a:avLst/>
            <a:gdLst>
              <a:gd name="T0" fmla="*/ 0 w 1"/>
              <a:gd name="T1" fmla="*/ 0 h 3"/>
              <a:gd name="T2" fmla="*/ 0 w 1"/>
              <a:gd name="T3" fmla="*/ 0 h 3"/>
              <a:gd name="T4" fmla="*/ 0 w 1"/>
              <a:gd name="T5" fmla="*/ 3 h 3"/>
              <a:gd name="T6" fmla="*/ 1 w 1"/>
              <a:gd name="T7" fmla="*/ 1 h 3"/>
              <a:gd name="T8" fmla="*/ 0 w 1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3">
                <a:moveTo>
                  <a:pt x="0" y="0"/>
                </a:moveTo>
                <a:lnTo>
                  <a:pt x="0" y="0"/>
                </a:lnTo>
                <a:cubicBezTo>
                  <a:pt x="1" y="1"/>
                  <a:pt x="1" y="2"/>
                  <a:pt x="0" y="3"/>
                </a:cubicBezTo>
                <a:lnTo>
                  <a:pt x="1" y="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25" name="Freeform 1825"/>
          <p:cNvSpPr>
            <a:spLocks/>
          </p:cNvSpPr>
          <p:nvPr/>
        </p:nvSpPr>
        <p:spPr bwMode="auto">
          <a:xfrm>
            <a:off x="810684" y="330201"/>
            <a:ext cx="2117" cy="3175"/>
          </a:xfrm>
          <a:custGeom>
            <a:avLst/>
            <a:gdLst>
              <a:gd name="T0" fmla="*/ 1 w 2"/>
              <a:gd name="T1" fmla="*/ 0 h 3"/>
              <a:gd name="T2" fmla="*/ 1 w 2"/>
              <a:gd name="T3" fmla="*/ 0 h 3"/>
              <a:gd name="T4" fmla="*/ 0 w 2"/>
              <a:gd name="T5" fmla="*/ 3 h 3"/>
              <a:gd name="T6" fmla="*/ 2 w 2"/>
              <a:gd name="T7" fmla="*/ 2 h 3"/>
              <a:gd name="T8" fmla="*/ 1 w 2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3">
                <a:moveTo>
                  <a:pt x="1" y="0"/>
                </a:moveTo>
                <a:lnTo>
                  <a:pt x="1" y="0"/>
                </a:lnTo>
                <a:cubicBezTo>
                  <a:pt x="1" y="2"/>
                  <a:pt x="1" y="2"/>
                  <a:pt x="0" y="3"/>
                </a:cubicBezTo>
                <a:lnTo>
                  <a:pt x="2" y="2"/>
                </a:lnTo>
                <a:lnTo>
                  <a:pt x="1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26" name="Freeform 1826"/>
          <p:cNvSpPr>
            <a:spLocks/>
          </p:cNvSpPr>
          <p:nvPr/>
        </p:nvSpPr>
        <p:spPr bwMode="auto">
          <a:xfrm>
            <a:off x="810684" y="334964"/>
            <a:ext cx="2117" cy="3175"/>
          </a:xfrm>
          <a:custGeom>
            <a:avLst/>
            <a:gdLst>
              <a:gd name="T0" fmla="*/ 1 w 2"/>
              <a:gd name="T1" fmla="*/ 0 h 3"/>
              <a:gd name="T2" fmla="*/ 1 w 2"/>
              <a:gd name="T3" fmla="*/ 0 h 3"/>
              <a:gd name="T4" fmla="*/ 0 w 2"/>
              <a:gd name="T5" fmla="*/ 3 h 3"/>
              <a:gd name="T6" fmla="*/ 2 w 2"/>
              <a:gd name="T7" fmla="*/ 2 h 3"/>
              <a:gd name="T8" fmla="*/ 1 w 2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3">
                <a:moveTo>
                  <a:pt x="1" y="0"/>
                </a:moveTo>
                <a:lnTo>
                  <a:pt x="1" y="0"/>
                </a:lnTo>
                <a:cubicBezTo>
                  <a:pt x="1" y="1"/>
                  <a:pt x="1" y="2"/>
                  <a:pt x="0" y="3"/>
                </a:cubicBezTo>
                <a:lnTo>
                  <a:pt x="2" y="2"/>
                </a:lnTo>
                <a:lnTo>
                  <a:pt x="1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27" name="Freeform 1827"/>
          <p:cNvSpPr>
            <a:spLocks/>
          </p:cNvSpPr>
          <p:nvPr/>
        </p:nvSpPr>
        <p:spPr bwMode="auto">
          <a:xfrm>
            <a:off x="800102" y="330200"/>
            <a:ext cx="2117" cy="1588"/>
          </a:xfrm>
          <a:custGeom>
            <a:avLst/>
            <a:gdLst>
              <a:gd name="T0" fmla="*/ 0 w 1"/>
              <a:gd name="T1" fmla="*/ 0 h 2"/>
              <a:gd name="T2" fmla="*/ 0 w 1"/>
              <a:gd name="T3" fmla="*/ 0 h 2"/>
              <a:gd name="T4" fmla="*/ 0 w 1"/>
              <a:gd name="T5" fmla="*/ 2 h 2"/>
              <a:gd name="T6" fmla="*/ 1 w 1"/>
              <a:gd name="T7" fmla="*/ 1 h 2"/>
              <a:gd name="T8" fmla="*/ 0 w 1"/>
              <a:gd name="T9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2">
                <a:moveTo>
                  <a:pt x="0" y="0"/>
                </a:moveTo>
                <a:lnTo>
                  <a:pt x="0" y="0"/>
                </a:lnTo>
                <a:cubicBezTo>
                  <a:pt x="1" y="1"/>
                  <a:pt x="1" y="2"/>
                  <a:pt x="0" y="2"/>
                </a:cubicBezTo>
                <a:lnTo>
                  <a:pt x="1" y="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28" name="Freeform 1828"/>
          <p:cNvSpPr>
            <a:spLocks/>
          </p:cNvSpPr>
          <p:nvPr/>
        </p:nvSpPr>
        <p:spPr bwMode="auto">
          <a:xfrm>
            <a:off x="808568" y="333375"/>
            <a:ext cx="2117" cy="1588"/>
          </a:xfrm>
          <a:custGeom>
            <a:avLst/>
            <a:gdLst>
              <a:gd name="T0" fmla="*/ 1 w 2"/>
              <a:gd name="T1" fmla="*/ 0 h 3"/>
              <a:gd name="T2" fmla="*/ 1 w 2"/>
              <a:gd name="T3" fmla="*/ 0 h 3"/>
              <a:gd name="T4" fmla="*/ 0 w 2"/>
              <a:gd name="T5" fmla="*/ 3 h 3"/>
              <a:gd name="T6" fmla="*/ 2 w 2"/>
              <a:gd name="T7" fmla="*/ 2 h 3"/>
              <a:gd name="T8" fmla="*/ 1 w 2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3">
                <a:moveTo>
                  <a:pt x="1" y="0"/>
                </a:moveTo>
                <a:lnTo>
                  <a:pt x="1" y="0"/>
                </a:lnTo>
                <a:cubicBezTo>
                  <a:pt x="1" y="2"/>
                  <a:pt x="1" y="2"/>
                  <a:pt x="0" y="3"/>
                </a:cubicBezTo>
                <a:lnTo>
                  <a:pt x="2" y="2"/>
                </a:lnTo>
                <a:lnTo>
                  <a:pt x="1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29" name="Freeform 1829"/>
          <p:cNvSpPr>
            <a:spLocks/>
          </p:cNvSpPr>
          <p:nvPr/>
        </p:nvSpPr>
        <p:spPr bwMode="auto">
          <a:xfrm>
            <a:off x="804336" y="339725"/>
            <a:ext cx="4233" cy="0"/>
          </a:xfrm>
          <a:custGeom>
            <a:avLst/>
            <a:gdLst>
              <a:gd name="T0" fmla="*/ 5 w 5"/>
              <a:gd name="T1" fmla="*/ 1 h 1"/>
              <a:gd name="T2" fmla="*/ 5 w 5"/>
              <a:gd name="T3" fmla="*/ 1 h 1"/>
              <a:gd name="T4" fmla="*/ 1 w 5"/>
              <a:gd name="T5" fmla="*/ 0 h 1"/>
              <a:gd name="T6" fmla="*/ 0 w 5"/>
              <a:gd name="T7" fmla="*/ 1 h 1"/>
              <a:gd name="T8" fmla="*/ 5 w 5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1">
                <a:moveTo>
                  <a:pt x="5" y="1"/>
                </a:moveTo>
                <a:lnTo>
                  <a:pt x="5" y="1"/>
                </a:lnTo>
                <a:cubicBezTo>
                  <a:pt x="4" y="1"/>
                  <a:pt x="2" y="0"/>
                  <a:pt x="1" y="0"/>
                </a:cubicBezTo>
                <a:cubicBezTo>
                  <a:pt x="0" y="1"/>
                  <a:pt x="0" y="1"/>
                  <a:pt x="0" y="1"/>
                </a:cubicBezTo>
                <a:cubicBezTo>
                  <a:pt x="2" y="1"/>
                  <a:pt x="3" y="1"/>
                  <a:pt x="5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30" name="Freeform 1830"/>
          <p:cNvSpPr>
            <a:spLocks/>
          </p:cNvSpPr>
          <p:nvPr/>
        </p:nvSpPr>
        <p:spPr bwMode="auto">
          <a:xfrm>
            <a:off x="800101" y="331789"/>
            <a:ext cx="8467" cy="3175"/>
          </a:xfrm>
          <a:custGeom>
            <a:avLst/>
            <a:gdLst>
              <a:gd name="T0" fmla="*/ 0 w 9"/>
              <a:gd name="T1" fmla="*/ 4 h 5"/>
              <a:gd name="T2" fmla="*/ 0 w 9"/>
              <a:gd name="T3" fmla="*/ 4 h 5"/>
              <a:gd name="T4" fmla="*/ 3 w 9"/>
              <a:gd name="T5" fmla="*/ 4 h 5"/>
              <a:gd name="T6" fmla="*/ 3 w 9"/>
              <a:gd name="T7" fmla="*/ 4 h 5"/>
              <a:gd name="T8" fmla="*/ 3 w 9"/>
              <a:gd name="T9" fmla="*/ 5 h 5"/>
              <a:gd name="T10" fmla="*/ 5 w 9"/>
              <a:gd name="T11" fmla="*/ 5 h 5"/>
              <a:gd name="T12" fmla="*/ 9 w 9"/>
              <a:gd name="T13" fmla="*/ 0 h 5"/>
              <a:gd name="T14" fmla="*/ 0 w 9"/>
              <a:gd name="T15" fmla="*/ 4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" h="5">
                <a:moveTo>
                  <a:pt x="0" y="4"/>
                </a:moveTo>
                <a:lnTo>
                  <a:pt x="0" y="4"/>
                </a:lnTo>
                <a:cubicBezTo>
                  <a:pt x="2" y="4"/>
                  <a:pt x="3" y="4"/>
                  <a:pt x="3" y="4"/>
                </a:cubicBezTo>
                <a:lnTo>
                  <a:pt x="3" y="4"/>
                </a:lnTo>
                <a:cubicBezTo>
                  <a:pt x="3" y="4"/>
                  <a:pt x="3" y="5"/>
                  <a:pt x="3" y="5"/>
                </a:cubicBezTo>
                <a:cubicBezTo>
                  <a:pt x="3" y="5"/>
                  <a:pt x="4" y="5"/>
                  <a:pt x="5" y="5"/>
                </a:cubicBezTo>
                <a:cubicBezTo>
                  <a:pt x="6" y="4"/>
                  <a:pt x="8" y="2"/>
                  <a:pt x="9" y="0"/>
                </a:cubicBezTo>
                <a:cubicBezTo>
                  <a:pt x="6" y="1"/>
                  <a:pt x="3" y="2"/>
                  <a:pt x="0" y="4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31" name="Freeform 1831"/>
          <p:cNvSpPr>
            <a:spLocks/>
          </p:cNvSpPr>
          <p:nvPr/>
        </p:nvSpPr>
        <p:spPr bwMode="auto">
          <a:xfrm>
            <a:off x="793751" y="330201"/>
            <a:ext cx="0" cy="3175"/>
          </a:xfrm>
          <a:custGeom>
            <a:avLst/>
            <a:gdLst>
              <a:gd name="T0" fmla="*/ 1 w 1"/>
              <a:gd name="T1" fmla="*/ 0 h 3"/>
              <a:gd name="T2" fmla="*/ 1 w 1"/>
              <a:gd name="T3" fmla="*/ 0 h 3"/>
              <a:gd name="T4" fmla="*/ 0 w 1"/>
              <a:gd name="T5" fmla="*/ 2 h 3"/>
              <a:gd name="T6" fmla="*/ 0 w 1"/>
              <a:gd name="T7" fmla="*/ 3 h 3"/>
              <a:gd name="T8" fmla="*/ 1 w 1"/>
              <a:gd name="T9" fmla="*/ 2 h 3"/>
              <a:gd name="T10" fmla="*/ 1 w 1"/>
              <a:gd name="T11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" h="3">
                <a:moveTo>
                  <a:pt x="1" y="0"/>
                </a:moveTo>
                <a:lnTo>
                  <a:pt x="1" y="0"/>
                </a:lnTo>
                <a:cubicBezTo>
                  <a:pt x="1" y="1"/>
                  <a:pt x="0" y="1"/>
                  <a:pt x="0" y="2"/>
                </a:cubicBezTo>
                <a:cubicBezTo>
                  <a:pt x="0" y="2"/>
                  <a:pt x="0" y="3"/>
                  <a:pt x="0" y="3"/>
                </a:cubicBezTo>
                <a:cubicBezTo>
                  <a:pt x="1" y="3"/>
                  <a:pt x="1" y="2"/>
                  <a:pt x="1" y="2"/>
                </a:cubicBezTo>
                <a:cubicBezTo>
                  <a:pt x="1" y="1"/>
                  <a:pt x="1" y="1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32" name="Freeform 1832"/>
          <p:cNvSpPr>
            <a:spLocks/>
          </p:cNvSpPr>
          <p:nvPr/>
        </p:nvSpPr>
        <p:spPr bwMode="auto">
          <a:xfrm>
            <a:off x="795868" y="333375"/>
            <a:ext cx="2117" cy="1588"/>
          </a:xfrm>
          <a:custGeom>
            <a:avLst/>
            <a:gdLst>
              <a:gd name="T0" fmla="*/ 2 w 2"/>
              <a:gd name="T1" fmla="*/ 0 h 4"/>
              <a:gd name="T2" fmla="*/ 2 w 2"/>
              <a:gd name="T3" fmla="*/ 0 h 4"/>
              <a:gd name="T4" fmla="*/ 1 w 2"/>
              <a:gd name="T5" fmla="*/ 1 h 4"/>
              <a:gd name="T6" fmla="*/ 0 w 2"/>
              <a:gd name="T7" fmla="*/ 4 h 4"/>
              <a:gd name="T8" fmla="*/ 1 w 2"/>
              <a:gd name="T9" fmla="*/ 3 h 4"/>
              <a:gd name="T10" fmla="*/ 2 w 2"/>
              <a:gd name="T11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4">
                <a:moveTo>
                  <a:pt x="2" y="0"/>
                </a:moveTo>
                <a:lnTo>
                  <a:pt x="2" y="0"/>
                </a:lnTo>
                <a:cubicBezTo>
                  <a:pt x="2" y="0"/>
                  <a:pt x="1" y="1"/>
                  <a:pt x="1" y="1"/>
                </a:cubicBezTo>
                <a:cubicBezTo>
                  <a:pt x="1" y="2"/>
                  <a:pt x="0" y="3"/>
                  <a:pt x="0" y="4"/>
                </a:cubicBezTo>
                <a:cubicBezTo>
                  <a:pt x="0" y="4"/>
                  <a:pt x="1" y="3"/>
                  <a:pt x="1" y="3"/>
                </a:cubicBezTo>
                <a:cubicBezTo>
                  <a:pt x="2" y="2"/>
                  <a:pt x="2" y="1"/>
                  <a:pt x="2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33" name="Freeform 1833"/>
          <p:cNvSpPr>
            <a:spLocks/>
          </p:cNvSpPr>
          <p:nvPr/>
        </p:nvSpPr>
        <p:spPr bwMode="auto">
          <a:xfrm>
            <a:off x="800102" y="334964"/>
            <a:ext cx="6351" cy="3175"/>
          </a:xfrm>
          <a:custGeom>
            <a:avLst/>
            <a:gdLst>
              <a:gd name="T0" fmla="*/ 2 w 8"/>
              <a:gd name="T1" fmla="*/ 1 h 4"/>
              <a:gd name="T2" fmla="*/ 2 w 8"/>
              <a:gd name="T3" fmla="*/ 1 h 4"/>
              <a:gd name="T4" fmla="*/ 0 w 8"/>
              <a:gd name="T5" fmla="*/ 4 h 4"/>
              <a:gd name="T6" fmla="*/ 4 w 8"/>
              <a:gd name="T7" fmla="*/ 4 h 4"/>
              <a:gd name="T8" fmla="*/ 8 w 8"/>
              <a:gd name="T9" fmla="*/ 1 h 4"/>
              <a:gd name="T10" fmla="*/ 2 w 8"/>
              <a:gd name="T11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" h="4">
                <a:moveTo>
                  <a:pt x="2" y="1"/>
                </a:moveTo>
                <a:lnTo>
                  <a:pt x="2" y="1"/>
                </a:lnTo>
                <a:cubicBezTo>
                  <a:pt x="1" y="2"/>
                  <a:pt x="0" y="3"/>
                  <a:pt x="0" y="4"/>
                </a:cubicBezTo>
                <a:cubicBezTo>
                  <a:pt x="1" y="4"/>
                  <a:pt x="2" y="4"/>
                  <a:pt x="4" y="4"/>
                </a:cubicBezTo>
                <a:cubicBezTo>
                  <a:pt x="5" y="3"/>
                  <a:pt x="7" y="2"/>
                  <a:pt x="8" y="1"/>
                </a:cubicBezTo>
                <a:cubicBezTo>
                  <a:pt x="6" y="0"/>
                  <a:pt x="4" y="1"/>
                  <a:pt x="2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34" name="Freeform 1834"/>
          <p:cNvSpPr>
            <a:spLocks/>
          </p:cNvSpPr>
          <p:nvPr/>
        </p:nvSpPr>
        <p:spPr bwMode="auto">
          <a:xfrm>
            <a:off x="793752" y="330200"/>
            <a:ext cx="4233" cy="7938"/>
          </a:xfrm>
          <a:custGeom>
            <a:avLst/>
            <a:gdLst>
              <a:gd name="T0" fmla="*/ 0 w 5"/>
              <a:gd name="T1" fmla="*/ 5 h 11"/>
              <a:gd name="T2" fmla="*/ 0 w 5"/>
              <a:gd name="T3" fmla="*/ 5 h 11"/>
              <a:gd name="T4" fmla="*/ 0 w 5"/>
              <a:gd name="T5" fmla="*/ 6 h 11"/>
              <a:gd name="T6" fmla="*/ 0 w 5"/>
              <a:gd name="T7" fmla="*/ 11 h 11"/>
              <a:gd name="T8" fmla="*/ 3 w 5"/>
              <a:gd name="T9" fmla="*/ 8 h 11"/>
              <a:gd name="T10" fmla="*/ 4 w 5"/>
              <a:gd name="T11" fmla="*/ 0 h 11"/>
              <a:gd name="T12" fmla="*/ 0 w 5"/>
              <a:gd name="T13" fmla="*/ 5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" h="11">
                <a:moveTo>
                  <a:pt x="0" y="5"/>
                </a:moveTo>
                <a:lnTo>
                  <a:pt x="0" y="5"/>
                </a:lnTo>
                <a:lnTo>
                  <a:pt x="0" y="6"/>
                </a:lnTo>
                <a:cubicBezTo>
                  <a:pt x="0" y="7"/>
                  <a:pt x="0" y="9"/>
                  <a:pt x="0" y="11"/>
                </a:cubicBezTo>
                <a:cubicBezTo>
                  <a:pt x="0" y="10"/>
                  <a:pt x="1" y="9"/>
                  <a:pt x="3" y="8"/>
                </a:cubicBezTo>
                <a:cubicBezTo>
                  <a:pt x="4" y="5"/>
                  <a:pt x="5" y="3"/>
                  <a:pt x="4" y="0"/>
                </a:cubicBezTo>
                <a:cubicBezTo>
                  <a:pt x="3" y="1"/>
                  <a:pt x="1" y="3"/>
                  <a:pt x="0" y="5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35" name="Freeform 1835"/>
          <p:cNvSpPr>
            <a:spLocks/>
          </p:cNvSpPr>
          <p:nvPr/>
        </p:nvSpPr>
        <p:spPr bwMode="auto">
          <a:xfrm>
            <a:off x="793751" y="338138"/>
            <a:ext cx="10584" cy="1588"/>
          </a:xfrm>
          <a:custGeom>
            <a:avLst/>
            <a:gdLst>
              <a:gd name="T0" fmla="*/ 11 w 11"/>
              <a:gd name="T1" fmla="*/ 1 h 3"/>
              <a:gd name="T2" fmla="*/ 11 w 11"/>
              <a:gd name="T3" fmla="*/ 1 h 3"/>
              <a:gd name="T4" fmla="*/ 0 w 11"/>
              <a:gd name="T5" fmla="*/ 3 h 3"/>
              <a:gd name="T6" fmla="*/ 1 w 11"/>
              <a:gd name="T7" fmla="*/ 3 h 3"/>
              <a:gd name="T8" fmla="*/ 7 w 11"/>
              <a:gd name="T9" fmla="*/ 3 h 3"/>
              <a:gd name="T10" fmla="*/ 11 w 11"/>
              <a:gd name="T11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3">
                <a:moveTo>
                  <a:pt x="11" y="1"/>
                </a:moveTo>
                <a:lnTo>
                  <a:pt x="11" y="1"/>
                </a:lnTo>
                <a:cubicBezTo>
                  <a:pt x="7" y="0"/>
                  <a:pt x="3" y="1"/>
                  <a:pt x="0" y="3"/>
                </a:cubicBezTo>
                <a:lnTo>
                  <a:pt x="1" y="3"/>
                </a:lnTo>
                <a:cubicBezTo>
                  <a:pt x="3" y="3"/>
                  <a:pt x="5" y="3"/>
                  <a:pt x="7" y="3"/>
                </a:cubicBezTo>
                <a:cubicBezTo>
                  <a:pt x="8" y="3"/>
                  <a:pt x="10" y="2"/>
                  <a:pt x="11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36" name="Freeform 1836"/>
          <p:cNvSpPr>
            <a:spLocks/>
          </p:cNvSpPr>
          <p:nvPr/>
        </p:nvSpPr>
        <p:spPr bwMode="auto">
          <a:xfrm>
            <a:off x="791635" y="334964"/>
            <a:ext cx="10584" cy="4763"/>
          </a:xfrm>
          <a:custGeom>
            <a:avLst/>
            <a:gdLst>
              <a:gd name="T0" fmla="*/ 10 w 10"/>
              <a:gd name="T1" fmla="*/ 0 h 7"/>
              <a:gd name="T2" fmla="*/ 10 w 10"/>
              <a:gd name="T3" fmla="*/ 0 h 7"/>
              <a:gd name="T4" fmla="*/ 0 w 10"/>
              <a:gd name="T5" fmla="*/ 7 h 7"/>
              <a:gd name="T6" fmla="*/ 10 w 10"/>
              <a:gd name="T7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" h="7">
                <a:moveTo>
                  <a:pt x="10" y="0"/>
                </a:moveTo>
                <a:lnTo>
                  <a:pt x="10" y="0"/>
                </a:lnTo>
                <a:cubicBezTo>
                  <a:pt x="6" y="0"/>
                  <a:pt x="2" y="3"/>
                  <a:pt x="0" y="7"/>
                </a:cubicBezTo>
                <a:cubicBezTo>
                  <a:pt x="4" y="6"/>
                  <a:pt x="8" y="3"/>
                  <a:pt x="10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37" name="Freeform 1837"/>
          <p:cNvSpPr>
            <a:spLocks/>
          </p:cNvSpPr>
          <p:nvPr/>
        </p:nvSpPr>
        <p:spPr bwMode="auto">
          <a:xfrm>
            <a:off x="787402" y="314326"/>
            <a:ext cx="6351" cy="17463"/>
          </a:xfrm>
          <a:custGeom>
            <a:avLst/>
            <a:gdLst>
              <a:gd name="T0" fmla="*/ 3 w 6"/>
              <a:gd name="T1" fmla="*/ 20 h 24"/>
              <a:gd name="T2" fmla="*/ 3 w 6"/>
              <a:gd name="T3" fmla="*/ 20 h 24"/>
              <a:gd name="T4" fmla="*/ 5 w 6"/>
              <a:gd name="T5" fmla="*/ 24 h 24"/>
              <a:gd name="T6" fmla="*/ 6 w 6"/>
              <a:gd name="T7" fmla="*/ 0 h 24"/>
              <a:gd name="T8" fmla="*/ 3 w 6"/>
              <a:gd name="T9" fmla="*/ 1 h 24"/>
              <a:gd name="T10" fmla="*/ 0 w 6"/>
              <a:gd name="T11" fmla="*/ 0 h 24"/>
              <a:gd name="T12" fmla="*/ 1 w 6"/>
              <a:gd name="T13" fmla="*/ 24 h 24"/>
              <a:gd name="T14" fmla="*/ 3 w 6"/>
              <a:gd name="T15" fmla="*/ 2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" h="24">
                <a:moveTo>
                  <a:pt x="3" y="20"/>
                </a:moveTo>
                <a:lnTo>
                  <a:pt x="3" y="20"/>
                </a:lnTo>
                <a:cubicBezTo>
                  <a:pt x="4" y="21"/>
                  <a:pt x="4" y="22"/>
                  <a:pt x="5" y="24"/>
                </a:cubicBezTo>
                <a:lnTo>
                  <a:pt x="6" y="0"/>
                </a:lnTo>
                <a:cubicBezTo>
                  <a:pt x="5" y="1"/>
                  <a:pt x="4" y="1"/>
                  <a:pt x="3" y="1"/>
                </a:cubicBezTo>
                <a:cubicBezTo>
                  <a:pt x="2" y="1"/>
                  <a:pt x="1" y="1"/>
                  <a:pt x="0" y="0"/>
                </a:cubicBezTo>
                <a:lnTo>
                  <a:pt x="1" y="24"/>
                </a:lnTo>
                <a:cubicBezTo>
                  <a:pt x="2" y="22"/>
                  <a:pt x="2" y="21"/>
                  <a:pt x="3" y="2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38" name="Freeform 1838"/>
          <p:cNvSpPr>
            <a:spLocks/>
          </p:cNvSpPr>
          <p:nvPr/>
        </p:nvSpPr>
        <p:spPr bwMode="auto">
          <a:xfrm>
            <a:off x="789518" y="330201"/>
            <a:ext cx="4233" cy="9525"/>
          </a:xfrm>
          <a:custGeom>
            <a:avLst/>
            <a:gdLst>
              <a:gd name="T0" fmla="*/ 0 w 4"/>
              <a:gd name="T1" fmla="*/ 7 h 13"/>
              <a:gd name="T2" fmla="*/ 0 w 4"/>
              <a:gd name="T3" fmla="*/ 7 h 13"/>
              <a:gd name="T4" fmla="*/ 2 w 4"/>
              <a:gd name="T5" fmla="*/ 13 h 13"/>
              <a:gd name="T6" fmla="*/ 4 w 4"/>
              <a:gd name="T7" fmla="*/ 7 h 13"/>
              <a:gd name="T8" fmla="*/ 2 w 4"/>
              <a:gd name="T9" fmla="*/ 0 h 13"/>
              <a:gd name="T10" fmla="*/ 0 w 4"/>
              <a:gd name="T11" fmla="*/ 7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" h="13">
                <a:moveTo>
                  <a:pt x="0" y="7"/>
                </a:moveTo>
                <a:lnTo>
                  <a:pt x="0" y="7"/>
                </a:lnTo>
                <a:cubicBezTo>
                  <a:pt x="0" y="9"/>
                  <a:pt x="1" y="11"/>
                  <a:pt x="2" y="13"/>
                </a:cubicBezTo>
                <a:cubicBezTo>
                  <a:pt x="3" y="11"/>
                  <a:pt x="4" y="9"/>
                  <a:pt x="4" y="7"/>
                </a:cubicBezTo>
                <a:cubicBezTo>
                  <a:pt x="4" y="4"/>
                  <a:pt x="3" y="2"/>
                  <a:pt x="2" y="0"/>
                </a:cubicBezTo>
                <a:cubicBezTo>
                  <a:pt x="1" y="2"/>
                  <a:pt x="0" y="4"/>
                  <a:pt x="0" y="7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39" name="Freeform 1839"/>
          <p:cNvSpPr>
            <a:spLocks/>
          </p:cNvSpPr>
          <p:nvPr/>
        </p:nvSpPr>
        <p:spPr bwMode="auto">
          <a:xfrm>
            <a:off x="785284" y="295276"/>
            <a:ext cx="10584" cy="9525"/>
          </a:xfrm>
          <a:custGeom>
            <a:avLst/>
            <a:gdLst>
              <a:gd name="T0" fmla="*/ 4 w 12"/>
              <a:gd name="T1" fmla="*/ 2 h 12"/>
              <a:gd name="T2" fmla="*/ 4 w 12"/>
              <a:gd name="T3" fmla="*/ 2 h 12"/>
              <a:gd name="T4" fmla="*/ 5 w 12"/>
              <a:gd name="T5" fmla="*/ 4 h 12"/>
              <a:gd name="T6" fmla="*/ 0 w 12"/>
              <a:gd name="T7" fmla="*/ 3 h 12"/>
              <a:gd name="T8" fmla="*/ 0 w 12"/>
              <a:gd name="T9" fmla="*/ 9 h 12"/>
              <a:gd name="T10" fmla="*/ 4 w 12"/>
              <a:gd name="T11" fmla="*/ 7 h 12"/>
              <a:gd name="T12" fmla="*/ 3 w 12"/>
              <a:gd name="T13" fmla="*/ 12 h 12"/>
              <a:gd name="T14" fmla="*/ 9 w 12"/>
              <a:gd name="T15" fmla="*/ 12 h 12"/>
              <a:gd name="T16" fmla="*/ 7 w 12"/>
              <a:gd name="T17" fmla="*/ 8 h 12"/>
              <a:gd name="T18" fmla="*/ 12 w 12"/>
              <a:gd name="T19" fmla="*/ 9 h 12"/>
              <a:gd name="T20" fmla="*/ 12 w 12"/>
              <a:gd name="T21" fmla="*/ 3 h 12"/>
              <a:gd name="T22" fmla="*/ 8 w 12"/>
              <a:gd name="T23" fmla="*/ 5 h 12"/>
              <a:gd name="T24" fmla="*/ 9 w 12"/>
              <a:gd name="T25" fmla="*/ 0 h 12"/>
              <a:gd name="T26" fmla="*/ 3 w 12"/>
              <a:gd name="T27" fmla="*/ 0 h 12"/>
              <a:gd name="T28" fmla="*/ 4 w 12"/>
              <a:gd name="T29" fmla="*/ 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" h="12">
                <a:moveTo>
                  <a:pt x="4" y="2"/>
                </a:moveTo>
                <a:lnTo>
                  <a:pt x="4" y="2"/>
                </a:lnTo>
                <a:cubicBezTo>
                  <a:pt x="5" y="3"/>
                  <a:pt x="5" y="4"/>
                  <a:pt x="5" y="4"/>
                </a:cubicBezTo>
                <a:cubicBezTo>
                  <a:pt x="5" y="7"/>
                  <a:pt x="1" y="4"/>
                  <a:pt x="0" y="3"/>
                </a:cubicBezTo>
                <a:lnTo>
                  <a:pt x="0" y="9"/>
                </a:lnTo>
                <a:cubicBezTo>
                  <a:pt x="1" y="9"/>
                  <a:pt x="3" y="7"/>
                  <a:pt x="4" y="7"/>
                </a:cubicBezTo>
                <a:cubicBezTo>
                  <a:pt x="7" y="8"/>
                  <a:pt x="4" y="12"/>
                  <a:pt x="3" y="12"/>
                </a:cubicBezTo>
                <a:lnTo>
                  <a:pt x="9" y="12"/>
                </a:lnTo>
                <a:cubicBezTo>
                  <a:pt x="8" y="12"/>
                  <a:pt x="7" y="10"/>
                  <a:pt x="7" y="8"/>
                </a:cubicBezTo>
                <a:cubicBezTo>
                  <a:pt x="7" y="6"/>
                  <a:pt x="11" y="9"/>
                  <a:pt x="12" y="9"/>
                </a:cubicBezTo>
                <a:lnTo>
                  <a:pt x="12" y="3"/>
                </a:lnTo>
                <a:cubicBezTo>
                  <a:pt x="11" y="4"/>
                  <a:pt x="9" y="6"/>
                  <a:pt x="8" y="5"/>
                </a:cubicBezTo>
                <a:cubicBezTo>
                  <a:pt x="5" y="5"/>
                  <a:pt x="8" y="1"/>
                  <a:pt x="9" y="0"/>
                </a:cubicBezTo>
                <a:lnTo>
                  <a:pt x="3" y="0"/>
                </a:lnTo>
                <a:cubicBezTo>
                  <a:pt x="4" y="1"/>
                  <a:pt x="4" y="2"/>
                  <a:pt x="4" y="2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40" name="Freeform 1840"/>
          <p:cNvSpPr>
            <a:spLocks/>
          </p:cNvSpPr>
          <p:nvPr/>
        </p:nvSpPr>
        <p:spPr bwMode="auto">
          <a:xfrm>
            <a:off x="785284" y="306388"/>
            <a:ext cx="10584" cy="6350"/>
          </a:xfrm>
          <a:custGeom>
            <a:avLst/>
            <a:gdLst>
              <a:gd name="T0" fmla="*/ 5 w 10"/>
              <a:gd name="T1" fmla="*/ 0 h 9"/>
              <a:gd name="T2" fmla="*/ 5 w 10"/>
              <a:gd name="T3" fmla="*/ 0 h 9"/>
              <a:gd name="T4" fmla="*/ 0 w 10"/>
              <a:gd name="T5" fmla="*/ 5 h 9"/>
              <a:gd name="T6" fmla="*/ 5 w 10"/>
              <a:gd name="T7" fmla="*/ 9 h 9"/>
              <a:gd name="T8" fmla="*/ 10 w 10"/>
              <a:gd name="T9" fmla="*/ 5 h 9"/>
              <a:gd name="T10" fmla="*/ 5 w 10"/>
              <a:gd name="T11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cubicBezTo>
                  <a:pt x="2" y="0"/>
                  <a:pt x="0" y="2"/>
                  <a:pt x="0" y="5"/>
                </a:cubicBezTo>
                <a:cubicBezTo>
                  <a:pt x="0" y="7"/>
                  <a:pt x="2" y="9"/>
                  <a:pt x="5" y="9"/>
                </a:cubicBezTo>
                <a:cubicBezTo>
                  <a:pt x="8" y="9"/>
                  <a:pt x="10" y="7"/>
                  <a:pt x="10" y="5"/>
                </a:cubicBezTo>
                <a:cubicBezTo>
                  <a:pt x="10" y="2"/>
                  <a:pt x="8" y="0"/>
                  <a:pt x="5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41" name="Freeform 1841"/>
          <p:cNvSpPr>
            <a:spLocks/>
          </p:cNvSpPr>
          <p:nvPr/>
        </p:nvSpPr>
        <p:spPr bwMode="auto">
          <a:xfrm>
            <a:off x="772584" y="342900"/>
            <a:ext cx="0" cy="1588"/>
          </a:xfrm>
          <a:custGeom>
            <a:avLst/>
            <a:gdLst>
              <a:gd name="T0" fmla="*/ 0 h 1"/>
              <a:gd name="T1" fmla="*/ 0 h 1"/>
              <a:gd name="T2" fmla="*/ 1 h 1"/>
              <a:gd name="T3" fmla="*/ 1 h 1"/>
              <a:gd name="T4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1">
                <a:moveTo>
                  <a:pt x="0" y="0"/>
                </a:moveTo>
                <a:lnTo>
                  <a:pt x="0" y="0"/>
                </a:lnTo>
                <a:lnTo>
                  <a:pt x="0" y="1"/>
                </a:ln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0"/>
                  <a:pt x="0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42" name="Freeform 1842"/>
          <p:cNvSpPr>
            <a:spLocks/>
          </p:cNvSpPr>
          <p:nvPr/>
        </p:nvSpPr>
        <p:spPr bwMode="auto">
          <a:xfrm>
            <a:off x="787402" y="341313"/>
            <a:ext cx="2117" cy="1588"/>
          </a:xfrm>
          <a:custGeom>
            <a:avLst/>
            <a:gdLst>
              <a:gd name="T0" fmla="*/ 1 w 1"/>
              <a:gd name="T1" fmla="*/ 1 h 1"/>
              <a:gd name="T2" fmla="*/ 1 w 1"/>
              <a:gd name="T3" fmla="*/ 1 h 1"/>
              <a:gd name="T4" fmla="*/ 1 w 1"/>
              <a:gd name="T5" fmla="*/ 0 h 1"/>
              <a:gd name="T6" fmla="*/ 0 w 1"/>
              <a:gd name="T7" fmla="*/ 0 h 1"/>
              <a:gd name="T8" fmla="*/ 1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1"/>
                </a:moveTo>
                <a:lnTo>
                  <a:pt x="1" y="1"/>
                </a:lnTo>
                <a:cubicBezTo>
                  <a:pt x="1" y="1"/>
                  <a:pt x="1" y="1"/>
                  <a:pt x="1" y="0"/>
                </a:cubicBezTo>
                <a:cubicBezTo>
                  <a:pt x="1" y="0"/>
                  <a:pt x="1" y="0"/>
                  <a:pt x="0" y="0"/>
                </a:cubicBezTo>
                <a:cubicBezTo>
                  <a:pt x="1" y="1"/>
                  <a:pt x="1" y="1"/>
                  <a:pt x="1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43" name="Freeform 1843"/>
          <p:cNvSpPr>
            <a:spLocks/>
          </p:cNvSpPr>
          <p:nvPr/>
        </p:nvSpPr>
        <p:spPr bwMode="auto">
          <a:xfrm>
            <a:off x="787402" y="342900"/>
            <a:ext cx="2117" cy="1588"/>
          </a:xfrm>
          <a:custGeom>
            <a:avLst/>
            <a:gdLst>
              <a:gd name="T0" fmla="*/ 0 w 1"/>
              <a:gd name="T1" fmla="*/ 1 h 1"/>
              <a:gd name="T2" fmla="*/ 0 w 1"/>
              <a:gd name="T3" fmla="*/ 1 h 1"/>
              <a:gd name="T4" fmla="*/ 1 w 1"/>
              <a:gd name="T5" fmla="*/ 1 h 1"/>
              <a:gd name="T6" fmla="*/ 1 w 1"/>
              <a:gd name="T7" fmla="*/ 0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lnTo>
                  <a:pt x="0" y="1"/>
                </a:lnTo>
                <a:lnTo>
                  <a:pt x="1" y="1"/>
                </a:lnTo>
                <a:cubicBezTo>
                  <a:pt x="1" y="1"/>
                  <a:pt x="1" y="1"/>
                  <a:pt x="1" y="0"/>
                </a:cubicBezTo>
                <a:cubicBezTo>
                  <a:pt x="1" y="1"/>
                  <a:pt x="1" y="1"/>
                  <a:pt x="0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44" name="Freeform 1844"/>
          <p:cNvSpPr>
            <a:spLocks/>
          </p:cNvSpPr>
          <p:nvPr/>
        </p:nvSpPr>
        <p:spPr bwMode="auto">
          <a:xfrm>
            <a:off x="785284" y="341313"/>
            <a:ext cx="0" cy="1588"/>
          </a:xfrm>
          <a:custGeom>
            <a:avLst/>
            <a:gdLst>
              <a:gd name="T0" fmla="*/ 1 w 1"/>
              <a:gd name="T1" fmla="*/ 1 h 1"/>
              <a:gd name="T2" fmla="*/ 1 w 1"/>
              <a:gd name="T3" fmla="*/ 1 h 1"/>
              <a:gd name="T4" fmla="*/ 1 w 1"/>
              <a:gd name="T5" fmla="*/ 0 h 1"/>
              <a:gd name="T6" fmla="*/ 0 w 1"/>
              <a:gd name="T7" fmla="*/ 0 h 1"/>
              <a:gd name="T8" fmla="*/ 1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1"/>
                </a:moveTo>
                <a:lnTo>
                  <a:pt x="1" y="1"/>
                </a:lnTo>
                <a:cubicBezTo>
                  <a:pt x="1" y="1"/>
                  <a:pt x="1" y="1"/>
                  <a:pt x="1" y="0"/>
                </a:cubicBezTo>
                <a:cubicBezTo>
                  <a:pt x="1" y="0"/>
                  <a:pt x="1" y="0"/>
                  <a:pt x="0" y="0"/>
                </a:cubicBezTo>
                <a:cubicBezTo>
                  <a:pt x="0" y="1"/>
                  <a:pt x="1" y="1"/>
                  <a:pt x="1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45" name="Freeform 1845"/>
          <p:cNvSpPr>
            <a:spLocks/>
          </p:cNvSpPr>
          <p:nvPr/>
        </p:nvSpPr>
        <p:spPr bwMode="auto">
          <a:xfrm>
            <a:off x="785284" y="342900"/>
            <a:ext cx="0" cy="1588"/>
          </a:xfrm>
          <a:custGeom>
            <a:avLst/>
            <a:gdLst>
              <a:gd name="T0" fmla="*/ 0 w 1"/>
              <a:gd name="T1" fmla="*/ 1 h 1"/>
              <a:gd name="T2" fmla="*/ 0 w 1"/>
              <a:gd name="T3" fmla="*/ 1 h 1"/>
              <a:gd name="T4" fmla="*/ 1 w 1"/>
              <a:gd name="T5" fmla="*/ 1 h 1"/>
              <a:gd name="T6" fmla="*/ 1 w 1"/>
              <a:gd name="T7" fmla="*/ 0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lnTo>
                  <a:pt x="0" y="1"/>
                </a:ln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0"/>
                </a:cubicBezTo>
                <a:cubicBezTo>
                  <a:pt x="1" y="1"/>
                  <a:pt x="1" y="1"/>
                  <a:pt x="0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46" name="Rectangle 1846"/>
          <p:cNvSpPr>
            <a:spLocks noChangeArrowheads="1"/>
          </p:cNvSpPr>
          <p:nvPr/>
        </p:nvSpPr>
        <p:spPr bwMode="auto">
          <a:xfrm>
            <a:off x="781051" y="341313"/>
            <a:ext cx="2117" cy="1588"/>
          </a:xfrm>
          <a:prstGeom prst="rect">
            <a:avLst/>
          </a:prstGeom>
          <a:solidFill>
            <a:srgbClr val="D5A03C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47" name="Freeform 1847"/>
          <p:cNvSpPr>
            <a:spLocks/>
          </p:cNvSpPr>
          <p:nvPr/>
        </p:nvSpPr>
        <p:spPr bwMode="auto">
          <a:xfrm>
            <a:off x="781051" y="342900"/>
            <a:ext cx="2117" cy="1588"/>
          </a:xfrm>
          <a:custGeom>
            <a:avLst/>
            <a:gdLst>
              <a:gd name="T0" fmla="*/ 0 w 1"/>
              <a:gd name="T1" fmla="*/ 1 h 1"/>
              <a:gd name="T2" fmla="*/ 0 w 1"/>
              <a:gd name="T3" fmla="*/ 1 h 1"/>
              <a:gd name="T4" fmla="*/ 1 w 1"/>
              <a:gd name="T5" fmla="*/ 1 h 1"/>
              <a:gd name="T6" fmla="*/ 0 w 1"/>
              <a:gd name="T7" fmla="*/ 0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lnTo>
                  <a:pt x="0" y="1"/>
                </a:lnTo>
                <a:lnTo>
                  <a:pt x="1" y="1"/>
                </a:lnTo>
                <a:lnTo>
                  <a:pt x="0" y="0"/>
                </a:lnTo>
                <a:lnTo>
                  <a:pt x="0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48" name="Freeform 1848"/>
          <p:cNvSpPr>
            <a:spLocks/>
          </p:cNvSpPr>
          <p:nvPr/>
        </p:nvSpPr>
        <p:spPr bwMode="auto">
          <a:xfrm>
            <a:off x="776818" y="341313"/>
            <a:ext cx="2117" cy="1588"/>
          </a:xfrm>
          <a:custGeom>
            <a:avLst/>
            <a:gdLst>
              <a:gd name="T0" fmla="*/ 1 w 1"/>
              <a:gd name="T1" fmla="*/ 1 h 1"/>
              <a:gd name="T2" fmla="*/ 1 w 1"/>
              <a:gd name="T3" fmla="*/ 1 h 1"/>
              <a:gd name="T4" fmla="*/ 1 w 1"/>
              <a:gd name="T5" fmla="*/ 0 h 1"/>
              <a:gd name="T6" fmla="*/ 0 w 1"/>
              <a:gd name="T7" fmla="*/ 0 h 1"/>
              <a:gd name="T8" fmla="*/ 1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1"/>
                </a:moveTo>
                <a:lnTo>
                  <a:pt x="1" y="1"/>
                </a:lnTo>
                <a:lnTo>
                  <a:pt x="1" y="0"/>
                </a:lnTo>
                <a:lnTo>
                  <a:pt x="0" y="0"/>
                </a:lnTo>
                <a:lnTo>
                  <a:pt x="1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49" name="Freeform 1849"/>
          <p:cNvSpPr>
            <a:spLocks/>
          </p:cNvSpPr>
          <p:nvPr/>
        </p:nvSpPr>
        <p:spPr bwMode="auto">
          <a:xfrm>
            <a:off x="778935" y="342900"/>
            <a:ext cx="0" cy="1588"/>
          </a:xfrm>
          <a:custGeom>
            <a:avLst/>
            <a:gdLst>
              <a:gd name="T0" fmla="*/ 1 h 1"/>
              <a:gd name="T1" fmla="*/ 1 h 1"/>
              <a:gd name="T2" fmla="*/ 1 h 1"/>
              <a:gd name="T3" fmla="*/ 0 h 1"/>
              <a:gd name="T4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1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ubicBezTo>
                  <a:pt x="0" y="1"/>
                  <a:pt x="0" y="0"/>
                  <a:pt x="0" y="0"/>
                </a:cubicBezTo>
                <a:lnTo>
                  <a:pt x="0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50" name="Freeform 1850"/>
          <p:cNvSpPr>
            <a:spLocks/>
          </p:cNvSpPr>
          <p:nvPr/>
        </p:nvSpPr>
        <p:spPr bwMode="auto">
          <a:xfrm>
            <a:off x="774702" y="341313"/>
            <a:ext cx="2117" cy="1588"/>
          </a:xfrm>
          <a:custGeom>
            <a:avLst/>
            <a:gdLst>
              <a:gd name="T0" fmla="*/ 0 w 1"/>
              <a:gd name="T1" fmla="*/ 1 h 1"/>
              <a:gd name="T2" fmla="*/ 0 w 1"/>
              <a:gd name="T3" fmla="*/ 1 h 1"/>
              <a:gd name="T4" fmla="*/ 1 w 1"/>
              <a:gd name="T5" fmla="*/ 0 h 1"/>
              <a:gd name="T6" fmla="*/ 0 w 1"/>
              <a:gd name="T7" fmla="*/ 1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lnTo>
                  <a:pt x="0" y="1"/>
                </a:lnTo>
                <a:cubicBezTo>
                  <a:pt x="1" y="1"/>
                  <a:pt x="1" y="1"/>
                  <a:pt x="1" y="0"/>
                </a:cubicBezTo>
                <a:cubicBezTo>
                  <a:pt x="0" y="0"/>
                  <a:pt x="0" y="0"/>
                  <a:pt x="0" y="1"/>
                </a:cubicBezTo>
                <a:lnTo>
                  <a:pt x="0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51" name="Freeform 1851"/>
          <p:cNvSpPr>
            <a:spLocks/>
          </p:cNvSpPr>
          <p:nvPr/>
        </p:nvSpPr>
        <p:spPr bwMode="auto">
          <a:xfrm>
            <a:off x="776817" y="342900"/>
            <a:ext cx="0" cy="1588"/>
          </a:xfrm>
          <a:custGeom>
            <a:avLst/>
            <a:gdLst>
              <a:gd name="T0" fmla="*/ 1 h 1"/>
              <a:gd name="T1" fmla="*/ 1 h 1"/>
              <a:gd name="T2" fmla="*/ 1 h 1"/>
              <a:gd name="T3" fmla="*/ 0 h 1"/>
              <a:gd name="T4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1">
                <a:moveTo>
                  <a:pt x="0" y="1"/>
                </a:moveTo>
                <a:lnTo>
                  <a:pt x="0" y="1"/>
                </a:lnTo>
                <a:cubicBezTo>
                  <a:pt x="0" y="1"/>
                  <a:pt x="0" y="1"/>
                  <a:pt x="0" y="1"/>
                </a:cubicBezTo>
                <a:lnTo>
                  <a:pt x="0" y="0"/>
                </a:lnTo>
                <a:lnTo>
                  <a:pt x="0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52" name="Freeform 1852"/>
          <p:cNvSpPr>
            <a:spLocks/>
          </p:cNvSpPr>
          <p:nvPr/>
        </p:nvSpPr>
        <p:spPr bwMode="auto">
          <a:xfrm>
            <a:off x="785284" y="342900"/>
            <a:ext cx="2117" cy="1588"/>
          </a:xfrm>
          <a:custGeom>
            <a:avLst/>
            <a:gdLst>
              <a:gd name="T0" fmla="*/ 1 w 2"/>
              <a:gd name="T1" fmla="*/ 0 h 2"/>
              <a:gd name="T2" fmla="*/ 1 w 2"/>
              <a:gd name="T3" fmla="*/ 0 h 2"/>
              <a:gd name="T4" fmla="*/ 0 w 2"/>
              <a:gd name="T5" fmla="*/ 1 h 2"/>
              <a:gd name="T6" fmla="*/ 1 w 2"/>
              <a:gd name="T7" fmla="*/ 2 h 2"/>
              <a:gd name="T8" fmla="*/ 2 w 2"/>
              <a:gd name="T9" fmla="*/ 1 h 2"/>
              <a:gd name="T10" fmla="*/ 1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1" y="0"/>
                </a:moveTo>
                <a:lnTo>
                  <a:pt x="1" y="0"/>
                </a:ln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2"/>
                  <a:pt x="1" y="2"/>
                </a:cubicBezTo>
                <a:cubicBezTo>
                  <a:pt x="2" y="2"/>
                  <a:pt x="2" y="1"/>
                  <a:pt x="2" y="1"/>
                </a:cubicBezTo>
                <a:cubicBezTo>
                  <a:pt x="2" y="0"/>
                  <a:pt x="2" y="0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53" name="Freeform 1853"/>
          <p:cNvSpPr>
            <a:spLocks/>
          </p:cNvSpPr>
          <p:nvPr/>
        </p:nvSpPr>
        <p:spPr bwMode="auto">
          <a:xfrm>
            <a:off x="783168" y="342900"/>
            <a:ext cx="2117" cy="1588"/>
          </a:xfrm>
          <a:custGeom>
            <a:avLst/>
            <a:gdLst>
              <a:gd name="T0" fmla="*/ 1 w 2"/>
              <a:gd name="T1" fmla="*/ 0 h 2"/>
              <a:gd name="T2" fmla="*/ 1 w 2"/>
              <a:gd name="T3" fmla="*/ 0 h 2"/>
              <a:gd name="T4" fmla="*/ 0 w 2"/>
              <a:gd name="T5" fmla="*/ 1 h 2"/>
              <a:gd name="T6" fmla="*/ 1 w 2"/>
              <a:gd name="T7" fmla="*/ 2 h 2"/>
              <a:gd name="T8" fmla="*/ 2 w 2"/>
              <a:gd name="T9" fmla="*/ 1 h 2"/>
              <a:gd name="T10" fmla="*/ 1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1" y="0"/>
                </a:moveTo>
                <a:lnTo>
                  <a:pt x="1" y="0"/>
                </a:ln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2"/>
                  <a:pt x="1" y="2"/>
                </a:cubicBezTo>
                <a:cubicBezTo>
                  <a:pt x="2" y="2"/>
                  <a:pt x="2" y="1"/>
                  <a:pt x="2" y="1"/>
                </a:cubicBezTo>
                <a:cubicBezTo>
                  <a:pt x="2" y="0"/>
                  <a:pt x="2" y="0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54" name="Freeform 1854"/>
          <p:cNvSpPr>
            <a:spLocks/>
          </p:cNvSpPr>
          <p:nvPr/>
        </p:nvSpPr>
        <p:spPr bwMode="auto">
          <a:xfrm>
            <a:off x="778935" y="342900"/>
            <a:ext cx="2117" cy="1588"/>
          </a:xfrm>
          <a:custGeom>
            <a:avLst/>
            <a:gdLst>
              <a:gd name="T0" fmla="*/ 1 w 2"/>
              <a:gd name="T1" fmla="*/ 0 h 2"/>
              <a:gd name="T2" fmla="*/ 1 w 2"/>
              <a:gd name="T3" fmla="*/ 0 h 2"/>
              <a:gd name="T4" fmla="*/ 0 w 2"/>
              <a:gd name="T5" fmla="*/ 0 h 2"/>
              <a:gd name="T6" fmla="*/ 1 w 2"/>
              <a:gd name="T7" fmla="*/ 2 h 2"/>
              <a:gd name="T8" fmla="*/ 2 w 2"/>
              <a:gd name="T9" fmla="*/ 1 h 2"/>
              <a:gd name="T10" fmla="*/ 1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1" y="0"/>
                </a:moveTo>
                <a:lnTo>
                  <a:pt x="1" y="0"/>
                </a:ln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1" y="2"/>
                </a:cubicBezTo>
                <a:cubicBezTo>
                  <a:pt x="1" y="2"/>
                  <a:pt x="2" y="1"/>
                  <a:pt x="2" y="1"/>
                </a:cubicBezTo>
                <a:cubicBezTo>
                  <a:pt x="2" y="0"/>
                  <a:pt x="1" y="0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55" name="Freeform 1855"/>
          <p:cNvSpPr>
            <a:spLocks/>
          </p:cNvSpPr>
          <p:nvPr/>
        </p:nvSpPr>
        <p:spPr bwMode="auto">
          <a:xfrm>
            <a:off x="776817" y="342900"/>
            <a:ext cx="0" cy="1588"/>
          </a:xfrm>
          <a:custGeom>
            <a:avLst/>
            <a:gdLst>
              <a:gd name="T0" fmla="*/ 1 w 2"/>
              <a:gd name="T1" fmla="*/ 0 h 2"/>
              <a:gd name="T2" fmla="*/ 1 w 2"/>
              <a:gd name="T3" fmla="*/ 0 h 2"/>
              <a:gd name="T4" fmla="*/ 0 w 2"/>
              <a:gd name="T5" fmla="*/ 0 h 2"/>
              <a:gd name="T6" fmla="*/ 1 w 2"/>
              <a:gd name="T7" fmla="*/ 2 h 2"/>
              <a:gd name="T8" fmla="*/ 2 w 2"/>
              <a:gd name="T9" fmla="*/ 1 h 2"/>
              <a:gd name="T10" fmla="*/ 1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1" y="0"/>
                </a:moveTo>
                <a:lnTo>
                  <a:pt x="1" y="0"/>
                </a:lnTo>
                <a:cubicBezTo>
                  <a:pt x="1" y="0"/>
                  <a:pt x="0" y="0"/>
                  <a:pt x="0" y="0"/>
                </a:cubicBezTo>
                <a:cubicBezTo>
                  <a:pt x="0" y="1"/>
                  <a:pt x="1" y="1"/>
                  <a:pt x="1" y="2"/>
                </a:cubicBezTo>
                <a:cubicBezTo>
                  <a:pt x="2" y="2"/>
                  <a:pt x="2" y="1"/>
                  <a:pt x="2" y="1"/>
                </a:cubicBezTo>
                <a:cubicBezTo>
                  <a:pt x="2" y="0"/>
                  <a:pt x="2" y="0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56" name="Freeform 1856"/>
          <p:cNvSpPr>
            <a:spLocks/>
          </p:cNvSpPr>
          <p:nvPr/>
        </p:nvSpPr>
        <p:spPr bwMode="auto">
          <a:xfrm>
            <a:off x="772584" y="342900"/>
            <a:ext cx="2117" cy="1588"/>
          </a:xfrm>
          <a:custGeom>
            <a:avLst/>
            <a:gdLst>
              <a:gd name="T0" fmla="*/ 1 w 2"/>
              <a:gd name="T1" fmla="*/ 0 h 2"/>
              <a:gd name="T2" fmla="*/ 1 w 2"/>
              <a:gd name="T3" fmla="*/ 0 h 2"/>
              <a:gd name="T4" fmla="*/ 0 w 2"/>
              <a:gd name="T5" fmla="*/ 1 h 2"/>
              <a:gd name="T6" fmla="*/ 1 w 2"/>
              <a:gd name="T7" fmla="*/ 2 h 2"/>
              <a:gd name="T8" fmla="*/ 2 w 2"/>
              <a:gd name="T9" fmla="*/ 1 h 2"/>
              <a:gd name="T10" fmla="*/ 1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1" y="0"/>
                </a:moveTo>
                <a:lnTo>
                  <a:pt x="1" y="0"/>
                </a:lnTo>
                <a:cubicBezTo>
                  <a:pt x="1" y="0"/>
                  <a:pt x="0" y="0"/>
                  <a:pt x="0" y="1"/>
                </a:cubicBezTo>
                <a:cubicBezTo>
                  <a:pt x="0" y="1"/>
                  <a:pt x="1" y="1"/>
                  <a:pt x="1" y="2"/>
                </a:cubicBezTo>
                <a:cubicBezTo>
                  <a:pt x="2" y="2"/>
                  <a:pt x="2" y="1"/>
                  <a:pt x="2" y="1"/>
                </a:cubicBezTo>
                <a:cubicBezTo>
                  <a:pt x="2" y="1"/>
                  <a:pt x="2" y="0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57" name="Freeform 1857"/>
          <p:cNvSpPr>
            <a:spLocks/>
          </p:cNvSpPr>
          <p:nvPr/>
        </p:nvSpPr>
        <p:spPr bwMode="auto">
          <a:xfrm>
            <a:off x="808568" y="342900"/>
            <a:ext cx="2117" cy="1588"/>
          </a:xfrm>
          <a:custGeom>
            <a:avLst/>
            <a:gdLst>
              <a:gd name="T0" fmla="*/ 1 w 1"/>
              <a:gd name="T1" fmla="*/ 0 h 1"/>
              <a:gd name="T2" fmla="*/ 1 w 1"/>
              <a:gd name="T3" fmla="*/ 0 h 1"/>
              <a:gd name="T4" fmla="*/ 0 w 1"/>
              <a:gd name="T5" fmla="*/ 1 h 1"/>
              <a:gd name="T6" fmla="*/ 1 w 1"/>
              <a:gd name="T7" fmla="*/ 1 h 1"/>
              <a:gd name="T8" fmla="*/ 1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0"/>
                </a:moveTo>
                <a:lnTo>
                  <a:pt x="1" y="0"/>
                </a:lnTo>
                <a:cubicBezTo>
                  <a:pt x="0" y="0"/>
                  <a:pt x="0" y="1"/>
                  <a:pt x="0" y="1"/>
                </a:cubicBezTo>
                <a:cubicBezTo>
                  <a:pt x="0" y="1"/>
                  <a:pt x="0" y="1"/>
                  <a:pt x="1" y="1"/>
                </a:cubicBezTo>
                <a:lnTo>
                  <a:pt x="1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58" name="Freeform 1858"/>
          <p:cNvSpPr>
            <a:spLocks/>
          </p:cNvSpPr>
          <p:nvPr/>
        </p:nvSpPr>
        <p:spPr bwMode="auto">
          <a:xfrm>
            <a:off x="793751" y="341313"/>
            <a:ext cx="0" cy="1588"/>
          </a:xfrm>
          <a:custGeom>
            <a:avLst/>
            <a:gdLst>
              <a:gd name="T0" fmla="*/ 0 w 1"/>
              <a:gd name="T1" fmla="*/ 1 h 1"/>
              <a:gd name="T2" fmla="*/ 0 w 1"/>
              <a:gd name="T3" fmla="*/ 1 h 1"/>
              <a:gd name="T4" fmla="*/ 1 w 1"/>
              <a:gd name="T5" fmla="*/ 0 h 1"/>
              <a:gd name="T6" fmla="*/ 0 w 1"/>
              <a:gd name="T7" fmla="*/ 0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lnTo>
                  <a:pt x="0" y="1"/>
                </a:lnTo>
                <a:cubicBezTo>
                  <a:pt x="0" y="1"/>
                  <a:pt x="0" y="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59" name="Freeform 1859"/>
          <p:cNvSpPr>
            <a:spLocks/>
          </p:cNvSpPr>
          <p:nvPr/>
        </p:nvSpPr>
        <p:spPr bwMode="auto">
          <a:xfrm>
            <a:off x="793751" y="342900"/>
            <a:ext cx="0" cy="1588"/>
          </a:xfrm>
          <a:custGeom>
            <a:avLst/>
            <a:gdLst>
              <a:gd name="T0" fmla="*/ 1 w 1"/>
              <a:gd name="T1" fmla="*/ 1 h 1"/>
              <a:gd name="T2" fmla="*/ 1 w 1"/>
              <a:gd name="T3" fmla="*/ 1 h 1"/>
              <a:gd name="T4" fmla="*/ 0 w 1"/>
              <a:gd name="T5" fmla="*/ 0 h 1"/>
              <a:gd name="T6" fmla="*/ 0 w 1"/>
              <a:gd name="T7" fmla="*/ 1 h 1"/>
              <a:gd name="T8" fmla="*/ 1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1"/>
                </a:moveTo>
                <a:lnTo>
                  <a:pt x="1" y="1"/>
                </a:lnTo>
                <a:cubicBezTo>
                  <a:pt x="0" y="1"/>
                  <a:pt x="0" y="1"/>
                  <a:pt x="0" y="0"/>
                </a:cubicBezTo>
                <a:cubicBezTo>
                  <a:pt x="0" y="1"/>
                  <a:pt x="0" y="1"/>
                  <a:pt x="0" y="1"/>
                </a:cubicBezTo>
                <a:lnTo>
                  <a:pt x="1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60" name="Freeform 1860"/>
          <p:cNvSpPr>
            <a:spLocks/>
          </p:cNvSpPr>
          <p:nvPr/>
        </p:nvSpPr>
        <p:spPr bwMode="auto">
          <a:xfrm>
            <a:off x="795868" y="341313"/>
            <a:ext cx="2117" cy="1588"/>
          </a:xfrm>
          <a:custGeom>
            <a:avLst/>
            <a:gdLst>
              <a:gd name="T0" fmla="*/ 0 w 1"/>
              <a:gd name="T1" fmla="*/ 1 h 1"/>
              <a:gd name="T2" fmla="*/ 0 w 1"/>
              <a:gd name="T3" fmla="*/ 1 h 1"/>
              <a:gd name="T4" fmla="*/ 1 w 1"/>
              <a:gd name="T5" fmla="*/ 0 h 1"/>
              <a:gd name="T6" fmla="*/ 0 w 1"/>
              <a:gd name="T7" fmla="*/ 0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lnTo>
                  <a:pt x="0" y="1"/>
                </a:lnTo>
                <a:cubicBezTo>
                  <a:pt x="0" y="1"/>
                  <a:pt x="1" y="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61" name="Freeform 1861"/>
          <p:cNvSpPr>
            <a:spLocks/>
          </p:cNvSpPr>
          <p:nvPr/>
        </p:nvSpPr>
        <p:spPr bwMode="auto">
          <a:xfrm>
            <a:off x="795868" y="342900"/>
            <a:ext cx="2117" cy="1588"/>
          </a:xfrm>
          <a:custGeom>
            <a:avLst/>
            <a:gdLst>
              <a:gd name="T0" fmla="*/ 1 w 1"/>
              <a:gd name="T1" fmla="*/ 1 h 1"/>
              <a:gd name="T2" fmla="*/ 1 w 1"/>
              <a:gd name="T3" fmla="*/ 1 h 1"/>
              <a:gd name="T4" fmla="*/ 0 w 1"/>
              <a:gd name="T5" fmla="*/ 0 h 1"/>
              <a:gd name="T6" fmla="*/ 0 w 1"/>
              <a:gd name="T7" fmla="*/ 1 h 1"/>
              <a:gd name="T8" fmla="*/ 1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1"/>
                </a:moveTo>
                <a:lnTo>
                  <a:pt x="1" y="1"/>
                </a:lnTo>
                <a:cubicBezTo>
                  <a:pt x="0" y="1"/>
                  <a:pt x="0" y="1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1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62" name="Rectangle 1862"/>
          <p:cNvSpPr>
            <a:spLocks noChangeArrowheads="1"/>
          </p:cNvSpPr>
          <p:nvPr/>
        </p:nvSpPr>
        <p:spPr bwMode="auto">
          <a:xfrm>
            <a:off x="800102" y="341313"/>
            <a:ext cx="2117" cy="1588"/>
          </a:xfrm>
          <a:prstGeom prst="rect">
            <a:avLst/>
          </a:prstGeom>
          <a:solidFill>
            <a:srgbClr val="D5A03C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63" name="Freeform 1863"/>
          <p:cNvSpPr>
            <a:spLocks/>
          </p:cNvSpPr>
          <p:nvPr/>
        </p:nvSpPr>
        <p:spPr bwMode="auto">
          <a:xfrm>
            <a:off x="800101" y="342900"/>
            <a:ext cx="0" cy="1588"/>
          </a:xfrm>
          <a:custGeom>
            <a:avLst/>
            <a:gdLst>
              <a:gd name="T0" fmla="*/ 1 w 1"/>
              <a:gd name="T1" fmla="*/ 1 h 1"/>
              <a:gd name="T2" fmla="*/ 1 w 1"/>
              <a:gd name="T3" fmla="*/ 1 h 1"/>
              <a:gd name="T4" fmla="*/ 1 w 1"/>
              <a:gd name="T5" fmla="*/ 0 h 1"/>
              <a:gd name="T6" fmla="*/ 0 w 1"/>
              <a:gd name="T7" fmla="*/ 1 h 1"/>
              <a:gd name="T8" fmla="*/ 1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1"/>
                </a:moveTo>
                <a:lnTo>
                  <a:pt x="1" y="1"/>
                </a:lnTo>
                <a:lnTo>
                  <a:pt x="1" y="0"/>
                </a:lnTo>
                <a:lnTo>
                  <a:pt x="0" y="1"/>
                </a:lnTo>
                <a:lnTo>
                  <a:pt x="1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64" name="Freeform 1864"/>
          <p:cNvSpPr>
            <a:spLocks/>
          </p:cNvSpPr>
          <p:nvPr/>
        </p:nvSpPr>
        <p:spPr bwMode="auto">
          <a:xfrm>
            <a:off x="804335" y="341313"/>
            <a:ext cx="0" cy="1588"/>
          </a:xfrm>
          <a:custGeom>
            <a:avLst/>
            <a:gdLst>
              <a:gd name="T0" fmla="*/ 0 w 1"/>
              <a:gd name="T1" fmla="*/ 1 h 1"/>
              <a:gd name="T2" fmla="*/ 0 w 1"/>
              <a:gd name="T3" fmla="*/ 1 h 1"/>
              <a:gd name="T4" fmla="*/ 1 w 1"/>
              <a:gd name="T5" fmla="*/ 0 h 1"/>
              <a:gd name="T6" fmla="*/ 0 w 1"/>
              <a:gd name="T7" fmla="*/ 0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lnTo>
                  <a:pt x="0" y="1"/>
                </a:lnTo>
                <a:lnTo>
                  <a:pt x="1" y="0"/>
                </a:lnTo>
                <a:lnTo>
                  <a:pt x="0" y="0"/>
                </a:lnTo>
                <a:lnTo>
                  <a:pt x="0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65" name="Freeform 1865"/>
          <p:cNvSpPr>
            <a:spLocks/>
          </p:cNvSpPr>
          <p:nvPr/>
        </p:nvSpPr>
        <p:spPr bwMode="auto">
          <a:xfrm>
            <a:off x="804335" y="342900"/>
            <a:ext cx="0" cy="1588"/>
          </a:xfrm>
          <a:custGeom>
            <a:avLst/>
            <a:gdLst>
              <a:gd name="T0" fmla="*/ 1 h 1"/>
              <a:gd name="T1" fmla="*/ 1 h 1"/>
              <a:gd name="T2" fmla="*/ 0 h 1"/>
              <a:gd name="T3" fmla="*/ 1 h 1"/>
              <a:gd name="T4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1">
                <a:moveTo>
                  <a:pt x="0" y="1"/>
                </a:moveTo>
                <a:lnTo>
                  <a:pt x="0" y="1"/>
                </a:lnTo>
                <a:lnTo>
                  <a:pt x="0" y="0"/>
                </a:ln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66" name="Freeform 1866"/>
          <p:cNvSpPr>
            <a:spLocks/>
          </p:cNvSpPr>
          <p:nvPr/>
        </p:nvSpPr>
        <p:spPr bwMode="auto">
          <a:xfrm>
            <a:off x="806451" y="341313"/>
            <a:ext cx="0" cy="1588"/>
          </a:xfrm>
          <a:custGeom>
            <a:avLst/>
            <a:gdLst>
              <a:gd name="T0" fmla="*/ 1 w 1"/>
              <a:gd name="T1" fmla="*/ 1 h 1"/>
              <a:gd name="T2" fmla="*/ 1 w 1"/>
              <a:gd name="T3" fmla="*/ 1 h 1"/>
              <a:gd name="T4" fmla="*/ 1 w 1"/>
              <a:gd name="T5" fmla="*/ 1 h 1"/>
              <a:gd name="T6" fmla="*/ 0 w 1"/>
              <a:gd name="T7" fmla="*/ 0 h 1"/>
              <a:gd name="T8" fmla="*/ 1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0" y="0"/>
                </a:lnTo>
                <a:lnTo>
                  <a:pt x="1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67" name="Freeform 1867"/>
          <p:cNvSpPr>
            <a:spLocks/>
          </p:cNvSpPr>
          <p:nvPr/>
        </p:nvSpPr>
        <p:spPr bwMode="auto">
          <a:xfrm>
            <a:off x="806451" y="342900"/>
            <a:ext cx="0" cy="1588"/>
          </a:xfrm>
          <a:custGeom>
            <a:avLst/>
            <a:gdLst>
              <a:gd name="T0" fmla="*/ 1 h 1"/>
              <a:gd name="T1" fmla="*/ 1 h 1"/>
              <a:gd name="T2" fmla="*/ 0 h 1"/>
              <a:gd name="T3" fmla="*/ 1 h 1"/>
              <a:gd name="T4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1">
                <a:moveTo>
                  <a:pt x="0" y="1"/>
                </a:moveTo>
                <a:lnTo>
                  <a:pt x="0" y="1"/>
                </a:lnTo>
                <a:lnTo>
                  <a:pt x="0" y="0"/>
                </a:lnTo>
                <a:cubicBezTo>
                  <a:pt x="0" y="1"/>
                  <a:pt x="0" y="1"/>
                  <a:pt x="0" y="1"/>
                </a:cubicBezTo>
                <a:lnTo>
                  <a:pt x="0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68" name="Freeform 1868"/>
          <p:cNvSpPr>
            <a:spLocks/>
          </p:cNvSpPr>
          <p:nvPr/>
        </p:nvSpPr>
        <p:spPr bwMode="auto">
          <a:xfrm>
            <a:off x="793751" y="342900"/>
            <a:ext cx="2117" cy="1588"/>
          </a:xfrm>
          <a:custGeom>
            <a:avLst/>
            <a:gdLst>
              <a:gd name="T0" fmla="*/ 1 w 2"/>
              <a:gd name="T1" fmla="*/ 0 h 2"/>
              <a:gd name="T2" fmla="*/ 1 w 2"/>
              <a:gd name="T3" fmla="*/ 0 h 2"/>
              <a:gd name="T4" fmla="*/ 0 w 2"/>
              <a:gd name="T5" fmla="*/ 1 h 2"/>
              <a:gd name="T6" fmla="*/ 1 w 2"/>
              <a:gd name="T7" fmla="*/ 2 h 2"/>
              <a:gd name="T8" fmla="*/ 2 w 2"/>
              <a:gd name="T9" fmla="*/ 1 h 2"/>
              <a:gd name="T10" fmla="*/ 1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1" y="0"/>
                </a:moveTo>
                <a:lnTo>
                  <a:pt x="1" y="0"/>
                </a:lnTo>
                <a:cubicBezTo>
                  <a:pt x="1" y="0"/>
                  <a:pt x="0" y="0"/>
                  <a:pt x="0" y="1"/>
                </a:cubicBezTo>
                <a:cubicBezTo>
                  <a:pt x="0" y="1"/>
                  <a:pt x="1" y="2"/>
                  <a:pt x="1" y="2"/>
                </a:cubicBezTo>
                <a:cubicBezTo>
                  <a:pt x="2" y="2"/>
                  <a:pt x="2" y="1"/>
                  <a:pt x="2" y="1"/>
                </a:cubicBezTo>
                <a:cubicBezTo>
                  <a:pt x="2" y="0"/>
                  <a:pt x="2" y="0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69" name="Freeform 1869"/>
          <p:cNvSpPr>
            <a:spLocks/>
          </p:cNvSpPr>
          <p:nvPr/>
        </p:nvSpPr>
        <p:spPr bwMode="auto">
          <a:xfrm>
            <a:off x="797984" y="342900"/>
            <a:ext cx="2117" cy="1588"/>
          </a:xfrm>
          <a:custGeom>
            <a:avLst/>
            <a:gdLst>
              <a:gd name="T0" fmla="*/ 1 w 2"/>
              <a:gd name="T1" fmla="*/ 0 h 2"/>
              <a:gd name="T2" fmla="*/ 1 w 2"/>
              <a:gd name="T3" fmla="*/ 0 h 2"/>
              <a:gd name="T4" fmla="*/ 0 w 2"/>
              <a:gd name="T5" fmla="*/ 1 h 2"/>
              <a:gd name="T6" fmla="*/ 1 w 2"/>
              <a:gd name="T7" fmla="*/ 2 h 2"/>
              <a:gd name="T8" fmla="*/ 2 w 2"/>
              <a:gd name="T9" fmla="*/ 1 h 2"/>
              <a:gd name="T10" fmla="*/ 1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1" y="0"/>
                </a:moveTo>
                <a:lnTo>
                  <a:pt x="1" y="0"/>
                </a:ln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2"/>
                  <a:pt x="1" y="2"/>
                </a:cubicBezTo>
                <a:cubicBezTo>
                  <a:pt x="2" y="2"/>
                  <a:pt x="2" y="1"/>
                  <a:pt x="2" y="1"/>
                </a:cubicBezTo>
                <a:cubicBezTo>
                  <a:pt x="2" y="0"/>
                  <a:pt x="2" y="0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70" name="Freeform 1870"/>
          <p:cNvSpPr>
            <a:spLocks/>
          </p:cNvSpPr>
          <p:nvPr/>
        </p:nvSpPr>
        <p:spPr bwMode="auto">
          <a:xfrm>
            <a:off x="802218" y="342900"/>
            <a:ext cx="2117" cy="1588"/>
          </a:xfrm>
          <a:custGeom>
            <a:avLst/>
            <a:gdLst>
              <a:gd name="T0" fmla="*/ 1 w 2"/>
              <a:gd name="T1" fmla="*/ 0 h 2"/>
              <a:gd name="T2" fmla="*/ 1 w 2"/>
              <a:gd name="T3" fmla="*/ 0 h 2"/>
              <a:gd name="T4" fmla="*/ 0 w 2"/>
              <a:gd name="T5" fmla="*/ 1 h 2"/>
              <a:gd name="T6" fmla="*/ 1 w 2"/>
              <a:gd name="T7" fmla="*/ 2 h 2"/>
              <a:gd name="T8" fmla="*/ 2 w 2"/>
              <a:gd name="T9" fmla="*/ 0 h 2"/>
              <a:gd name="T10" fmla="*/ 1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1" y="0"/>
                </a:moveTo>
                <a:lnTo>
                  <a:pt x="1" y="0"/>
                </a:ln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2"/>
                  <a:pt x="1" y="2"/>
                </a:cubicBezTo>
                <a:cubicBezTo>
                  <a:pt x="1" y="1"/>
                  <a:pt x="2" y="1"/>
                  <a:pt x="2" y="0"/>
                </a:cubicBezTo>
                <a:cubicBezTo>
                  <a:pt x="2" y="0"/>
                  <a:pt x="1" y="0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71" name="Freeform 1871"/>
          <p:cNvSpPr>
            <a:spLocks/>
          </p:cNvSpPr>
          <p:nvPr/>
        </p:nvSpPr>
        <p:spPr bwMode="auto">
          <a:xfrm>
            <a:off x="804335" y="342900"/>
            <a:ext cx="2117" cy="1588"/>
          </a:xfrm>
          <a:custGeom>
            <a:avLst/>
            <a:gdLst>
              <a:gd name="T0" fmla="*/ 1 w 2"/>
              <a:gd name="T1" fmla="*/ 0 h 2"/>
              <a:gd name="T2" fmla="*/ 1 w 2"/>
              <a:gd name="T3" fmla="*/ 0 h 2"/>
              <a:gd name="T4" fmla="*/ 0 w 2"/>
              <a:gd name="T5" fmla="*/ 1 h 2"/>
              <a:gd name="T6" fmla="*/ 1 w 2"/>
              <a:gd name="T7" fmla="*/ 2 h 2"/>
              <a:gd name="T8" fmla="*/ 2 w 2"/>
              <a:gd name="T9" fmla="*/ 0 h 2"/>
              <a:gd name="T10" fmla="*/ 1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1" y="0"/>
                </a:moveTo>
                <a:lnTo>
                  <a:pt x="1" y="0"/>
                </a:ln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2"/>
                  <a:pt x="1" y="2"/>
                </a:cubicBezTo>
                <a:cubicBezTo>
                  <a:pt x="1" y="1"/>
                  <a:pt x="2" y="1"/>
                  <a:pt x="2" y="0"/>
                </a:cubicBezTo>
                <a:cubicBezTo>
                  <a:pt x="2" y="0"/>
                  <a:pt x="1" y="0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72" name="Freeform 1872"/>
          <p:cNvSpPr>
            <a:spLocks/>
          </p:cNvSpPr>
          <p:nvPr/>
        </p:nvSpPr>
        <p:spPr bwMode="auto">
          <a:xfrm>
            <a:off x="806451" y="342900"/>
            <a:ext cx="2117" cy="1588"/>
          </a:xfrm>
          <a:custGeom>
            <a:avLst/>
            <a:gdLst>
              <a:gd name="T0" fmla="*/ 1 w 2"/>
              <a:gd name="T1" fmla="*/ 0 h 2"/>
              <a:gd name="T2" fmla="*/ 1 w 2"/>
              <a:gd name="T3" fmla="*/ 0 h 2"/>
              <a:gd name="T4" fmla="*/ 0 w 2"/>
              <a:gd name="T5" fmla="*/ 1 h 2"/>
              <a:gd name="T6" fmla="*/ 1 w 2"/>
              <a:gd name="T7" fmla="*/ 2 h 2"/>
              <a:gd name="T8" fmla="*/ 2 w 2"/>
              <a:gd name="T9" fmla="*/ 1 h 2"/>
              <a:gd name="T10" fmla="*/ 1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1" y="0"/>
                </a:moveTo>
                <a:lnTo>
                  <a:pt x="1" y="0"/>
                </a:lnTo>
                <a:cubicBezTo>
                  <a:pt x="0" y="0"/>
                  <a:pt x="0" y="1"/>
                  <a:pt x="0" y="1"/>
                </a:cubicBezTo>
                <a:cubicBezTo>
                  <a:pt x="0" y="1"/>
                  <a:pt x="0" y="2"/>
                  <a:pt x="1" y="2"/>
                </a:cubicBezTo>
                <a:cubicBezTo>
                  <a:pt x="1" y="1"/>
                  <a:pt x="2" y="1"/>
                  <a:pt x="2" y="1"/>
                </a:cubicBezTo>
                <a:cubicBezTo>
                  <a:pt x="2" y="0"/>
                  <a:pt x="1" y="0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73" name="Freeform 1873"/>
          <p:cNvSpPr>
            <a:spLocks/>
          </p:cNvSpPr>
          <p:nvPr/>
        </p:nvSpPr>
        <p:spPr bwMode="auto">
          <a:xfrm>
            <a:off x="789518" y="342900"/>
            <a:ext cx="2117" cy="1588"/>
          </a:xfrm>
          <a:custGeom>
            <a:avLst/>
            <a:gdLst>
              <a:gd name="T0" fmla="*/ 0 w 2"/>
              <a:gd name="T1" fmla="*/ 1 h 2"/>
              <a:gd name="T2" fmla="*/ 0 w 2"/>
              <a:gd name="T3" fmla="*/ 1 h 2"/>
              <a:gd name="T4" fmla="*/ 1 w 2"/>
              <a:gd name="T5" fmla="*/ 2 h 2"/>
              <a:gd name="T6" fmla="*/ 2 w 2"/>
              <a:gd name="T7" fmla="*/ 1 h 2"/>
              <a:gd name="T8" fmla="*/ 1 w 2"/>
              <a:gd name="T9" fmla="*/ 0 h 2"/>
              <a:gd name="T10" fmla="*/ 0 w 2"/>
              <a:gd name="T11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0" y="1"/>
                </a:moveTo>
                <a:lnTo>
                  <a:pt x="0" y="1"/>
                </a:lnTo>
                <a:cubicBezTo>
                  <a:pt x="0" y="1"/>
                  <a:pt x="0" y="2"/>
                  <a:pt x="1" y="2"/>
                </a:cubicBezTo>
                <a:cubicBezTo>
                  <a:pt x="2" y="2"/>
                  <a:pt x="2" y="1"/>
                  <a:pt x="2" y="1"/>
                </a:cubicBezTo>
                <a:cubicBezTo>
                  <a:pt x="2" y="0"/>
                  <a:pt x="2" y="0"/>
                  <a:pt x="1" y="0"/>
                </a:cubicBezTo>
                <a:cubicBezTo>
                  <a:pt x="0" y="0"/>
                  <a:pt x="0" y="0"/>
                  <a:pt x="0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74" name="Freeform 1874"/>
          <p:cNvSpPr>
            <a:spLocks/>
          </p:cNvSpPr>
          <p:nvPr/>
        </p:nvSpPr>
        <p:spPr bwMode="auto">
          <a:xfrm>
            <a:off x="772585" y="341313"/>
            <a:ext cx="38100" cy="0"/>
          </a:xfrm>
          <a:custGeom>
            <a:avLst/>
            <a:gdLst>
              <a:gd name="T0" fmla="*/ 19 w 39"/>
              <a:gd name="T1" fmla="*/ 2 h 2"/>
              <a:gd name="T2" fmla="*/ 19 w 39"/>
              <a:gd name="T3" fmla="*/ 2 h 2"/>
              <a:gd name="T4" fmla="*/ 39 w 39"/>
              <a:gd name="T5" fmla="*/ 2 h 2"/>
              <a:gd name="T6" fmla="*/ 39 w 39"/>
              <a:gd name="T7" fmla="*/ 1 h 2"/>
              <a:gd name="T8" fmla="*/ 19 w 39"/>
              <a:gd name="T9" fmla="*/ 1 h 2"/>
              <a:gd name="T10" fmla="*/ 0 w 39"/>
              <a:gd name="T11" fmla="*/ 1 h 2"/>
              <a:gd name="T12" fmla="*/ 0 w 39"/>
              <a:gd name="T13" fmla="*/ 2 h 2"/>
              <a:gd name="T14" fmla="*/ 19 w 39"/>
              <a:gd name="T1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" h="2">
                <a:moveTo>
                  <a:pt x="19" y="2"/>
                </a:moveTo>
                <a:lnTo>
                  <a:pt x="19" y="2"/>
                </a:lnTo>
                <a:cubicBezTo>
                  <a:pt x="28" y="2"/>
                  <a:pt x="35" y="1"/>
                  <a:pt x="39" y="2"/>
                </a:cubicBezTo>
                <a:lnTo>
                  <a:pt x="39" y="1"/>
                </a:lnTo>
                <a:cubicBezTo>
                  <a:pt x="35" y="0"/>
                  <a:pt x="28" y="1"/>
                  <a:pt x="19" y="1"/>
                </a:cubicBezTo>
                <a:cubicBezTo>
                  <a:pt x="10" y="1"/>
                  <a:pt x="3" y="0"/>
                  <a:pt x="0" y="1"/>
                </a:cubicBezTo>
                <a:lnTo>
                  <a:pt x="0" y="2"/>
                </a:lnTo>
                <a:cubicBezTo>
                  <a:pt x="3" y="1"/>
                  <a:pt x="10" y="2"/>
                  <a:pt x="19" y="2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75" name="Freeform 1875"/>
          <p:cNvSpPr>
            <a:spLocks/>
          </p:cNvSpPr>
          <p:nvPr/>
        </p:nvSpPr>
        <p:spPr bwMode="auto">
          <a:xfrm>
            <a:off x="772585" y="344488"/>
            <a:ext cx="38100" cy="1588"/>
          </a:xfrm>
          <a:custGeom>
            <a:avLst/>
            <a:gdLst>
              <a:gd name="T0" fmla="*/ 19 w 39"/>
              <a:gd name="T1" fmla="*/ 2 h 2"/>
              <a:gd name="T2" fmla="*/ 19 w 39"/>
              <a:gd name="T3" fmla="*/ 2 h 2"/>
              <a:gd name="T4" fmla="*/ 39 w 39"/>
              <a:gd name="T5" fmla="*/ 2 h 2"/>
              <a:gd name="T6" fmla="*/ 39 w 39"/>
              <a:gd name="T7" fmla="*/ 1 h 2"/>
              <a:gd name="T8" fmla="*/ 19 w 39"/>
              <a:gd name="T9" fmla="*/ 1 h 2"/>
              <a:gd name="T10" fmla="*/ 0 w 39"/>
              <a:gd name="T11" fmla="*/ 1 h 2"/>
              <a:gd name="T12" fmla="*/ 0 w 39"/>
              <a:gd name="T13" fmla="*/ 2 h 2"/>
              <a:gd name="T14" fmla="*/ 19 w 39"/>
              <a:gd name="T1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" h="2">
                <a:moveTo>
                  <a:pt x="19" y="2"/>
                </a:moveTo>
                <a:lnTo>
                  <a:pt x="19" y="2"/>
                </a:lnTo>
                <a:cubicBezTo>
                  <a:pt x="28" y="2"/>
                  <a:pt x="35" y="1"/>
                  <a:pt x="39" y="2"/>
                </a:cubicBezTo>
                <a:lnTo>
                  <a:pt x="39" y="1"/>
                </a:lnTo>
                <a:cubicBezTo>
                  <a:pt x="35" y="0"/>
                  <a:pt x="28" y="1"/>
                  <a:pt x="19" y="1"/>
                </a:cubicBezTo>
                <a:cubicBezTo>
                  <a:pt x="10" y="1"/>
                  <a:pt x="3" y="0"/>
                  <a:pt x="0" y="1"/>
                </a:cubicBezTo>
                <a:lnTo>
                  <a:pt x="0" y="2"/>
                </a:lnTo>
                <a:cubicBezTo>
                  <a:pt x="3" y="1"/>
                  <a:pt x="10" y="2"/>
                  <a:pt x="19" y="2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76" name="Freeform 1876"/>
          <p:cNvSpPr>
            <a:spLocks noEditPoints="1"/>
          </p:cNvSpPr>
          <p:nvPr/>
        </p:nvSpPr>
        <p:spPr bwMode="auto">
          <a:xfrm>
            <a:off x="789518" y="314325"/>
            <a:ext cx="4233" cy="14288"/>
          </a:xfrm>
          <a:custGeom>
            <a:avLst/>
            <a:gdLst>
              <a:gd name="T0" fmla="*/ 2 w 5"/>
              <a:gd name="T1" fmla="*/ 1 h 21"/>
              <a:gd name="T2" fmla="*/ 2 w 5"/>
              <a:gd name="T3" fmla="*/ 4 h 21"/>
              <a:gd name="T4" fmla="*/ 2 w 5"/>
              <a:gd name="T5" fmla="*/ 1 h 21"/>
              <a:gd name="T6" fmla="*/ 2 w 5"/>
              <a:gd name="T7" fmla="*/ 8 h 21"/>
              <a:gd name="T8" fmla="*/ 1 w 5"/>
              <a:gd name="T9" fmla="*/ 7 h 21"/>
              <a:gd name="T10" fmla="*/ 2 w 5"/>
              <a:gd name="T11" fmla="*/ 5 h 21"/>
              <a:gd name="T12" fmla="*/ 3 w 5"/>
              <a:gd name="T13" fmla="*/ 7 h 21"/>
              <a:gd name="T14" fmla="*/ 2 w 5"/>
              <a:gd name="T15" fmla="*/ 9 h 21"/>
              <a:gd name="T16" fmla="*/ 3 w 5"/>
              <a:gd name="T17" fmla="*/ 10 h 21"/>
              <a:gd name="T18" fmla="*/ 1 w 5"/>
              <a:gd name="T19" fmla="*/ 10 h 21"/>
              <a:gd name="T20" fmla="*/ 2 w 5"/>
              <a:gd name="T21" fmla="*/ 9 h 21"/>
              <a:gd name="T22" fmla="*/ 2 w 5"/>
              <a:gd name="T23" fmla="*/ 12 h 21"/>
              <a:gd name="T24" fmla="*/ 3 w 5"/>
              <a:gd name="T25" fmla="*/ 13 h 21"/>
              <a:gd name="T26" fmla="*/ 1 w 5"/>
              <a:gd name="T27" fmla="*/ 13 h 21"/>
              <a:gd name="T28" fmla="*/ 2 w 5"/>
              <a:gd name="T29" fmla="*/ 12 h 21"/>
              <a:gd name="T30" fmla="*/ 2 w 5"/>
              <a:gd name="T31" fmla="*/ 18 h 21"/>
              <a:gd name="T32" fmla="*/ 2 w 5"/>
              <a:gd name="T33" fmla="*/ 18 h 21"/>
              <a:gd name="T34" fmla="*/ 3 w 5"/>
              <a:gd name="T35" fmla="*/ 19 h 21"/>
              <a:gd name="T36" fmla="*/ 1 w 5"/>
              <a:gd name="T37" fmla="*/ 19 h 21"/>
              <a:gd name="T38" fmla="*/ 1 w 5"/>
              <a:gd name="T39" fmla="*/ 15 h 21"/>
              <a:gd name="T40" fmla="*/ 0 w 5"/>
              <a:gd name="T41" fmla="*/ 16 h 21"/>
              <a:gd name="T42" fmla="*/ 0 w 5"/>
              <a:gd name="T43" fmla="*/ 19 h 21"/>
              <a:gd name="T44" fmla="*/ 4 w 5"/>
              <a:gd name="T45" fmla="*/ 19 h 21"/>
              <a:gd name="T46" fmla="*/ 4 w 5"/>
              <a:gd name="T47" fmla="*/ 16 h 21"/>
              <a:gd name="T48" fmla="*/ 4 w 5"/>
              <a:gd name="T49" fmla="*/ 13 h 21"/>
              <a:gd name="T50" fmla="*/ 4 w 5"/>
              <a:gd name="T51" fmla="*/ 10 h 21"/>
              <a:gd name="T52" fmla="*/ 4 w 5"/>
              <a:gd name="T53" fmla="*/ 7 h 21"/>
              <a:gd name="T54" fmla="*/ 5 w 5"/>
              <a:gd name="T55" fmla="*/ 3 h 21"/>
              <a:gd name="T56" fmla="*/ 0 w 5"/>
              <a:gd name="T57" fmla="*/ 3 h 21"/>
              <a:gd name="T58" fmla="*/ 0 w 5"/>
              <a:gd name="T59" fmla="*/ 7 h 21"/>
              <a:gd name="T60" fmla="*/ 0 w 5"/>
              <a:gd name="T61" fmla="*/ 10 h 21"/>
              <a:gd name="T62" fmla="*/ 0 w 5"/>
              <a:gd name="T63" fmla="*/ 13 h 21"/>
              <a:gd name="T64" fmla="*/ 2 w 5"/>
              <a:gd name="T65" fmla="*/ 15 h 21"/>
              <a:gd name="T66" fmla="*/ 3 w 5"/>
              <a:gd name="T67" fmla="*/ 16 h 21"/>
              <a:gd name="T68" fmla="*/ 1 w 5"/>
              <a:gd name="T69" fmla="*/ 16 h 21"/>
              <a:gd name="T70" fmla="*/ 2 w 5"/>
              <a:gd name="T71" fmla="*/ 15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" h="21">
                <a:moveTo>
                  <a:pt x="2" y="1"/>
                </a:moveTo>
                <a:lnTo>
                  <a:pt x="2" y="1"/>
                </a:lnTo>
                <a:cubicBezTo>
                  <a:pt x="3" y="1"/>
                  <a:pt x="4" y="2"/>
                  <a:pt x="4" y="3"/>
                </a:cubicBezTo>
                <a:cubicBezTo>
                  <a:pt x="4" y="4"/>
                  <a:pt x="3" y="4"/>
                  <a:pt x="2" y="4"/>
                </a:cubicBezTo>
                <a:cubicBezTo>
                  <a:pt x="1" y="4"/>
                  <a:pt x="1" y="4"/>
                  <a:pt x="1" y="3"/>
                </a:cubicBezTo>
                <a:cubicBezTo>
                  <a:pt x="1" y="2"/>
                  <a:pt x="1" y="1"/>
                  <a:pt x="2" y="1"/>
                </a:cubicBezTo>
                <a:close/>
                <a:moveTo>
                  <a:pt x="2" y="8"/>
                </a:moveTo>
                <a:lnTo>
                  <a:pt x="2" y="8"/>
                </a:lnTo>
                <a:lnTo>
                  <a:pt x="2" y="8"/>
                </a:lnTo>
                <a:cubicBezTo>
                  <a:pt x="1" y="8"/>
                  <a:pt x="1" y="7"/>
                  <a:pt x="1" y="7"/>
                </a:cubicBezTo>
                <a:cubicBezTo>
                  <a:pt x="1" y="6"/>
                  <a:pt x="1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3" y="5"/>
                  <a:pt x="3" y="6"/>
                  <a:pt x="3" y="7"/>
                </a:cubicBezTo>
                <a:cubicBezTo>
                  <a:pt x="3" y="7"/>
                  <a:pt x="3" y="8"/>
                  <a:pt x="2" y="8"/>
                </a:cubicBezTo>
                <a:close/>
                <a:moveTo>
                  <a:pt x="2" y="9"/>
                </a:moveTo>
                <a:lnTo>
                  <a:pt x="2" y="9"/>
                </a:lnTo>
                <a:cubicBezTo>
                  <a:pt x="3" y="9"/>
                  <a:pt x="3" y="9"/>
                  <a:pt x="3" y="10"/>
                </a:cubicBezTo>
                <a:cubicBezTo>
                  <a:pt x="3" y="11"/>
                  <a:pt x="3" y="11"/>
                  <a:pt x="2" y="11"/>
                </a:cubicBezTo>
                <a:cubicBezTo>
                  <a:pt x="1" y="11"/>
                  <a:pt x="1" y="11"/>
                  <a:pt x="1" y="10"/>
                </a:cubicBezTo>
                <a:cubicBezTo>
                  <a:pt x="1" y="9"/>
                  <a:pt x="1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lose/>
                <a:moveTo>
                  <a:pt x="2" y="12"/>
                </a:moveTo>
                <a:lnTo>
                  <a:pt x="2" y="12"/>
                </a:lnTo>
                <a:cubicBezTo>
                  <a:pt x="3" y="12"/>
                  <a:pt x="3" y="13"/>
                  <a:pt x="3" y="13"/>
                </a:cubicBezTo>
                <a:cubicBezTo>
                  <a:pt x="3" y="14"/>
                  <a:pt x="3" y="14"/>
                  <a:pt x="2" y="14"/>
                </a:cubicBezTo>
                <a:cubicBezTo>
                  <a:pt x="1" y="14"/>
                  <a:pt x="1" y="14"/>
                  <a:pt x="1" y="13"/>
                </a:cubicBezTo>
                <a:cubicBezTo>
                  <a:pt x="1" y="13"/>
                  <a:pt x="1" y="12"/>
                  <a:pt x="2" y="12"/>
                </a:cubicBezTo>
                <a:lnTo>
                  <a:pt x="2" y="12"/>
                </a:lnTo>
                <a:lnTo>
                  <a:pt x="2" y="12"/>
                </a:lnTo>
                <a:close/>
                <a:moveTo>
                  <a:pt x="2" y="18"/>
                </a:moveTo>
                <a:lnTo>
                  <a:pt x="2" y="18"/>
                </a:lnTo>
                <a:lnTo>
                  <a:pt x="2" y="18"/>
                </a:lnTo>
                <a:lnTo>
                  <a:pt x="2" y="18"/>
                </a:lnTo>
                <a:cubicBezTo>
                  <a:pt x="3" y="18"/>
                  <a:pt x="3" y="19"/>
                  <a:pt x="3" y="19"/>
                </a:cubicBezTo>
                <a:cubicBezTo>
                  <a:pt x="3" y="20"/>
                  <a:pt x="3" y="20"/>
                  <a:pt x="2" y="20"/>
                </a:cubicBezTo>
                <a:cubicBezTo>
                  <a:pt x="2" y="20"/>
                  <a:pt x="1" y="20"/>
                  <a:pt x="1" y="19"/>
                </a:cubicBezTo>
                <a:cubicBezTo>
                  <a:pt x="1" y="19"/>
                  <a:pt x="1" y="18"/>
                  <a:pt x="2" y="18"/>
                </a:cubicBezTo>
                <a:close/>
                <a:moveTo>
                  <a:pt x="1" y="15"/>
                </a:moveTo>
                <a:lnTo>
                  <a:pt x="1" y="15"/>
                </a:lnTo>
                <a:cubicBezTo>
                  <a:pt x="1" y="15"/>
                  <a:pt x="0" y="16"/>
                  <a:pt x="0" y="16"/>
                </a:cubicBezTo>
                <a:cubicBezTo>
                  <a:pt x="0" y="17"/>
                  <a:pt x="1" y="17"/>
                  <a:pt x="1" y="18"/>
                </a:cubicBezTo>
                <a:cubicBezTo>
                  <a:pt x="1" y="18"/>
                  <a:pt x="0" y="19"/>
                  <a:pt x="0" y="19"/>
                </a:cubicBezTo>
                <a:cubicBezTo>
                  <a:pt x="0" y="20"/>
                  <a:pt x="1" y="21"/>
                  <a:pt x="2" y="21"/>
                </a:cubicBezTo>
                <a:cubicBezTo>
                  <a:pt x="3" y="21"/>
                  <a:pt x="4" y="20"/>
                  <a:pt x="4" y="19"/>
                </a:cubicBezTo>
                <a:cubicBezTo>
                  <a:pt x="4" y="19"/>
                  <a:pt x="4" y="18"/>
                  <a:pt x="3" y="18"/>
                </a:cubicBezTo>
                <a:cubicBezTo>
                  <a:pt x="4" y="17"/>
                  <a:pt x="4" y="17"/>
                  <a:pt x="4" y="16"/>
                </a:cubicBezTo>
                <a:cubicBezTo>
                  <a:pt x="4" y="16"/>
                  <a:pt x="4" y="15"/>
                  <a:pt x="3" y="15"/>
                </a:cubicBezTo>
                <a:cubicBezTo>
                  <a:pt x="4" y="14"/>
                  <a:pt x="4" y="14"/>
                  <a:pt x="4" y="13"/>
                </a:cubicBezTo>
                <a:cubicBezTo>
                  <a:pt x="4" y="13"/>
                  <a:pt x="4" y="12"/>
                  <a:pt x="3" y="12"/>
                </a:cubicBezTo>
                <a:cubicBezTo>
                  <a:pt x="4" y="11"/>
                  <a:pt x="4" y="11"/>
                  <a:pt x="4" y="10"/>
                </a:cubicBezTo>
                <a:cubicBezTo>
                  <a:pt x="4" y="9"/>
                  <a:pt x="4" y="9"/>
                  <a:pt x="3" y="8"/>
                </a:cubicBezTo>
                <a:cubicBezTo>
                  <a:pt x="4" y="8"/>
                  <a:pt x="4" y="7"/>
                  <a:pt x="4" y="7"/>
                </a:cubicBezTo>
                <a:cubicBezTo>
                  <a:pt x="4" y="6"/>
                  <a:pt x="4" y="5"/>
                  <a:pt x="4" y="5"/>
                </a:cubicBezTo>
                <a:cubicBezTo>
                  <a:pt x="4" y="4"/>
                  <a:pt x="5" y="4"/>
                  <a:pt x="5" y="3"/>
                </a:cubicBezTo>
                <a:cubicBezTo>
                  <a:pt x="5" y="2"/>
                  <a:pt x="3" y="0"/>
                  <a:pt x="2" y="0"/>
                </a:cubicBezTo>
                <a:cubicBezTo>
                  <a:pt x="1" y="0"/>
                  <a:pt x="0" y="2"/>
                  <a:pt x="0" y="3"/>
                </a:cubicBezTo>
                <a:cubicBezTo>
                  <a:pt x="0" y="4"/>
                  <a:pt x="0" y="4"/>
                  <a:pt x="1" y="5"/>
                </a:cubicBezTo>
                <a:cubicBezTo>
                  <a:pt x="0" y="5"/>
                  <a:pt x="0" y="6"/>
                  <a:pt x="0" y="7"/>
                </a:cubicBezTo>
                <a:cubicBezTo>
                  <a:pt x="0" y="7"/>
                  <a:pt x="0" y="8"/>
                  <a:pt x="1" y="8"/>
                </a:cubicBezTo>
                <a:cubicBezTo>
                  <a:pt x="0" y="9"/>
                  <a:pt x="0" y="9"/>
                  <a:pt x="0" y="10"/>
                </a:cubicBezTo>
                <a:cubicBezTo>
                  <a:pt x="0" y="11"/>
                  <a:pt x="0" y="11"/>
                  <a:pt x="1" y="12"/>
                </a:cubicBezTo>
                <a:cubicBezTo>
                  <a:pt x="0" y="12"/>
                  <a:pt x="0" y="13"/>
                  <a:pt x="0" y="13"/>
                </a:cubicBezTo>
                <a:cubicBezTo>
                  <a:pt x="0" y="14"/>
                  <a:pt x="0" y="14"/>
                  <a:pt x="1" y="15"/>
                </a:cubicBezTo>
                <a:close/>
                <a:moveTo>
                  <a:pt x="2" y="15"/>
                </a:moveTo>
                <a:lnTo>
                  <a:pt x="2" y="15"/>
                </a:lnTo>
                <a:cubicBezTo>
                  <a:pt x="3" y="15"/>
                  <a:pt x="3" y="16"/>
                  <a:pt x="3" y="16"/>
                </a:cubicBezTo>
                <a:cubicBezTo>
                  <a:pt x="3" y="17"/>
                  <a:pt x="3" y="17"/>
                  <a:pt x="2" y="17"/>
                </a:cubicBezTo>
                <a:cubicBezTo>
                  <a:pt x="2" y="17"/>
                  <a:pt x="1" y="17"/>
                  <a:pt x="1" y="16"/>
                </a:cubicBezTo>
                <a:cubicBezTo>
                  <a:pt x="1" y="16"/>
                  <a:pt x="1" y="15"/>
                  <a:pt x="2" y="15"/>
                </a:cubicBezTo>
                <a:lnTo>
                  <a:pt x="2" y="15"/>
                </a:lnTo>
                <a:lnTo>
                  <a:pt x="2" y="15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77" name="Freeform 1877"/>
          <p:cNvSpPr>
            <a:spLocks noEditPoints="1"/>
          </p:cNvSpPr>
          <p:nvPr/>
        </p:nvSpPr>
        <p:spPr bwMode="auto">
          <a:xfrm>
            <a:off x="421218" y="490539"/>
            <a:ext cx="220133" cy="193675"/>
          </a:xfrm>
          <a:custGeom>
            <a:avLst/>
            <a:gdLst>
              <a:gd name="T0" fmla="*/ 180 w 231"/>
              <a:gd name="T1" fmla="*/ 195 h 269"/>
              <a:gd name="T2" fmla="*/ 192 w 231"/>
              <a:gd name="T3" fmla="*/ 189 h 269"/>
              <a:gd name="T4" fmla="*/ 197 w 231"/>
              <a:gd name="T5" fmla="*/ 187 h 269"/>
              <a:gd name="T6" fmla="*/ 204 w 231"/>
              <a:gd name="T7" fmla="*/ 178 h 269"/>
              <a:gd name="T8" fmla="*/ 208 w 231"/>
              <a:gd name="T9" fmla="*/ 183 h 269"/>
              <a:gd name="T10" fmla="*/ 208 w 231"/>
              <a:gd name="T11" fmla="*/ 185 h 269"/>
              <a:gd name="T12" fmla="*/ 212 w 231"/>
              <a:gd name="T13" fmla="*/ 186 h 269"/>
              <a:gd name="T14" fmla="*/ 213 w 231"/>
              <a:gd name="T15" fmla="*/ 179 h 269"/>
              <a:gd name="T16" fmla="*/ 221 w 231"/>
              <a:gd name="T17" fmla="*/ 184 h 269"/>
              <a:gd name="T18" fmla="*/ 231 w 231"/>
              <a:gd name="T19" fmla="*/ 202 h 269"/>
              <a:gd name="T20" fmla="*/ 208 w 231"/>
              <a:gd name="T21" fmla="*/ 208 h 269"/>
              <a:gd name="T22" fmla="*/ 150 w 231"/>
              <a:gd name="T23" fmla="*/ 226 h 269"/>
              <a:gd name="T24" fmla="*/ 138 w 231"/>
              <a:gd name="T25" fmla="*/ 242 h 269"/>
              <a:gd name="T26" fmla="*/ 140 w 231"/>
              <a:gd name="T27" fmla="*/ 259 h 269"/>
              <a:gd name="T28" fmla="*/ 131 w 231"/>
              <a:gd name="T29" fmla="*/ 265 h 269"/>
              <a:gd name="T30" fmla="*/ 119 w 231"/>
              <a:gd name="T31" fmla="*/ 248 h 269"/>
              <a:gd name="T32" fmla="*/ 102 w 231"/>
              <a:gd name="T33" fmla="*/ 235 h 269"/>
              <a:gd name="T34" fmla="*/ 86 w 231"/>
              <a:gd name="T35" fmla="*/ 216 h 269"/>
              <a:gd name="T36" fmla="*/ 92 w 231"/>
              <a:gd name="T37" fmla="*/ 190 h 269"/>
              <a:gd name="T38" fmla="*/ 83 w 231"/>
              <a:gd name="T39" fmla="*/ 166 h 269"/>
              <a:gd name="T40" fmla="*/ 81 w 231"/>
              <a:gd name="T41" fmla="*/ 161 h 269"/>
              <a:gd name="T42" fmla="*/ 41 w 231"/>
              <a:gd name="T43" fmla="*/ 63 h 269"/>
              <a:gd name="T44" fmla="*/ 30 w 231"/>
              <a:gd name="T45" fmla="*/ 48 h 269"/>
              <a:gd name="T46" fmla="*/ 22 w 231"/>
              <a:gd name="T47" fmla="*/ 45 h 269"/>
              <a:gd name="T48" fmla="*/ 7 w 231"/>
              <a:gd name="T49" fmla="*/ 35 h 269"/>
              <a:gd name="T50" fmla="*/ 10 w 231"/>
              <a:gd name="T51" fmla="*/ 20 h 269"/>
              <a:gd name="T52" fmla="*/ 14 w 231"/>
              <a:gd name="T53" fmla="*/ 9 h 269"/>
              <a:gd name="T54" fmla="*/ 16 w 231"/>
              <a:gd name="T55" fmla="*/ 2 h 269"/>
              <a:gd name="T56" fmla="*/ 18 w 231"/>
              <a:gd name="T57" fmla="*/ 1 h 269"/>
              <a:gd name="T58" fmla="*/ 24 w 231"/>
              <a:gd name="T59" fmla="*/ 4 h 269"/>
              <a:gd name="T60" fmla="*/ 35 w 231"/>
              <a:gd name="T61" fmla="*/ 9 h 269"/>
              <a:gd name="T62" fmla="*/ 49 w 231"/>
              <a:gd name="T63" fmla="*/ 16 h 269"/>
              <a:gd name="T64" fmla="*/ 47 w 231"/>
              <a:gd name="T65" fmla="*/ 32 h 269"/>
              <a:gd name="T66" fmla="*/ 43 w 231"/>
              <a:gd name="T67" fmla="*/ 42 h 269"/>
              <a:gd name="T68" fmla="*/ 46 w 231"/>
              <a:gd name="T69" fmla="*/ 51 h 269"/>
              <a:gd name="T70" fmla="*/ 48 w 231"/>
              <a:gd name="T71" fmla="*/ 60 h 269"/>
              <a:gd name="T72" fmla="*/ 94 w 231"/>
              <a:gd name="T73" fmla="*/ 155 h 269"/>
              <a:gd name="T74" fmla="*/ 96 w 231"/>
              <a:gd name="T75" fmla="*/ 161 h 269"/>
              <a:gd name="T76" fmla="*/ 107 w 231"/>
              <a:gd name="T77" fmla="*/ 183 h 269"/>
              <a:gd name="T78" fmla="*/ 118 w 231"/>
              <a:gd name="T79" fmla="*/ 188 h 269"/>
              <a:gd name="T80" fmla="*/ 152 w 231"/>
              <a:gd name="T81" fmla="*/ 205 h 269"/>
              <a:gd name="T82" fmla="*/ 22 w 231"/>
              <a:gd name="T83" fmla="*/ 40 h 269"/>
              <a:gd name="T84" fmla="*/ 26 w 231"/>
              <a:gd name="T85" fmla="*/ 42 h 269"/>
              <a:gd name="T86" fmla="*/ 22 w 231"/>
              <a:gd name="T87" fmla="*/ 40 h 269"/>
              <a:gd name="T88" fmla="*/ 35 w 231"/>
              <a:gd name="T89" fmla="*/ 20 h 269"/>
              <a:gd name="T90" fmla="*/ 33 w 231"/>
              <a:gd name="T91" fmla="*/ 15 h 269"/>
              <a:gd name="T92" fmla="*/ 31 w 231"/>
              <a:gd name="T93" fmla="*/ 17 h 269"/>
              <a:gd name="T94" fmla="*/ 35 w 231"/>
              <a:gd name="T95" fmla="*/ 20 h 269"/>
              <a:gd name="T96" fmla="*/ 23 w 231"/>
              <a:gd name="T97" fmla="*/ 15 h 269"/>
              <a:gd name="T98" fmla="*/ 23 w 231"/>
              <a:gd name="T99" fmla="*/ 13 h 269"/>
              <a:gd name="T100" fmla="*/ 23 w 231"/>
              <a:gd name="T101" fmla="*/ 10 h 269"/>
              <a:gd name="T102" fmla="*/ 19 w 231"/>
              <a:gd name="T103" fmla="*/ 13 h 269"/>
              <a:gd name="T104" fmla="*/ 21 w 231"/>
              <a:gd name="T105" fmla="*/ 15 h 269"/>
              <a:gd name="T106" fmla="*/ 19 w 231"/>
              <a:gd name="T107" fmla="*/ 27 h 269"/>
              <a:gd name="T108" fmla="*/ 18 w 231"/>
              <a:gd name="T109" fmla="*/ 23 h 269"/>
              <a:gd name="T110" fmla="*/ 19 w 231"/>
              <a:gd name="T111" fmla="*/ 22 h 269"/>
              <a:gd name="T112" fmla="*/ 18 w 231"/>
              <a:gd name="T113" fmla="*/ 28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31" h="269">
                <a:moveTo>
                  <a:pt x="180" y="195"/>
                </a:moveTo>
                <a:lnTo>
                  <a:pt x="180" y="195"/>
                </a:lnTo>
                <a:cubicBezTo>
                  <a:pt x="185" y="192"/>
                  <a:pt x="188" y="191"/>
                  <a:pt x="192" y="188"/>
                </a:cubicBezTo>
                <a:lnTo>
                  <a:pt x="192" y="189"/>
                </a:lnTo>
                <a:cubicBezTo>
                  <a:pt x="194" y="189"/>
                  <a:pt x="194" y="189"/>
                  <a:pt x="195" y="189"/>
                </a:cubicBezTo>
                <a:cubicBezTo>
                  <a:pt x="195" y="189"/>
                  <a:pt x="196" y="188"/>
                  <a:pt x="197" y="187"/>
                </a:cubicBezTo>
                <a:cubicBezTo>
                  <a:pt x="200" y="185"/>
                  <a:pt x="201" y="182"/>
                  <a:pt x="203" y="179"/>
                </a:cubicBezTo>
                <a:lnTo>
                  <a:pt x="204" y="178"/>
                </a:lnTo>
                <a:cubicBezTo>
                  <a:pt x="206" y="179"/>
                  <a:pt x="207" y="180"/>
                  <a:pt x="208" y="182"/>
                </a:cubicBezTo>
                <a:cubicBezTo>
                  <a:pt x="208" y="182"/>
                  <a:pt x="208" y="183"/>
                  <a:pt x="208" y="183"/>
                </a:cubicBezTo>
                <a:lnTo>
                  <a:pt x="208" y="184"/>
                </a:lnTo>
                <a:cubicBezTo>
                  <a:pt x="208" y="184"/>
                  <a:pt x="208" y="185"/>
                  <a:pt x="208" y="185"/>
                </a:cubicBezTo>
                <a:cubicBezTo>
                  <a:pt x="209" y="187"/>
                  <a:pt x="210" y="188"/>
                  <a:pt x="211" y="187"/>
                </a:cubicBezTo>
                <a:cubicBezTo>
                  <a:pt x="211" y="187"/>
                  <a:pt x="211" y="186"/>
                  <a:pt x="212" y="186"/>
                </a:cubicBezTo>
                <a:cubicBezTo>
                  <a:pt x="212" y="186"/>
                  <a:pt x="212" y="185"/>
                  <a:pt x="212" y="185"/>
                </a:cubicBezTo>
                <a:cubicBezTo>
                  <a:pt x="212" y="183"/>
                  <a:pt x="212" y="181"/>
                  <a:pt x="213" y="179"/>
                </a:cubicBezTo>
                <a:lnTo>
                  <a:pt x="214" y="180"/>
                </a:lnTo>
                <a:cubicBezTo>
                  <a:pt x="216" y="181"/>
                  <a:pt x="218" y="183"/>
                  <a:pt x="221" y="184"/>
                </a:cubicBezTo>
                <a:cubicBezTo>
                  <a:pt x="222" y="185"/>
                  <a:pt x="223" y="189"/>
                  <a:pt x="224" y="191"/>
                </a:cubicBezTo>
                <a:cubicBezTo>
                  <a:pt x="226" y="195"/>
                  <a:pt x="230" y="198"/>
                  <a:pt x="231" y="202"/>
                </a:cubicBezTo>
                <a:cubicBezTo>
                  <a:pt x="231" y="204"/>
                  <a:pt x="230" y="206"/>
                  <a:pt x="229" y="207"/>
                </a:cubicBezTo>
                <a:cubicBezTo>
                  <a:pt x="223" y="211"/>
                  <a:pt x="214" y="209"/>
                  <a:pt x="208" y="208"/>
                </a:cubicBezTo>
                <a:cubicBezTo>
                  <a:pt x="203" y="208"/>
                  <a:pt x="196" y="208"/>
                  <a:pt x="192" y="209"/>
                </a:cubicBezTo>
                <a:cubicBezTo>
                  <a:pt x="176" y="210"/>
                  <a:pt x="162" y="217"/>
                  <a:pt x="150" y="226"/>
                </a:cubicBezTo>
                <a:cubicBezTo>
                  <a:pt x="148" y="228"/>
                  <a:pt x="141" y="232"/>
                  <a:pt x="136" y="235"/>
                </a:cubicBezTo>
                <a:cubicBezTo>
                  <a:pt x="137" y="237"/>
                  <a:pt x="138" y="240"/>
                  <a:pt x="138" y="242"/>
                </a:cubicBezTo>
                <a:cubicBezTo>
                  <a:pt x="140" y="244"/>
                  <a:pt x="142" y="248"/>
                  <a:pt x="140" y="252"/>
                </a:cubicBezTo>
                <a:cubicBezTo>
                  <a:pt x="141" y="255"/>
                  <a:pt x="142" y="258"/>
                  <a:pt x="140" y="259"/>
                </a:cubicBezTo>
                <a:cubicBezTo>
                  <a:pt x="143" y="263"/>
                  <a:pt x="140" y="267"/>
                  <a:pt x="139" y="268"/>
                </a:cubicBezTo>
                <a:cubicBezTo>
                  <a:pt x="137" y="269"/>
                  <a:pt x="133" y="269"/>
                  <a:pt x="131" y="265"/>
                </a:cubicBezTo>
                <a:cubicBezTo>
                  <a:pt x="127" y="265"/>
                  <a:pt x="125" y="262"/>
                  <a:pt x="124" y="260"/>
                </a:cubicBezTo>
                <a:cubicBezTo>
                  <a:pt x="118" y="258"/>
                  <a:pt x="116" y="253"/>
                  <a:pt x="119" y="248"/>
                </a:cubicBezTo>
                <a:cubicBezTo>
                  <a:pt x="115" y="247"/>
                  <a:pt x="114" y="246"/>
                  <a:pt x="111" y="243"/>
                </a:cubicBezTo>
                <a:cubicBezTo>
                  <a:pt x="107" y="243"/>
                  <a:pt x="102" y="241"/>
                  <a:pt x="102" y="235"/>
                </a:cubicBezTo>
                <a:cubicBezTo>
                  <a:pt x="95" y="235"/>
                  <a:pt x="91" y="231"/>
                  <a:pt x="92" y="223"/>
                </a:cubicBezTo>
                <a:cubicBezTo>
                  <a:pt x="89" y="222"/>
                  <a:pt x="87" y="221"/>
                  <a:pt x="86" y="216"/>
                </a:cubicBezTo>
                <a:cubicBezTo>
                  <a:pt x="85" y="210"/>
                  <a:pt x="91" y="205"/>
                  <a:pt x="94" y="201"/>
                </a:cubicBezTo>
                <a:cubicBezTo>
                  <a:pt x="94" y="199"/>
                  <a:pt x="92" y="192"/>
                  <a:pt x="92" y="190"/>
                </a:cubicBezTo>
                <a:cubicBezTo>
                  <a:pt x="87" y="188"/>
                  <a:pt x="86" y="184"/>
                  <a:pt x="86" y="180"/>
                </a:cubicBezTo>
                <a:cubicBezTo>
                  <a:pt x="80" y="175"/>
                  <a:pt x="84" y="169"/>
                  <a:pt x="83" y="166"/>
                </a:cubicBezTo>
                <a:cubicBezTo>
                  <a:pt x="82" y="164"/>
                  <a:pt x="80" y="164"/>
                  <a:pt x="79" y="165"/>
                </a:cubicBezTo>
                <a:cubicBezTo>
                  <a:pt x="79" y="163"/>
                  <a:pt x="80" y="162"/>
                  <a:pt x="81" y="161"/>
                </a:cubicBezTo>
                <a:cubicBezTo>
                  <a:pt x="77" y="159"/>
                  <a:pt x="76" y="156"/>
                  <a:pt x="77" y="152"/>
                </a:cubicBezTo>
                <a:lnTo>
                  <a:pt x="41" y="63"/>
                </a:lnTo>
                <a:cubicBezTo>
                  <a:pt x="36" y="62"/>
                  <a:pt x="35" y="60"/>
                  <a:pt x="36" y="57"/>
                </a:cubicBezTo>
                <a:cubicBezTo>
                  <a:pt x="32" y="56"/>
                  <a:pt x="30" y="52"/>
                  <a:pt x="30" y="48"/>
                </a:cubicBezTo>
                <a:cubicBezTo>
                  <a:pt x="30" y="48"/>
                  <a:pt x="30" y="48"/>
                  <a:pt x="30" y="48"/>
                </a:cubicBezTo>
                <a:cubicBezTo>
                  <a:pt x="27" y="49"/>
                  <a:pt x="24" y="49"/>
                  <a:pt x="22" y="45"/>
                </a:cubicBezTo>
                <a:lnTo>
                  <a:pt x="12" y="39"/>
                </a:lnTo>
                <a:cubicBezTo>
                  <a:pt x="13" y="38"/>
                  <a:pt x="10" y="39"/>
                  <a:pt x="7" y="35"/>
                </a:cubicBezTo>
                <a:cubicBezTo>
                  <a:pt x="0" y="29"/>
                  <a:pt x="1" y="18"/>
                  <a:pt x="1" y="16"/>
                </a:cubicBezTo>
                <a:lnTo>
                  <a:pt x="10" y="20"/>
                </a:lnTo>
                <a:cubicBezTo>
                  <a:pt x="10" y="19"/>
                  <a:pt x="11" y="18"/>
                  <a:pt x="12" y="17"/>
                </a:cubicBezTo>
                <a:cubicBezTo>
                  <a:pt x="9" y="13"/>
                  <a:pt x="11" y="10"/>
                  <a:pt x="14" y="9"/>
                </a:cubicBezTo>
                <a:cubicBezTo>
                  <a:pt x="13" y="6"/>
                  <a:pt x="13" y="4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5" y="1"/>
                  <a:pt x="16" y="0"/>
                  <a:pt x="16" y="0"/>
                </a:cubicBezTo>
                <a:cubicBezTo>
                  <a:pt x="17" y="0"/>
                  <a:pt x="18" y="0"/>
                  <a:pt x="18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21" y="0"/>
                  <a:pt x="23" y="1"/>
                  <a:pt x="24" y="4"/>
                </a:cubicBezTo>
                <a:cubicBezTo>
                  <a:pt x="27" y="3"/>
                  <a:pt x="31" y="4"/>
                  <a:pt x="32" y="8"/>
                </a:cubicBezTo>
                <a:cubicBezTo>
                  <a:pt x="33" y="8"/>
                  <a:pt x="34" y="8"/>
                  <a:pt x="35" y="9"/>
                </a:cubicBezTo>
                <a:lnTo>
                  <a:pt x="38" y="0"/>
                </a:lnTo>
                <a:cubicBezTo>
                  <a:pt x="40" y="0"/>
                  <a:pt x="48" y="7"/>
                  <a:pt x="49" y="16"/>
                </a:cubicBezTo>
                <a:cubicBezTo>
                  <a:pt x="49" y="21"/>
                  <a:pt x="46" y="27"/>
                  <a:pt x="44" y="30"/>
                </a:cubicBezTo>
                <a:cubicBezTo>
                  <a:pt x="46" y="30"/>
                  <a:pt x="47" y="31"/>
                  <a:pt x="47" y="32"/>
                </a:cubicBezTo>
                <a:cubicBezTo>
                  <a:pt x="48" y="34"/>
                  <a:pt x="48" y="35"/>
                  <a:pt x="47" y="37"/>
                </a:cubicBezTo>
                <a:cubicBezTo>
                  <a:pt x="47" y="39"/>
                  <a:pt x="45" y="41"/>
                  <a:pt x="43" y="42"/>
                </a:cubicBezTo>
                <a:cubicBezTo>
                  <a:pt x="45" y="43"/>
                  <a:pt x="47" y="46"/>
                  <a:pt x="47" y="48"/>
                </a:cubicBezTo>
                <a:cubicBezTo>
                  <a:pt x="47" y="49"/>
                  <a:pt x="46" y="50"/>
                  <a:pt x="46" y="51"/>
                </a:cubicBezTo>
                <a:cubicBezTo>
                  <a:pt x="46" y="52"/>
                  <a:pt x="46" y="52"/>
                  <a:pt x="46" y="52"/>
                </a:cubicBezTo>
                <a:cubicBezTo>
                  <a:pt x="49" y="53"/>
                  <a:pt x="50" y="57"/>
                  <a:pt x="48" y="60"/>
                </a:cubicBezTo>
                <a:lnTo>
                  <a:pt x="89" y="146"/>
                </a:lnTo>
                <a:cubicBezTo>
                  <a:pt x="94" y="147"/>
                  <a:pt x="95" y="151"/>
                  <a:pt x="94" y="155"/>
                </a:cubicBezTo>
                <a:cubicBezTo>
                  <a:pt x="95" y="155"/>
                  <a:pt x="97" y="155"/>
                  <a:pt x="98" y="157"/>
                </a:cubicBezTo>
                <a:cubicBezTo>
                  <a:pt x="96" y="157"/>
                  <a:pt x="95" y="159"/>
                  <a:pt x="96" y="161"/>
                </a:cubicBezTo>
                <a:cubicBezTo>
                  <a:pt x="98" y="164"/>
                  <a:pt x="103" y="164"/>
                  <a:pt x="104" y="172"/>
                </a:cubicBezTo>
                <a:cubicBezTo>
                  <a:pt x="107" y="174"/>
                  <a:pt x="109" y="179"/>
                  <a:pt x="107" y="183"/>
                </a:cubicBezTo>
                <a:cubicBezTo>
                  <a:pt x="109" y="185"/>
                  <a:pt x="111" y="189"/>
                  <a:pt x="111" y="189"/>
                </a:cubicBezTo>
                <a:cubicBezTo>
                  <a:pt x="112" y="186"/>
                  <a:pt x="116" y="187"/>
                  <a:pt x="118" y="188"/>
                </a:cubicBezTo>
                <a:cubicBezTo>
                  <a:pt x="123" y="183"/>
                  <a:pt x="130" y="186"/>
                  <a:pt x="132" y="194"/>
                </a:cubicBezTo>
                <a:cubicBezTo>
                  <a:pt x="135" y="202"/>
                  <a:pt x="146" y="206"/>
                  <a:pt x="152" y="205"/>
                </a:cubicBezTo>
                <a:cubicBezTo>
                  <a:pt x="160" y="204"/>
                  <a:pt x="173" y="199"/>
                  <a:pt x="180" y="195"/>
                </a:cubicBezTo>
                <a:close/>
                <a:moveTo>
                  <a:pt x="22" y="40"/>
                </a:moveTo>
                <a:lnTo>
                  <a:pt x="22" y="40"/>
                </a:lnTo>
                <a:lnTo>
                  <a:pt x="26" y="42"/>
                </a:lnTo>
                <a:cubicBezTo>
                  <a:pt x="26" y="41"/>
                  <a:pt x="26" y="40"/>
                  <a:pt x="26" y="39"/>
                </a:cubicBezTo>
                <a:cubicBezTo>
                  <a:pt x="25" y="38"/>
                  <a:pt x="23" y="38"/>
                  <a:pt x="22" y="40"/>
                </a:cubicBezTo>
                <a:close/>
                <a:moveTo>
                  <a:pt x="35" y="20"/>
                </a:moveTo>
                <a:lnTo>
                  <a:pt x="35" y="20"/>
                </a:lnTo>
                <a:cubicBezTo>
                  <a:pt x="35" y="20"/>
                  <a:pt x="35" y="20"/>
                  <a:pt x="36" y="20"/>
                </a:cubicBezTo>
                <a:cubicBezTo>
                  <a:pt x="37" y="18"/>
                  <a:pt x="35" y="17"/>
                  <a:pt x="33" y="15"/>
                </a:cubicBezTo>
                <a:cubicBezTo>
                  <a:pt x="33" y="16"/>
                  <a:pt x="32" y="16"/>
                  <a:pt x="31" y="16"/>
                </a:cubicBezTo>
                <a:cubicBezTo>
                  <a:pt x="31" y="17"/>
                  <a:pt x="31" y="17"/>
                  <a:pt x="31" y="17"/>
                </a:cubicBezTo>
                <a:lnTo>
                  <a:pt x="32" y="17"/>
                </a:lnTo>
                <a:cubicBezTo>
                  <a:pt x="33" y="18"/>
                  <a:pt x="34" y="19"/>
                  <a:pt x="35" y="20"/>
                </a:cubicBezTo>
                <a:close/>
                <a:moveTo>
                  <a:pt x="23" y="15"/>
                </a:moveTo>
                <a:lnTo>
                  <a:pt x="23" y="15"/>
                </a:lnTo>
                <a:cubicBezTo>
                  <a:pt x="23" y="15"/>
                  <a:pt x="24" y="14"/>
                  <a:pt x="24" y="13"/>
                </a:cubicBezTo>
                <a:cubicBezTo>
                  <a:pt x="24" y="13"/>
                  <a:pt x="23" y="13"/>
                  <a:pt x="23" y="13"/>
                </a:cubicBezTo>
                <a:lnTo>
                  <a:pt x="24" y="11"/>
                </a:lnTo>
                <a:lnTo>
                  <a:pt x="23" y="10"/>
                </a:lnTo>
                <a:lnTo>
                  <a:pt x="19" y="12"/>
                </a:lnTo>
                <a:lnTo>
                  <a:pt x="19" y="13"/>
                </a:lnTo>
                <a:lnTo>
                  <a:pt x="21" y="14"/>
                </a:lnTo>
                <a:cubicBezTo>
                  <a:pt x="21" y="14"/>
                  <a:pt x="21" y="14"/>
                  <a:pt x="21" y="15"/>
                </a:cubicBezTo>
                <a:cubicBezTo>
                  <a:pt x="21" y="15"/>
                  <a:pt x="23" y="15"/>
                  <a:pt x="23" y="15"/>
                </a:cubicBezTo>
                <a:close/>
                <a:moveTo>
                  <a:pt x="19" y="27"/>
                </a:moveTo>
                <a:lnTo>
                  <a:pt x="19" y="27"/>
                </a:lnTo>
                <a:cubicBezTo>
                  <a:pt x="19" y="26"/>
                  <a:pt x="18" y="24"/>
                  <a:pt x="18" y="23"/>
                </a:cubicBezTo>
                <a:lnTo>
                  <a:pt x="19" y="22"/>
                </a:lnTo>
                <a:cubicBezTo>
                  <a:pt x="19" y="22"/>
                  <a:pt x="19" y="22"/>
                  <a:pt x="19" y="22"/>
                </a:cubicBezTo>
                <a:cubicBezTo>
                  <a:pt x="18" y="23"/>
                  <a:pt x="17" y="23"/>
                  <a:pt x="16" y="23"/>
                </a:cubicBezTo>
                <a:cubicBezTo>
                  <a:pt x="16" y="25"/>
                  <a:pt x="16" y="27"/>
                  <a:pt x="18" y="28"/>
                </a:cubicBezTo>
                <a:cubicBezTo>
                  <a:pt x="18" y="28"/>
                  <a:pt x="19" y="27"/>
                  <a:pt x="19" y="27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78" name="Freeform 1878"/>
          <p:cNvSpPr>
            <a:spLocks/>
          </p:cNvSpPr>
          <p:nvPr/>
        </p:nvSpPr>
        <p:spPr bwMode="auto">
          <a:xfrm>
            <a:off x="452968" y="520700"/>
            <a:ext cx="10584" cy="7938"/>
          </a:xfrm>
          <a:custGeom>
            <a:avLst/>
            <a:gdLst>
              <a:gd name="T0" fmla="*/ 0 w 11"/>
              <a:gd name="T1" fmla="*/ 5 h 11"/>
              <a:gd name="T2" fmla="*/ 0 w 11"/>
              <a:gd name="T3" fmla="*/ 5 h 11"/>
              <a:gd name="T4" fmla="*/ 5 w 11"/>
              <a:gd name="T5" fmla="*/ 0 h 11"/>
              <a:gd name="T6" fmla="*/ 11 w 11"/>
              <a:gd name="T7" fmla="*/ 5 h 11"/>
              <a:gd name="T8" fmla="*/ 5 w 11"/>
              <a:gd name="T9" fmla="*/ 11 h 11"/>
              <a:gd name="T10" fmla="*/ 0 w 11"/>
              <a:gd name="T11" fmla="*/ 5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11">
                <a:moveTo>
                  <a:pt x="0" y="5"/>
                </a:moveTo>
                <a:lnTo>
                  <a:pt x="0" y="5"/>
                </a:lnTo>
                <a:cubicBezTo>
                  <a:pt x="0" y="2"/>
                  <a:pt x="2" y="0"/>
                  <a:pt x="5" y="0"/>
                </a:cubicBezTo>
                <a:cubicBezTo>
                  <a:pt x="8" y="0"/>
                  <a:pt x="11" y="2"/>
                  <a:pt x="11" y="5"/>
                </a:cubicBezTo>
                <a:cubicBezTo>
                  <a:pt x="11" y="8"/>
                  <a:pt x="8" y="11"/>
                  <a:pt x="5" y="11"/>
                </a:cubicBezTo>
                <a:cubicBezTo>
                  <a:pt x="2" y="11"/>
                  <a:pt x="0" y="8"/>
                  <a:pt x="0" y="5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79" name="Freeform 1879"/>
          <p:cNvSpPr>
            <a:spLocks/>
          </p:cNvSpPr>
          <p:nvPr/>
        </p:nvSpPr>
        <p:spPr bwMode="auto">
          <a:xfrm>
            <a:off x="543984" y="674689"/>
            <a:ext cx="10584" cy="4763"/>
          </a:xfrm>
          <a:custGeom>
            <a:avLst/>
            <a:gdLst>
              <a:gd name="T0" fmla="*/ 10 w 11"/>
              <a:gd name="T1" fmla="*/ 0 h 7"/>
              <a:gd name="T2" fmla="*/ 10 w 11"/>
              <a:gd name="T3" fmla="*/ 0 h 7"/>
              <a:gd name="T4" fmla="*/ 8 w 11"/>
              <a:gd name="T5" fmla="*/ 6 h 7"/>
              <a:gd name="T6" fmla="*/ 0 w 11"/>
              <a:gd name="T7" fmla="*/ 4 h 7"/>
              <a:gd name="T8" fmla="*/ 10 w 11"/>
              <a:gd name="T9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7">
                <a:moveTo>
                  <a:pt x="10" y="0"/>
                </a:moveTo>
                <a:lnTo>
                  <a:pt x="10" y="0"/>
                </a:lnTo>
                <a:cubicBezTo>
                  <a:pt x="11" y="2"/>
                  <a:pt x="10" y="5"/>
                  <a:pt x="8" y="6"/>
                </a:cubicBezTo>
                <a:cubicBezTo>
                  <a:pt x="6" y="7"/>
                  <a:pt x="2" y="7"/>
                  <a:pt x="0" y="4"/>
                </a:cubicBezTo>
                <a:cubicBezTo>
                  <a:pt x="4" y="5"/>
                  <a:pt x="8" y="2"/>
                  <a:pt x="10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80" name="Freeform 1880"/>
          <p:cNvSpPr>
            <a:spLocks/>
          </p:cNvSpPr>
          <p:nvPr/>
        </p:nvSpPr>
        <p:spPr bwMode="auto">
          <a:xfrm>
            <a:off x="527051" y="660400"/>
            <a:ext cx="19051" cy="7938"/>
          </a:xfrm>
          <a:custGeom>
            <a:avLst/>
            <a:gdLst>
              <a:gd name="T0" fmla="*/ 10 w 20"/>
              <a:gd name="T1" fmla="*/ 1 h 12"/>
              <a:gd name="T2" fmla="*/ 10 w 20"/>
              <a:gd name="T3" fmla="*/ 1 h 12"/>
              <a:gd name="T4" fmla="*/ 16 w 20"/>
              <a:gd name="T5" fmla="*/ 9 h 12"/>
              <a:gd name="T6" fmla="*/ 4 w 20"/>
              <a:gd name="T7" fmla="*/ 6 h 12"/>
              <a:gd name="T8" fmla="*/ 1 w 20"/>
              <a:gd name="T9" fmla="*/ 4 h 12"/>
              <a:gd name="T10" fmla="*/ 1 w 20"/>
              <a:gd name="T11" fmla="*/ 3 h 12"/>
              <a:gd name="T12" fmla="*/ 3 w 20"/>
              <a:gd name="T13" fmla="*/ 3 h 12"/>
              <a:gd name="T14" fmla="*/ 4 w 20"/>
              <a:gd name="T15" fmla="*/ 5 h 12"/>
              <a:gd name="T16" fmla="*/ 6 w 20"/>
              <a:gd name="T17" fmla="*/ 4 h 12"/>
              <a:gd name="T18" fmla="*/ 7 w 20"/>
              <a:gd name="T19" fmla="*/ 6 h 12"/>
              <a:gd name="T20" fmla="*/ 8 w 20"/>
              <a:gd name="T21" fmla="*/ 3 h 12"/>
              <a:gd name="T22" fmla="*/ 10 w 20"/>
              <a:gd name="T23" fmla="*/ 1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0" h="12">
                <a:moveTo>
                  <a:pt x="10" y="1"/>
                </a:moveTo>
                <a:lnTo>
                  <a:pt x="10" y="1"/>
                </a:lnTo>
                <a:cubicBezTo>
                  <a:pt x="15" y="0"/>
                  <a:pt x="20" y="4"/>
                  <a:pt x="16" y="9"/>
                </a:cubicBezTo>
                <a:cubicBezTo>
                  <a:pt x="13" y="12"/>
                  <a:pt x="6" y="8"/>
                  <a:pt x="4" y="6"/>
                </a:cubicBezTo>
                <a:lnTo>
                  <a:pt x="1" y="4"/>
                </a:lnTo>
                <a:cubicBezTo>
                  <a:pt x="1" y="4"/>
                  <a:pt x="0" y="3"/>
                  <a:pt x="1" y="3"/>
                </a:cubicBezTo>
                <a:lnTo>
                  <a:pt x="3" y="3"/>
                </a:lnTo>
                <a:cubicBezTo>
                  <a:pt x="3" y="4"/>
                  <a:pt x="3" y="4"/>
                  <a:pt x="4" y="5"/>
                </a:cubicBezTo>
                <a:cubicBezTo>
                  <a:pt x="4" y="4"/>
                  <a:pt x="5" y="3"/>
                  <a:pt x="6" y="4"/>
                </a:cubicBezTo>
                <a:cubicBezTo>
                  <a:pt x="6" y="5"/>
                  <a:pt x="6" y="6"/>
                  <a:pt x="7" y="6"/>
                </a:cubicBezTo>
                <a:cubicBezTo>
                  <a:pt x="7" y="6"/>
                  <a:pt x="7" y="4"/>
                  <a:pt x="8" y="3"/>
                </a:cubicBezTo>
                <a:cubicBezTo>
                  <a:pt x="9" y="3"/>
                  <a:pt x="10" y="2"/>
                  <a:pt x="10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81" name="Freeform 1881"/>
          <p:cNvSpPr>
            <a:spLocks/>
          </p:cNvSpPr>
          <p:nvPr/>
        </p:nvSpPr>
        <p:spPr bwMode="auto">
          <a:xfrm>
            <a:off x="535518" y="652464"/>
            <a:ext cx="4233" cy="3175"/>
          </a:xfrm>
          <a:custGeom>
            <a:avLst/>
            <a:gdLst>
              <a:gd name="T0" fmla="*/ 3 w 3"/>
              <a:gd name="T1" fmla="*/ 0 h 4"/>
              <a:gd name="T2" fmla="*/ 3 w 3"/>
              <a:gd name="T3" fmla="*/ 0 h 4"/>
              <a:gd name="T4" fmla="*/ 1 w 3"/>
              <a:gd name="T5" fmla="*/ 4 h 4"/>
              <a:gd name="T6" fmla="*/ 0 w 3"/>
              <a:gd name="T7" fmla="*/ 2 h 4"/>
              <a:gd name="T8" fmla="*/ 3 w 3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" h="4">
                <a:moveTo>
                  <a:pt x="3" y="0"/>
                </a:moveTo>
                <a:lnTo>
                  <a:pt x="3" y="0"/>
                </a:lnTo>
                <a:cubicBezTo>
                  <a:pt x="3" y="1"/>
                  <a:pt x="3" y="3"/>
                  <a:pt x="1" y="4"/>
                </a:cubicBezTo>
                <a:cubicBezTo>
                  <a:pt x="1" y="3"/>
                  <a:pt x="1" y="3"/>
                  <a:pt x="0" y="2"/>
                </a:cubicBezTo>
                <a:cubicBezTo>
                  <a:pt x="1" y="2"/>
                  <a:pt x="2" y="0"/>
                  <a:pt x="3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82" name="Freeform 1882"/>
          <p:cNvSpPr>
            <a:spLocks/>
          </p:cNvSpPr>
          <p:nvPr/>
        </p:nvSpPr>
        <p:spPr bwMode="auto">
          <a:xfrm>
            <a:off x="512235" y="650876"/>
            <a:ext cx="23284" cy="9525"/>
          </a:xfrm>
          <a:custGeom>
            <a:avLst/>
            <a:gdLst>
              <a:gd name="T0" fmla="*/ 1 w 25"/>
              <a:gd name="T1" fmla="*/ 0 h 14"/>
              <a:gd name="T2" fmla="*/ 1 w 25"/>
              <a:gd name="T3" fmla="*/ 0 h 14"/>
              <a:gd name="T4" fmla="*/ 5 w 25"/>
              <a:gd name="T5" fmla="*/ 1 h 14"/>
              <a:gd name="T6" fmla="*/ 5 w 25"/>
              <a:gd name="T7" fmla="*/ 5 h 14"/>
              <a:gd name="T8" fmla="*/ 8 w 25"/>
              <a:gd name="T9" fmla="*/ 3 h 14"/>
              <a:gd name="T10" fmla="*/ 8 w 25"/>
              <a:gd name="T11" fmla="*/ 7 h 14"/>
              <a:gd name="T12" fmla="*/ 11 w 25"/>
              <a:gd name="T13" fmla="*/ 6 h 14"/>
              <a:gd name="T14" fmla="*/ 11 w 25"/>
              <a:gd name="T15" fmla="*/ 8 h 14"/>
              <a:gd name="T16" fmla="*/ 14 w 25"/>
              <a:gd name="T17" fmla="*/ 7 h 14"/>
              <a:gd name="T18" fmla="*/ 22 w 25"/>
              <a:gd name="T19" fmla="*/ 5 h 14"/>
              <a:gd name="T20" fmla="*/ 25 w 25"/>
              <a:gd name="T21" fmla="*/ 10 h 14"/>
              <a:gd name="T22" fmla="*/ 17 w 25"/>
              <a:gd name="T23" fmla="*/ 12 h 14"/>
              <a:gd name="T24" fmla="*/ 3 w 25"/>
              <a:gd name="T25" fmla="*/ 7 h 14"/>
              <a:gd name="T26" fmla="*/ 1 w 25"/>
              <a:gd name="T27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5" h="14">
                <a:moveTo>
                  <a:pt x="1" y="0"/>
                </a:moveTo>
                <a:lnTo>
                  <a:pt x="1" y="0"/>
                </a:lnTo>
                <a:cubicBezTo>
                  <a:pt x="4" y="0"/>
                  <a:pt x="5" y="1"/>
                  <a:pt x="5" y="1"/>
                </a:cubicBezTo>
                <a:cubicBezTo>
                  <a:pt x="5" y="1"/>
                  <a:pt x="4" y="4"/>
                  <a:pt x="5" y="5"/>
                </a:cubicBezTo>
                <a:cubicBezTo>
                  <a:pt x="5" y="3"/>
                  <a:pt x="7" y="2"/>
                  <a:pt x="8" y="3"/>
                </a:cubicBezTo>
                <a:cubicBezTo>
                  <a:pt x="7" y="4"/>
                  <a:pt x="7" y="6"/>
                  <a:pt x="8" y="7"/>
                </a:cubicBezTo>
                <a:cubicBezTo>
                  <a:pt x="8" y="5"/>
                  <a:pt x="10" y="4"/>
                  <a:pt x="11" y="6"/>
                </a:cubicBezTo>
                <a:cubicBezTo>
                  <a:pt x="11" y="6"/>
                  <a:pt x="10" y="7"/>
                  <a:pt x="11" y="8"/>
                </a:cubicBezTo>
                <a:cubicBezTo>
                  <a:pt x="12" y="6"/>
                  <a:pt x="13" y="6"/>
                  <a:pt x="14" y="7"/>
                </a:cubicBezTo>
                <a:cubicBezTo>
                  <a:pt x="14" y="7"/>
                  <a:pt x="17" y="8"/>
                  <a:pt x="22" y="5"/>
                </a:cubicBezTo>
                <a:cubicBezTo>
                  <a:pt x="24" y="6"/>
                  <a:pt x="25" y="8"/>
                  <a:pt x="25" y="10"/>
                </a:cubicBezTo>
                <a:cubicBezTo>
                  <a:pt x="24" y="14"/>
                  <a:pt x="20" y="14"/>
                  <a:pt x="17" y="12"/>
                </a:cubicBezTo>
                <a:cubicBezTo>
                  <a:pt x="11" y="8"/>
                  <a:pt x="5" y="10"/>
                  <a:pt x="3" y="7"/>
                </a:cubicBezTo>
                <a:cubicBezTo>
                  <a:pt x="1" y="6"/>
                  <a:pt x="0" y="3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83" name="Freeform 1883"/>
          <p:cNvSpPr>
            <a:spLocks/>
          </p:cNvSpPr>
          <p:nvPr/>
        </p:nvSpPr>
        <p:spPr bwMode="auto">
          <a:xfrm>
            <a:off x="531285" y="642939"/>
            <a:ext cx="4233" cy="3175"/>
          </a:xfrm>
          <a:custGeom>
            <a:avLst/>
            <a:gdLst>
              <a:gd name="T0" fmla="*/ 2 w 4"/>
              <a:gd name="T1" fmla="*/ 0 h 4"/>
              <a:gd name="T2" fmla="*/ 2 w 4"/>
              <a:gd name="T3" fmla="*/ 0 h 4"/>
              <a:gd name="T4" fmla="*/ 4 w 4"/>
              <a:gd name="T5" fmla="*/ 4 h 4"/>
              <a:gd name="T6" fmla="*/ 0 w 4"/>
              <a:gd name="T7" fmla="*/ 0 h 4"/>
              <a:gd name="T8" fmla="*/ 2 w 4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2" y="1"/>
                  <a:pt x="3" y="2"/>
                  <a:pt x="4" y="4"/>
                </a:cubicBezTo>
                <a:cubicBezTo>
                  <a:pt x="2" y="3"/>
                  <a:pt x="0" y="2"/>
                  <a:pt x="0" y="0"/>
                </a:cubicBezTo>
                <a:lnTo>
                  <a:pt x="2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84" name="Freeform 1884"/>
          <p:cNvSpPr>
            <a:spLocks/>
          </p:cNvSpPr>
          <p:nvPr/>
        </p:nvSpPr>
        <p:spPr bwMode="auto">
          <a:xfrm>
            <a:off x="533402" y="641351"/>
            <a:ext cx="16933" cy="30163"/>
          </a:xfrm>
          <a:custGeom>
            <a:avLst/>
            <a:gdLst>
              <a:gd name="T0" fmla="*/ 4 w 19"/>
              <a:gd name="T1" fmla="*/ 0 h 42"/>
              <a:gd name="T2" fmla="*/ 4 w 19"/>
              <a:gd name="T3" fmla="*/ 0 h 42"/>
              <a:gd name="T4" fmla="*/ 18 w 19"/>
              <a:gd name="T5" fmla="*/ 33 h 42"/>
              <a:gd name="T6" fmla="*/ 12 w 19"/>
              <a:gd name="T7" fmla="*/ 40 h 42"/>
              <a:gd name="T8" fmla="*/ 4 w 19"/>
              <a:gd name="T9" fmla="*/ 38 h 42"/>
              <a:gd name="T10" fmla="*/ 13 w 19"/>
              <a:gd name="T11" fmla="*/ 28 h 42"/>
              <a:gd name="T12" fmla="*/ 11 w 19"/>
              <a:gd name="T13" fmla="*/ 18 h 42"/>
              <a:gd name="T14" fmla="*/ 9 w 19"/>
              <a:gd name="T15" fmla="*/ 24 h 42"/>
              <a:gd name="T16" fmla="*/ 4 w 19"/>
              <a:gd name="T17" fmla="*/ 23 h 42"/>
              <a:gd name="T18" fmla="*/ 5 w 19"/>
              <a:gd name="T19" fmla="*/ 21 h 42"/>
              <a:gd name="T20" fmla="*/ 6 w 19"/>
              <a:gd name="T21" fmla="*/ 10 h 42"/>
              <a:gd name="T22" fmla="*/ 2 w 19"/>
              <a:gd name="T23" fmla="*/ 15 h 42"/>
              <a:gd name="T24" fmla="*/ 0 w 19"/>
              <a:gd name="T25" fmla="*/ 15 h 42"/>
              <a:gd name="T26" fmla="*/ 0 w 19"/>
              <a:gd name="T27" fmla="*/ 6 h 42"/>
              <a:gd name="T28" fmla="*/ 6 w 19"/>
              <a:gd name="T29" fmla="*/ 8 h 42"/>
              <a:gd name="T30" fmla="*/ 4 w 19"/>
              <a:gd name="T31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9" h="42">
                <a:moveTo>
                  <a:pt x="4" y="0"/>
                </a:moveTo>
                <a:lnTo>
                  <a:pt x="4" y="0"/>
                </a:lnTo>
                <a:cubicBezTo>
                  <a:pt x="9" y="4"/>
                  <a:pt x="19" y="26"/>
                  <a:pt x="18" y="33"/>
                </a:cubicBezTo>
                <a:cubicBezTo>
                  <a:pt x="17" y="36"/>
                  <a:pt x="15" y="39"/>
                  <a:pt x="12" y="40"/>
                </a:cubicBezTo>
                <a:cubicBezTo>
                  <a:pt x="8" y="42"/>
                  <a:pt x="4" y="40"/>
                  <a:pt x="4" y="38"/>
                </a:cubicBezTo>
                <a:cubicBezTo>
                  <a:pt x="11" y="39"/>
                  <a:pt x="15" y="33"/>
                  <a:pt x="13" y="28"/>
                </a:cubicBezTo>
                <a:cubicBezTo>
                  <a:pt x="14" y="24"/>
                  <a:pt x="14" y="22"/>
                  <a:pt x="11" y="18"/>
                </a:cubicBezTo>
                <a:cubicBezTo>
                  <a:pt x="11" y="21"/>
                  <a:pt x="10" y="23"/>
                  <a:pt x="9" y="24"/>
                </a:cubicBezTo>
                <a:cubicBezTo>
                  <a:pt x="8" y="23"/>
                  <a:pt x="6" y="23"/>
                  <a:pt x="4" y="23"/>
                </a:cubicBezTo>
                <a:cubicBezTo>
                  <a:pt x="5" y="23"/>
                  <a:pt x="5" y="21"/>
                  <a:pt x="5" y="21"/>
                </a:cubicBezTo>
                <a:cubicBezTo>
                  <a:pt x="8" y="19"/>
                  <a:pt x="8" y="14"/>
                  <a:pt x="6" y="10"/>
                </a:cubicBezTo>
                <a:cubicBezTo>
                  <a:pt x="5" y="13"/>
                  <a:pt x="4" y="14"/>
                  <a:pt x="2" y="15"/>
                </a:cubicBezTo>
                <a:lnTo>
                  <a:pt x="0" y="15"/>
                </a:lnTo>
                <a:cubicBezTo>
                  <a:pt x="2" y="12"/>
                  <a:pt x="1" y="10"/>
                  <a:pt x="0" y="6"/>
                </a:cubicBezTo>
                <a:cubicBezTo>
                  <a:pt x="2" y="8"/>
                  <a:pt x="4" y="9"/>
                  <a:pt x="6" y="8"/>
                </a:cubicBezTo>
                <a:cubicBezTo>
                  <a:pt x="4" y="6"/>
                  <a:pt x="3" y="2"/>
                  <a:pt x="4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85" name="Freeform 1885"/>
          <p:cNvSpPr>
            <a:spLocks/>
          </p:cNvSpPr>
          <p:nvPr/>
        </p:nvSpPr>
        <p:spPr bwMode="auto">
          <a:xfrm>
            <a:off x="503768" y="638176"/>
            <a:ext cx="27517" cy="15875"/>
          </a:xfrm>
          <a:custGeom>
            <a:avLst/>
            <a:gdLst>
              <a:gd name="T0" fmla="*/ 9 w 31"/>
              <a:gd name="T1" fmla="*/ 0 h 22"/>
              <a:gd name="T2" fmla="*/ 9 w 31"/>
              <a:gd name="T3" fmla="*/ 0 h 22"/>
              <a:gd name="T4" fmla="*/ 7 w 31"/>
              <a:gd name="T5" fmla="*/ 10 h 22"/>
              <a:gd name="T6" fmla="*/ 7 w 31"/>
              <a:gd name="T7" fmla="*/ 10 h 22"/>
              <a:gd name="T8" fmla="*/ 7 w 31"/>
              <a:gd name="T9" fmla="*/ 11 h 22"/>
              <a:gd name="T10" fmla="*/ 8 w 31"/>
              <a:gd name="T11" fmla="*/ 11 h 22"/>
              <a:gd name="T12" fmla="*/ 9 w 31"/>
              <a:gd name="T13" fmla="*/ 8 h 22"/>
              <a:gd name="T14" fmla="*/ 11 w 31"/>
              <a:gd name="T15" fmla="*/ 10 h 22"/>
              <a:gd name="T16" fmla="*/ 11 w 31"/>
              <a:gd name="T17" fmla="*/ 11 h 22"/>
              <a:gd name="T18" fmla="*/ 10 w 31"/>
              <a:gd name="T19" fmla="*/ 12 h 22"/>
              <a:gd name="T20" fmla="*/ 11 w 31"/>
              <a:gd name="T21" fmla="*/ 12 h 22"/>
              <a:gd name="T22" fmla="*/ 13 w 31"/>
              <a:gd name="T23" fmla="*/ 10 h 22"/>
              <a:gd name="T24" fmla="*/ 15 w 31"/>
              <a:gd name="T25" fmla="*/ 13 h 22"/>
              <a:gd name="T26" fmla="*/ 15 w 31"/>
              <a:gd name="T27" fmla="*/ 13 h 22"/>
              <a:gd name="T28" fmla="*/ 16 w 31"/>
              <a:gd name="T29" fmla="*/ 13 h 22"/>
              <a:gd name="T30" fmla="*/ 16 w 31"/>
              <a:gd name="T31" fmla="*/ 12 h 22"/>
              <a:gd name="T32" fmla="*/ 16 w 31"/>
              <a:gd name="T33" fmla="*/ 11 h 22"/>
              <a:gd name="T34" fmla="*/ 20 w 31"/>
              <a:gd name="T35" fmla="*/ 14 h 22"/>
              <a:gd name="T36" fmla="*/ 26 w 31"/>
              <a:gd name="T37" fmla="*/ 11 h 22"/>
              <a:gd name="T38" fmla="*/ 30 w 31"/>
              <a:gd name="T39" fmla="*/ 14 h 22"/>
              <a:gd name="T40" fmla="*/ 26 w 31"/>
              <a:gd name="T41" fmla="*/ 21 h 22"/>
              <a:gd name="T42" fmla="*/ 14 w 31"/>
              <a:gd name="T43" fmla="*/ 15 h 22"/>
              <a:gd name="T44" fmla="*/ 7 w 31"/>
              <a:gd name="T45" fmla="*/ 13 h 22"/>
              <a:gd name="T46" fmla="*/ 9 w 31"/>
              <a:gd name="T47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" h="22">
                <a:moveTo>
                  <a:pt x="9" y="0"/>
                </a:moveTo>
                <a:lnTo>
                  <a:pt x="9" y="0"/>
                </a:lnTo>
                <a:cubicBezTo>
                  <a:pt x="14" y="4"/>
                  <a:pt x="8" y="6"/>
                  <a:pt x="7" y="10"/>
                </a:cubicBezTo>
                <a:lnTo>
                  <a:pt x="7" y="10"/>
                </a:lnTo>
                <a:lnTo>
                  <a:pt x="7" y="11"/>
                </a:lnTo>
                <a:lnTo>
                  <a:pt x="8" y="11"/>
                </a:lnTo>
                <a:cubicBezTo>
                  <a:pt x="8" y="9"/>
                  <a:pt x="9" y="8"/>
                  <a:pt x="9" y="8"/>
                </a:cubicBezTo>
                <a:cubicBezTo>
                  <a:pt x="9" y="7"/>
                  <a:pt x="11" y="10"/>
                  <a:pt x="11" y="10"/>
                </a:cubicBezTo>
                <a:cubicBezTo>
                  <a:pt x="11" y="10"/>
                  <a:pt x="11" y="10"/>
                  <a:pt x="11" y="11"/>
                </a:cubicBezTo>
                <a:cubicBezTo>
                  <a:pt x="10" y="11"/>
                  <a:pt x="10" y="11"/>
                  <a:pt x="10" y="12"/>
                </a:cubicBezTo>
                <a:lnTo>
                  <a:pt x="11" y="12"/>
                </a:lnTo>
                <a:cubicBezTo>
                  <a:pt x="11" y="11"/>
                  <a:pt x="12" y="11"/>
                  <a:pt x="13" y="10"/>
                </a:cubicBezTo>
                <a:cubicBezTo>
                  <a:pt x="14" y="10"/>
                  <a:pt x="14" y="12"/>
                  <a:pt x="15" y="13"/>
                </a:cubicBezTo>
                <a:lnTo>
                  <a:pt x="15" y="13"/>
                </a:lnTo>
                <a:lnTo>
                  <a:pt x="16" y="13"/>
                </a:lnTo>
                <a:cubicBezTo>
                  <a:pt x="16" y="13"/>
                  <a:pt x="16" y="12"/>
                  <a:pt x="16" y="12"/>
                </a:cubicBezTo>
                <a:lnTo>
                  <a:pt x="16" y="11"/>
                </a:lnTo>
                <a:cubicBezTo>
                  <a:pt x="18" y="11"/>
                  <a:pt x="19" y="13"/>
                  <a:pt x="20" y="14"/>
                </a:cubicBezTo>
                <a:cubicBezTo>
                  <a:pt x="22" y="14"/>
                  <a:pt x="23" y="10"/>
                  <a:pt x="26" y="11"/>
                </a:cubicBezTo>
                <a:cubicBezTo>
                  <a:pt x="26" y="11"/>
                  <a:pt x="29" y="12"/>
                  <a:pt x="30" y="14"/>
                </a:cubicBezTo>
                <a:cubicBezTo>
                  <a:pt x="31" y="19"/>
                  <a:pt x="29" y="20"/>
                  <a:pt x="26" y="21"/>
                </a:cubicBezTo>
                <a:cubicBezTo>
                  <a:pt x="21" y="22"/>
                  <a:pt x="18" y="17"/>
                  <a:pt x="14" y="15"/>
                </a:cubicBezTo>
                <a:cubicBezTo>
                  <a:pt x="12" y="14"/>
                  <a:pt x="9" y="14"/>
                  <a:pt x="7" y="13"/>
                </a:cubicBezTo>
                <a:cubicBezTo>
                  <a:pt x="0" y="10"/>
                  <a:pt x="7" y="3"/>
                  <a:pt x="9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86" name="Freeform 1886"/>
          <p:cNvSpPr>
            <a:spLocks/>
          </p:cNvSpPr>
          <p:nvPr/>
        </p:nvSpPr>
        <p:spPr bwMode="auto">
          <a:xfrm>
            <a:off x="529169" y="625476"/>
            <a:ext cx="4233" cy="4763"/>
          </a:xfrm>
          <a:custGeom>
            <a:avLst/>
            <a:gdLst>
              <a:gd name="T0" fmla="*/ 5 w 5"/>
              <a:gd name="T1" fmla="*/ 1 h 5"/>
              <a:gd name="T2" fmla="*/ 5 w 5"/>
              <a:gd name="T3" fmla="*/ 1 h 5"/>
              <a:gd name="T4" fmla="*/ 2 w 5"/>
              <a:gd name="T5" fmla="*/ 5 h 5"/>
              <a:gd name="T6" fmla="*/ 0 w 5"/>
              <a:gd name="T7" fmla="*/ 2 h 5"/>
              <a:gd name="T8" fmla="*/ 5 w 5"/>
              <a:gd name="T9" fmla="*/ 1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5">
                <a:moveTo>
                  <a:pt x="5" y="1"/>
                </a:moveTo>
                <a:lnTo>
                  <a:pt x="5" y="1"/>
                </a:lnTo>
                <a:cubicBezTo>
                  <a:pt x="4" y="3"/>
                  <a:pt x="3" y="4"/>
                  <a:pt x="2" y="5"/>
                </a:cubicBezTo>
                <a:cubicBezTo>
                  <a:pt x="2" y="5"/>
                  <a:pt x="1" y="3"/>
                  <a:pt x="0" y="2"/>
                </a:cubicBezTo>
                <a:cubicBezTo>
                  <a:pt x="2" y="0"/>
                  <a:pt x="3" y="0"/>
                  <a:pt x="5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87" name="Freeform 1887"/>
          <p:cNvSpPr>
            <a:spLocks/>
          </p:cNvSpPr>
          <p:nvPr/>
        </p:nvSpPr>
        <p:spPr bwMode="auto">
          <a:xfrm>
            <a:off x="512236" y="623889"/>
            <a:ext cx="14817" cy="22225"/>
          </a:xfrm>
          <a:custGeom>
            <a:avLst/>
            <a:gdLst>
              <a:gd name="T0" fmla="*/ 10 w 16"/>
              <a:gd name="T1" fmla="*/ 0 h 31"/>
              <a:gd name="T2" fmla="*/ 10 w 16"/>
              <a:gd name="T3" fmla="*/ 0 h 31"/>
              <a:gd name="T4" fmla="*/ 16 w 16"/>
              <a:gd name="T5" fmla="*/ 11 h 31"/>
              <a:gd name="T6" fmla="*/ 12 w 16"/>
              <a:gd name="T7" fmla="*/ 15 h 31"/>
              <a:gd name="T8" fmla="*/ 15 w 16"/>
              <a:gd name="T9" fmla="*/ 28 h 31"/>
              <a:gd name="T10" fmla="*/ 9 w 16"/>
              <a:gd name="T11" fmla="*/ 30 h 31"/>
              <a:gd name="T12" fmla="*/ 0 w 16"/>
              <a:gd name="T13" fmla="*/ 5 h 31"/>
              <a:gd name="T14" fmla="*/ 10 w 16"/>
              <a:gd name="T1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" h="31">
                <a:moveTo>
                  <a:pt x="10" y="0"/>
                </a:moveTo>
                <a:lnTo>
                  <a:pt x="10" y="0"/>
                </a:lnTo>
                <a:cubicBezTo>
                  <a:pt x="13" y="4"/>
                  <a:pt x="14" y="8"/>
                  <a:pt x="16" y="11"/>
                </a:cubicBezTo>
                <a:cubicBezTo>
                  <a:pt x="16" y="11"/>
                  <a:pt x="13" y="14"/>
                  <a:pt x="12" y="15"/>
                </a:cubicBezTo>
                <a:cubicBezTo>
                  <a:pt x="10" y="20"/>
                  <a:pt x="12" y="25"/>
                  <a:pt x="15" y="28"/>
                </a:cubicBezTo>
                <a:cubicBezTo>
                  <a:pt x="15" y="28"/>
                  <a:pt x="11" y="31"/>
                  <a:pt x="9" y="30"/>
                </a:cubicBezTo>
                <a:cubicBezTo>
                  <a:pt x="6" y="29"/>
                  <a:pt x="0" y="9"/>
                  <a:pt x="0" y="5"/>
                </a:cubicBezTo>
                <a:cubicBezTo>
                  <a:pt x="4" y="4"/>
                  <a:pt x="7" y="3"/>
                  <a:pt x="10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88" name="Freeform 1888"/>
          <p:cNvSpPr>
            <a:spLocks/>
          </p:cNvSpPr>
          <p:nvPr/>
        </p:nvSpPr>
        <p:spPr bwMode="auto">
          <a:xfrm>
            <a:off x="524935" y="619125"/>
            <a:ext cx="114300" cy="38100"/>
          </a:xfrm>
          <a:custGeom>
            <a:avLst/>
            <a:gdLst>
              <a:gd name="T0" fmla="*/ 110 w 119"/>
              <a:gd name="T1" fmla="*/ 6 h 52"/>
              <a:gd name="T2" fmla="*/ 110 w 119"/>
              <a:gd name="T3" fmla="*/ 6 h 52"/>
              <a:gd name="T4" fmla="*/ 112 w 119"/>
              <a:gd name="T5" fmla="*/ 13 h 52"/>
              <a:gd name="T6" fmla="*/ 117 w 119"/>
              <a:gd name="T7" fmla="*/ 20 h 52"/>
              <a:gd name="T8" fmla="*/ 113 w 119"/>
              <a:gd name="T9" fmla="*/ 26 h 52"/>
              <a:gd name="T10" fmla="*/ 89 w 119"/>
              <a:gd name="T11" fmla="*/ 25 h 52"/>
              <a:gd name="T12" fmla="*/ 83 w 119"/>
              <a:gd name="T13" fmla="*/ 25 h 52"/>
              <a:gd name="T14" fmla="*/ 81 w 119"/>
              <a:gd name="T15" fmla="*/ 21 h 52"/>
              <a:gd name="T16" fmla="*/ 77 w 119"/>
              <a:gd name="T17" fmla="*/ 27 h 52"/>
              <a:gd name="T18" fmla="*/ 75 w 119"/>
              <a:gd name="T19" fmla="*/ 22 h 52"/>
              <a:gd name="T20" fmla="*/ 71 w 119"/>
              <a:gd name="T21" fmla="*/ 28 h 52"/>
              <a:gd name="T22" fmla="*/ 70 w 119"/>
              <a:gd name="T23" fmla="*/ 23 h 52"/>
              <a:gd name="T24" fmla="*/ 66 w 119"/>
              <a:gd name="T25" fmla="*/ 30 h 52"/>
              <a:gd name="T26" fmla="*/ 64 w 119"/>
              <a:gd name="T27" fmla="*/ 25 h 52"/>
              <a:gd name="T28" fmla="*/ 60 w 119"/>
              <a:gd name="T29" fmla="*/ 32 h 52"/>
              <a:gd name="T30" fmla="*/ 58 w 119"/>
              <a:gd name="T31" fmla="*/ 27 h 52"/>
              <a:gd name="T32" fmla="*/ 55 w 119"/>
              <a:gd name="T33" fmla="*/ 34 h 52"/>
              <a:gd name="T34" fmla="*/ 53 w 119"/>
              <a:gd name="T35" fmla="*/ 30 h 52"/>
              <a:gd name="T36" fmla="*/ 49 w 119"/>
              <a:gd name="T37" fmla="*/ 37 h 52"/>
              <a:gd name="T38" fmla="*/ 48 w 119"/>
              <a:gd name="T39" fmla="*/ 32 h 52"/>
              <a:gd name="T40" fmla="*/ 43 w 119"/>
              <a:gd name="T41" fmla="*/ 42 h 52"/>
              <a:gd name="T42" fmla="*/ 26 w 119"/>
              <a:gd name="T43" fmla="*/ 52 h 52"/>
              <a:gd name="T44" fmla="*/ 21 w 119"/>
              <a:gd name="T45" fmla="*/ 39 h 52"/>
              <a:gd name="T46" fmla="*/ 31 w 119"/>
              <a:gd name="T47" fmla="*/ 39 h 52"/>
              <a:gd name="T48" fmla="*/ 39 w 119"/>
              <a:gd name="T49" fmla="*/ 35 h 52"/>
              <a:gd name="T50" fmla="*/ 31 w 119"/>
              <a:gd name="T51" fmla="*/ 37 h 52"/>
              <a:gd name="T52" fmla="*/ 15 w 119"/>
              <a:gd name="T53" fmla="*/ 29 h 52"/>
              <a:gd name="T54" fmla="*/ 16 w 119"/>
              <a:gd name="T55" fmla="*/ 28 h 52"/>
              <a:gd name="T56" fmla="*/ 27 w 119"/>
              <a:gd name="T57" fmla="*/ 31 h 52"/>
              <a:gd name="T58" fmla="*/ 16 w 119"/>
              <a:gd name="T59" fmla="*/ 23 h 52"/>
              <a:gd name="T60" fmla="*/ 15 w 119"/>
              <a:gd name="T61" fmla="*/ 17 h 52"/>
              <a:gd name="T62" fmla="*/ 15 w 119"/>
              <a:gd name="T63" fmla="*/ 22 h 52"/>
              <a:gd name="T64" fmla="*/ 10 w 119"/>
              <a:gd name="T65" fmla="*/ 18 h 52"/>
              <a:gd name="T66" fmla="*/ 10 w 119"/>
              <a:gd name="T67" fmla="*/ 20 h 52"/>
              <a:gd name="T68" fmla="*/ 7 w 119"/>
              <a:gd name="T69" fmla="*/ 20 h 52"/>
              <a:gd name="T70" fmla="*/ 11 w 119"/>
              <a:gd name="T71" fmla="*/ 23 h 52"/>
              <a:gd name="T72" fmla="*/ 2 w 119"/>
              <a:gd name="T73" fmla="*/ 29 h 52"/>
              <a:gd name="T74" fmla="*/ 2 w 119"/>
              <a:gd name="T75" fmla="*/ 20 h 52"/>
              <a:gd name="T76" fmla="*/ 11 w 119"/>
              <a:gd name="T77" fmla="*/ 11 h 52"/>
              <a:gd name="T78" fmla="*/ 19 w 119"/>
              <a:gd name="T79" fmla="*/ 13 h 52"/>
              <a:gd name="T80" fmla="*/ 36 w 119"/>
              <a:gd name="T81" fmla="*/ 27 h 52"/>
              <a:gd name="T82" fmla="*/ 63 w 119"/>
              <a:gd name="T83" fmla="*/ 21 h 52"/>
              <a:gd name="T84" fmla="*/ 69 w 119"/>
              <a:gd name="T85" fmla="*/ 22 h 52"/>
              <a:gd name="T86" fmla="*/ 69 w 119"/>
              <a:gd name="T87" fmla="*/ 19 h 52"/>
              <a:gd name="T88" fmla="*/ 73 w 119"/>
              <a:gd name="T89" fmla="*/ 19 h 52"/>
              <a:gd name="T90" fmla="*/ 74 w 119"/>
              <a:gd name="T91" fmla="*/ 17 h 52"/>
              <a:gd name="T92" fmla="*/ 78 w 119"/>
              <a:gd name="T93" fmla="*/ 17 h 52"/>
              <a:gd name="T94" fmla="*/ 79 w 119"/>
              <a:gd name="T95" fmla="*/ 14 h 52"/>
              <a:gd name="T96" fmla="*/ 82 w 119"/>
              <a:gd name="T97" fmla="*/ 12 h 52"/>
              <a:gd name="T98" fmla="*/ 95 w 119"/>
              <a:gd name="T99" fmla="*/ 0 h 52"/>
              <a:gd name="T100" fmla="*/ 100 w 119"/>
              <a:gd name="T101" fmla="*/ 11 h 52"/>
              <a:gd name="T102" fmla="*/ 105 w 119"/>
              <a:gd name="T103" fmla="*/ 3 h 52"/>
              <a:gd name="T104" fmla="*/ 110 w 119"/>
              <a:gd name="T105" fmla="*/ 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19" h="52">
                <a:moveTo>
                  <a:pt x="110" y="6"/>
                </a:moveTo>
                <a:lnTo>
                  <a:pt x="110" y="6"/>
                </a:lnTo>
                <a:cubicBezTo>
                  <a:pt x="111" y="8"/>
                  <a:pt x="112" y="11"/>
                  <a:pt x="112" y="13"/>
                </a:cubicBezTo>
                <a:cubicBezTo>
                  <a:pt x="113" y="15"/>
                  <a:pt x="116" y="19"/>
                  <a:pt x="117" y="20"/>
                </a:cubicBezTo>
                <a:cubicBezTo>
                  <a:pt x="119" y="23"/>
                  <a:pt x="117" y="26"/>
                  <a:pt x="113" y="26"/>
                </a:cubicBezTo>
                <a:cubicBezTo>
                  <a:pt x="101" y="26"/>
                  <a:pt x="97" y="25"/>
                  <a:pt x="89" y="25"/>
                </a:cubicBezTo>
                <a:cubicBezTo>
                  <a:pt x="87" y="26"/>
                  <a:pt x="83" y="25"/>
                  <a:pt x="83" y="25"/>
                </a:cubicBezTo>
                <a:cubicBezTo>
                  <a:pt x="83" y="24"/>
                  <a:pt x="83" y="22"/>
                  <a:pt x="81" y="21"/>
                </a:cubicBezTo>
                <a:cubicBezTo>
                  <a:pt x="82" y="24"/>
                  <a:pt x="80" y="27"/>
                  <a:pt x="77" y="27"/>
                </a:cubicBezTo>
                <a:cubicBezTo>
                  <a:pt x="77" y="27"/>
                  <a:pt x="78" y="24"/>
                  <a:pt x="75" y="22"/>
                </a:cubicBezTo>
                <a:cubicBezTo>
                  <a:pt x="76" y="25"/>
                  <a:pt x="74" y="28"/>
                  <a:pt x="71" y="28"/>
                </a:cubicBezTo>
                <a:cubicBezTo>
                  <a:pt x="72" y="26"/>
                  <a:pt x="71" y="24"/>
                  <a:pt x="70" y="23"/>
                </a:cubicBezTo>
                <a:cubicBezTo>
                  <a:pt x="70" y="27"/>
                  <a:pt x="69" y="29"/>
                  <a:pt x="66" y="30"/>
                </a:cubicBezTo>
                <a:cubicBezTo>
                  <a:pt x="66" y="28"/>
                  <a:pt x="65" y="26"/>
                  <a:pt x="64" y="25"/>
                </a:cubicBezTo>
                <a:cubicBezTo>
                  <a:pt x="65" y="28"/>
                  <a:pt x="63" y="32"/>
                  <a:pt x="60" y="32"/>
                </a:cubicBezTo>
                <a:cubicBezTo>
                  <a:pt x="60" y="31"/>
                  <a:pt x="60" y="29"/>
                  <a:pt x="58" y="27"/>
                </a:cubicBezTo>
                <a:cubicBezTo>
                  <a:pt x="59" y="33"/>
                  <a:pt x="57" y="34"/>
                  <a:pt x="55" y="34"/>
                </a:cubicBezTo>
                <a:cubicBezTo>
                  <a:pt x="55" y="32"/>
                  <a:pt x="54" y="31"/>
                  <a:pt x="53" y="30"/>
                </a:cubicBezTo>
                <a:cubicBezTo>
                  <a:pt x="54" y="33"/>
                  <a:pt x="53" y="37"/>
                  <a:pt x="49" y="37"/>
                </a:cubicBezTo>
                <a:cubicBezTo>
                  <a:pt x="49" y="37"/>
                  <a:pt x="50" y="34"/>
                  <a:pt x="48" y="32"/>
                </a:cubicBezTo>
                <a:cubicBezTo>
                  <a:pt x="48" y="36"/>
                  <a:pt x="46" y="39"/>
                  <a:pt x="43" y="42"/>
                </a:cubicBezTo>
                <a:cubicBezTo>
                  <a:pt x="37" y="46"/>
                  <a:pt x="32" y="49"/>
                  <a:pt x="26" y="52"/>
                </a:cubicBezTo>
                <a:cubicBezTo>
                  <a:pt x="24" y="48"/>
                  <a:pt x="23" y="43"/>
                  <a:pt x="21" y="39"/>
                </a:cubicBezTo>
                <a:cubicBezTo>
                  <a:pt x="25" y="39"/>
                  <a:pt x="28" y="40"/>
                  <a:pt x="31" y="39"/>
                </a:cubicBezTo>
                <a:cubicBezTo>
                  <a:pt x="34" y="39"/>
                  <a:pt x="39" y="37"/>
                  <a:pt x="39" y="35"/>
                </a:cubicBezTo>
                <a:cubicBezTo>
                  <a:pt x="36" y="37"/>
                  <a:pt x="32" y="37"/>
                  <a:pt x="31" y="37"/>
                </a:cubicBezTo>
                <a:cubicBezTo>
                  <a:pt x="23" y="37"/>
                  <a:pt x="18" y="35"/>
                  <a:pt x="15" y="29"/>
                </a:cubicBezTo>
                <a:cubicBezTo>
                  <a:pt x="15" y="29"/>
                  <a:pt x="15" y="28"/>
                  <a:pt x="16" y="28"/>
                </a:cubicBezTo>
                <a:cubicBezTo>
                  <a:pt x="18" y="31"/>
                  <a:pt x="23" y="33"/>
                  <a:pt x="27" y="31"/>
                </a:cubicBezTo>
                <a:cubicBezTo>
                  <a:pt x="23" y="31"/>
                  <a:pt x="16" y="28"/>
                  <a:pt x="16" y="23"/>
                </a:cubicBezTo>
                <a:cubicBezTo>
                  <a:pt x="17" y="21"/>
                  <a:pt x="18" y="18"/>
                  <a:pt x="15" y="17"/>
                </a:cubicBezTo>
                <a:cubicBezTo>
                  <a:pt x="16" y="19"/>
                  <a:pt x="16" y="19"/>
                  <a:pt x="15" y="22"/>
                </a:cubicBezTo>
                <a:cubicBezTo>
                  <a:pt x="13" y="20"/>
                  <a:pt x="12" y="18"/>
                  <a:pt x="10" y="18"/>
                </a:cubicBezTo>
                <a:cubicBezTo>
                  <a:pt x="10" y="19"/>
                  <a:pt x="10" y="19"/>
                  <a:pt x="10" y="20"/>
                </a:cubicBezTo>
                <a:cubicBezTo>
                  <a:pt x="9" y="20"/>
                  <a:pt x="8" y="20"/>
                  <a:pt x="7" y="20"/>
                </a:cubicBezTo>
                <a:cubicBezTo>
                  <a:pt x="7" y="21"/>
                  <a:pt x="11" y="21"/>
                  <a:pt x="11" y="23"/>
                </a:cubicBezTo>
                <a:cubicBezTo>
                  <a:pt x="14" y="30"/>
                  <a:pt x="6" y="33"/>
                  <a:pt x="2" y="29"/>
                </a:cubicBezTo>
                <a:cubicBezTo>
                  <a:pt x="0" y="26"/>
                  <a:pt x="0" y="22"/>
                  <a:pt x="2" y="20"/>
                </a:cubicBezTo>
                <a:cubicBezTo>
                  <a:pt x="7" y="16"/>
                  <a:pt x="8" y="14"/>
                  <a:pt x="11" y="11"/>
                </a:cubicBezTo>
                <a:cubicBezTo>
                  <a:pt x="14" y="7"/>
                  <a:pt x="18" y="10"/>
                  <a:pt x="19" y="13"/>
                </a:cubicBezTo>
                <a:cubicBezTo>
                  <a:pt x="23" y="22"/>
                  <a:pt x="29" y="26"/>
                  <a:pt x="36" y="27"/>
                </a:cubicBezTo>
                <a:cubicBezTo>
                  <a:pt x="44" y="29"/>
                  <a:pt x="53" y="25"/>
                  <a:pt x="63" y="21"/>
                </a:cubicBezTo>
                <a:cubicBezTo>
                  <a:pt x="67" y="20"/>
                  <a:pt x="68" y="19"/>
                  <a:pt x="69" y="22"/>
                </a:cubicBezTo>
                <a:cubicBezTo>
                  <a:pt x="70" y="20"/>
                  <a:pt x="69" y="19"/>
                  <a:pt x="69" y="19"/>
                </a:cubicBezTo>
                <a:cubicBezTo>
                  <a:pt x="70" y="17"/>
                  <a:pt x="73" y="17"/>
                  <a:pt x="73" y="19"/>
                </a:cubicBezTo>
                <a:cubicBezTo>
                  <a:pt x="74" y="18"/>
                  <a:pt x="74" y="17"/>
                  <a:pt x="74" y="17"/>
                </a:cubicBezTo>
                <a:cubicBezTo>
                  <a:pt x="76" y="14"/>
                  <a:pt x="78" y="16"/>
                  <a:pt x="78" y="17"/>
                </a:cubicBezTo>
                <a:cubicBezTo>
                  <a:pt x="80" y="16"/>
                  <a:pt x="79" y="14"/>
                  <a:pt x="79" y="14"/>
                </a:cubicBezTo>
                <a:cubicBezTo>
                  <a:pt x="80" y="13"/>
                  <a:pt x="81" y="13"/>
                  <a:pt x="82" y="12"/>
                </a:cubicBezTo>
                <a:cubicBezTo>
                  <a:pt x="88" y="12"/>
                  <a:pt x="93" y="8"/>
                  <a:pt x="95" y="0"/>
                </a:cubicBezTo>
                <a:cubicBezTo>
                  <a:pt x="98" y="4"/>
                  <a:pt x="99" y="5"/>
                  <a:pt x="100" y="11"/>
                </a:cubicBezTo>
                <a:cubicBezTo>
                  <a:pt x="103" y="9"/>
                  <a:pt x="104" y="7"/>
                  <a:pt x="105" y="3"/>
                </a:cubicBezTo>
                <a:cubicBezTo>
                  <a:pt x="106" y="4"/>
                  <a:pt x="108" y="5"/>
                  <a:pt x="110" y="6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89" name="Freeform 1889"/>
          <p:cNvSpPr>
            <a:spLocks/>
          </p:cNvSpPr>
          <p:nvPr/>
        </p:nvSpPr>
        <p:spPr bwMode="auto">
          <a:xfrm>
            <a:off x="505884" y="615950"/>
            <a:ext cx="16933" cy="7938"/>
          </a:xfrm>
          <a:custGeom>
            <a:avLst/>
            <a:gdLst>
              <a:gd name="T0" fmla="*/ 0 w 17"/>
              <a:gd name="T1" fmla="*/ 6 h 11"/>
              <a:gd name="T2" fmla="*/ 0 w 17"/>
              <a:gd name="T3" fmla="*/ 6 h 11"/>
              <a:gd name="T4" fmla="*/ 9 w 17"/>
              <a:gd name="T5" fmla="*/ 6 h 11"/>
              <a:gd name="T6" fmla="*/ 15 w 17"/>
              <a:gd name="T7" fmla="*/ 0 h 11"/>
              <a:gd name="T8" fmla="*/ 10 w 17"/>
              <a:gd name="T9" fmla="*/ 9 h 11"/>
              <a:gd name="T10" fmla="*/ 0 w 17"/>
              <a:gd name="T11" fmla="*/ 6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" h="11">
                <a:moveTo>
                  <a:pt x="0" y="6"/>
                </a:moveTo>
                <a:lnTo>
                  <a:pt x="0" y="6"/>
                </a:lnTo>
                <a:cubicBezTo>
                  <a:pt x="1" y="7"/>
                  <a:pt x="6" y="8"/>
                  <a:pt x="9" y="6"/>
                </a:cubicBezTo>
                <a:cubicBezTo>
                  <a:pt x="13" y="5"/>
                  <a:pt x="15" y="2"/>
                  <a:pt x="15" y="0"/>
                </a:cubicBezTo>
                <a:cubicBezTo>
                  <a:pt x="17" y="3"/>
                  <a:pt x="14" y="7"/>
                  <a:pt x="10" y="9"/>
                </a:cubicBezTo>
                <a:cubicBezTo>
                  <a:pt x="7" y="11"/>
                  <a:pt x="1" y="11"/>
                  <a:pt x="0" y="6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90" name="Freeform 1890"/>
          <p:cNvSpPr>
            <a:spLocks/>
          </p:cNvSpPr>
          <p:nvPr/>
        </p:nvSpPr>
        <p:spPr bwMode="auto">
          <a:xfrm>
            <a:off x="503769" y="604839"/>
            <a:ext cx="14817" cy="15875"/>
          </a:xfrm>
          <a:custGeom>
            <a:avLst/>
            <a:gdLst>
              <a:gd name="T0" fmla="*/ 8 w 17"/>
              <a:gd name="T1" fmla="*/ 0 h 21"/>
              <a:gd name="T2" fmla="*/ 8 w 17"/>
              <a:gd name="T3" fmla="*/ 0 h 21"/>
              <a:gd name="T4" fmla="*/ 14 w 17"/>
              <a:gd name="T5" fmla="*/ 8 h 21"/>
              <a:gd name="T6" fmla="*/ 12 w 17"/>
              <a:gd name="T7" fmla="*/ 19 h 21"/>
              <a:gd name="T8" fmla="*/ 1 w 17"/>
              <a:gd name="T9" fmla="*/ 14 h 21"/>
              <a:gd name="T10" fmla="*/ 0 w 17"/>
              <a:gd name="T11" fmla="*/ 3 h 21"/>
              <a:gd name="T12" fmla="*/ 6 w 17"/>
              <a:gd name="T13" fmla="*/ 7 h 21"/>
              <a:gd name="T14" fmla="*/ 8 w 17"/>
              <a:gd name="T15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" h="21">
                <a:moveTo>
                  <a:pt x="8" y="0"/>
                </a:moveTo>
                <a:lnTo>
                  <a:pt x="8" y="0"/>
                </a:lnTo>
                <a:cubicBezTo>
                  <a:pt x="9" y="4"/>
                  <a:pt x="12" y="5"/>
                  <a:pt x="14" y="8"/>
                </a:cubicBezTo>
                <a:cubicBezTo>
                  <a:pt x="17" y="12"/>
                  <a:pt x="16" y="17"/>
                  <a:pt x="12" y="19"/>
                </a:cubicBezTo>
                <a:cubicBezTo>
                  <a:pt x="8" y="21"/>
                  <a:pt x="3" y="19"/>
                  <a:pt x="1" y="14"/>
                </a:cubicBezTo>
                <a:cubicBezTo>
                  <a:pt x="0" y="11"/>
                  <a:pt x="3" y="8"/>
                  <a:pt x="0" y="3"/>
                </a:cubicBezTo>
                <a:cubicBezTo>
                  <a:pt x="2" y="6"/>
                  <a:pt x="5" y="7"/>
                  <a:pt x="6" y="7"/>
                </a:cubicBezTo>
                <a:cubicBezTo>
                  <a:pt x="7" y="6"/>
                  <a:pt x="8" y="2"/>
                  <a:pt x="8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91" name="Freeform 1891"/>
          <p:cNvSpPr>
            <a:spLocks/>
          </p:cNvSpPr>
          <p:nvPr/>
        </p:nvSpPr>
        <p:spPr bwMode="auto">
          <a:xfrm>
            <a:off x="503769" y="604839"/>
            <a:ext cx="4233" cy="3175"/>
          </a:xfrm>
          <a:custGeom>
            <a:avLst/>
            <a:gdLst>
              <a:gd name="T0" fmla="*/ 4 w 4"/>
              <a:gd name="T1" fmla="*/ 0 h 3"/>
              <a:gd name="T2" fmla="*/ 4 w 4"/>
              <a:gd name="T3" fmla="*/ 0 h 3"/>
              <a:gd name="T4" fmla="*/ 4 w 4"/>
              <a:gd name="T5" fmla="*/ 3 h 3"/>
              <a:gd name="T6" fmla="*/ 0 w 4"/>
              <a:gd name="T7" fmla="*/ 1 h 3"/>
              <a:gd name="T8" fmla="*/ 4 w 4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3">
                <a:moveTo>
                  <a:pt x="4" y="0"/>
                </a:moveTo>
                <a:lnTo>
                  <a:pt x="4" y="0"/>
                </a:lnTo>
                <a:cubicBezTo>
                  <a:pt x="4" y="1"/>
                  <a:pt x="4" y="2"/>
                  <a:pt x="4" y="3"/>
                </a:cubicBezTo>
                <a:cubicBezTo>
                  <a:pt x="2" y="3"/>
                  <a:pt x="1" y="2"/>
                  <a:pt x="0" y="1"/>
                </a:cubicBezTo>
                <a:cubicBezTo>
                  <a:pt x="2" y="1"/>
                  <a:pt x="3" y="0"/>
                  <a:pt x="4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92" name="Freeform 1892"/>
          <p:cNvSpPr>
            <a:spLocks/>
          </p:cNvSpPr>
          <p:nvPr/>
        </p:nvSpPr>
        <p:spPr bwMode="auto">
          <a:xfrm>
            <a:off x="463551" y="534989"/>
            <a:ext cx="42333" cy="66675"/>
          </a:xfrm>
          <a:custGeom>
            <a:avLst/>
            <a:gdLst>
              <a:gd name="T0" fmla="*/ 0 w 46"/>
              <a:gd name="T1" fmla="*/ 1 h 93"/>
              <a:gd name="T2" fmla="*/ 0 w 46"/>
              <a:gd name="T3" fmla="*/ 1 h 93"/>
              <a:gd name="T4" fmla="*/ 3 w 46"/>
              <a:gd name="T5" fmla="*/ 0 h 93"/>
              <a:gd name="T6" fmla="*/ 45 w 46"/>
              <a:gd name="T7" fmla="*/ 87 h 93"/>
              <a:gd name="T8" fmla="*/ 43 w 46"/>
              <a:gd name="T9" fmla="*/ 92 h 93"/>
              <a:gd name="T10" fmla="*/ 37 w 46"/>
              <a:gd name="T11" fmla="*/ 90 h 93"/>
              <a:gd name="T12" fmla="*/ 0 w 46"/>
              <a:gd name="T13" fmla="*/ 1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6" h="93">
                <a:moveTo>
                  <a:pt x="0" y="1"/>
                </a:moveTo>
                <a:lnTo>
                  <a:pt x="0" y="1"/>
                </a:lnTo>
                <a:lnTo>
                  <a:pt x="3" y="0"/>
                </a:lnTo>
                <a:lnTo>
                  <a:pt x="45" y="87"/>
                </a:lnTo>
                <a:cubicBezTo>
                  <a:pt x="46" y="89"/>
                  <a:pt x="45" y="91"/>
                  <a:pt x="43" y="92"/>
                </a:cubicBezTo>
                <a:cubicBezTo>
                  <a:pt x="41" y="93"/>
                  <a:pt x="38" y="92"/>
                  <a:pt x="37" y="90"/>
                </a:cubicBezTo>
                <a:lnTo>
                  <a:pt x="0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93" name="Freeform 1893"/>
          <p:cNvSpPr>
            <a:spLocks/>
          </p:cNvSpPr>
          <p:nvPr/>
        </p:nvSpPr>
        <p:spPr bwMode="auto">
          <a:xfrm>
            <a:off x="548218" y="679450"/>
            <a:ext cx="6351" cy="1588"/>
          </a:xfrm>
          <a:custGeom>
            <a:avLst/>
            <a:gdLst>
              <a:gd name="T0" fmla="*/ 5 w 5"/>
              <a:gd name="T1" fmla="*/ 0 h 3"/>
              <a:gd name="T2" fmla="*/ 5 w 5"/>
              <a:gd name="T3" fmla="*/ 0 h 3"/>
              <a:gd name="T4" fmla="*/ 4 w 5"/>
              <a:gd name="T5" fmla="*/ 3 h 3"/>
              <a:gd name="T6" fmla="*/ 0 w 5"/>
              <a:gd name="T7" fmla="*/ 2 h 3"/>
              <a:gd name="T8" fmla="*/ 5 w 5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3">
                <a:moveTo>
                  <a:pt x="5" y="0"/>
                </a:moveTo>
                <a:lnTo>
                  <a:pt x="5" y="0"/>
                </a:lnTo>
                <a:cubicBezTo>
                  <a:pt x="5" y="1"/>
                  <a:pt x="4" y="2"/>
                  <a:pt x="4" y="3"/>
                </a:cubicBezTo>
                <a:cubicBezTo>
                  <a:pt x="3" y="3"/>
                  <a:pt x="1" y="3"/>
                  <a:pt x="0" y="2"/>
                </a:cubicBezTo>
                <a:cubicBezTo>
                  <a:pt x="2" y="2"/>
                  <a:pt x="4" y="1"/>
                  <a:pt x="5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94" name="Freeform 1894"/>
          <p:cNvSpPr>
            <a:spLocks/>
          </p:cNvSpPr>
          <p:nvPr/>
        </p:nvSpPr>
        <p:spPr bwMode="auto">
          <a:xfrm>
            <a:off x="497418" y="598488"/>
            <a:ext cx="12700" cy="6350"/>
          </a:xfrm>
          <a:custGeom>
            <a:avLst/>
            <a:gdLst>
              <a:gd name="T0" fmla="*/ 0 w 13"/>
              <a:gd name="T1" fmla="*/ 5 h 9"/>
              <a:gd name="T2" fmla="*/ 0 w 13"/>
              <a:gd name="T3" fmla="*/ 5 h 9"/>
              <a:gd name="T4" fmla="*/ 7 w 13"/>
              <a:gd name="T5" fmla="*/ 6 h 9"/>
              <a:gd name="T6" fmla="*/ 11 w 13"/>
              <a:gd name="T7" fmla="*/ 0 h 9"/>
              <a:gd name="T8" fmla="*/ 8 w 13"/>
              <a:gd name="T9" fmla="*/ 8 h 9"/>
              <a:gd name="T10" fmla="*/ 0 w 13"/>
              <a:gd name="T11" fmla="*/ 5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9">
                <a:moveTo>
                  <a:pt x="0" y="5"/>
                </a:moveTo>
                <a:lnTo>
                  <a:pt x="0" y="5"/>
                </a:lnTo>
                <a:cubicBezTo>
                  <a:pt x="1" y="7"/>
                  <a:pt x="4" y="7"/>
                  <a:pt x="7" y="6"/>
                </a:cubicBezTo>
                <a:cubicBezTo>
                  <a:pt x="10" y="4"/>
                  <a:pt x="11" y="2"/>
                  <a:pt x="11" y="0"/>
                </a:cubicBezTo>
                <a:cubicBezTo>
                  <a:pt x="13" y="3"/>
                  <a:pt x="11" y="7"/>
                  <a:pt x="8" y="8"/>
                </a:cubicBezTo>
                <a:cubicBezTo>
                  <a:pt x="5" y="9"/>
                  <a:pt x="0" y="9"/>
                  <a:pt x="0" y="5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95" name="Freeform 1895"/>
          <p:cNvSpPr>
            <a:spLocks/>
          </p:cNvSpPr>
          <p:nvPr/>
        </p:nvSpPr>
        <p:spPr bwMode="auto">
          <a:xfrm>
            <a:off x="541869" y="657226"/>
            <a:ext cx="4233" cy="3175"/>
          </a:xfrm>
          <a:custGeom>
            <a:avLst/>
            <a:gdLst>
              <a:gd name="T0" fmla="*/ 2 w 3"/>
              <a:gd name="T1" fmla="*/ 0 h 4"/>
              <a:gd name="T2" fmla="*/ 2 w 3"/>
              <a:gd name="T3" fmla="*/ 0 h 4"/>
              <a:gd name="T4" fmla="*/ 2 w 3"/>
              <a:gd name="T5" fmla="*/ 4 h 4"/>
              <a:gd name="T6" fmla="*/ 0 w 3"/>
              <a:gd name="T7" fmla="*/ 3 h 4"/>
              <a:gd name="T8" fmla="*/ 2 w 3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" h="4">
                <a:moveTo>
                  <a:pt x="2" y="0"/>
                </a:moveTo>
                <a:lnTo>
                  <a:pt x="2" y="0"/>
                </a:lnTo>
                <a:cubicBezTo>
                  <a:pt x="2" y="1"/>
                  <a:pt x="3" y="3"/>
                  <a:pt x="2" y="4"/>
                </a:cubicBezTo>
                <a:cubicBezTo>
                  <a:pt x="2" y="4"/>
                  <a:pt x="1" y="3"/>
                  <a:pt x="0" y="3"/>
                </a:cubicBezTo>
                <a:cubicBezTo>
                  <a:pt x="1" y="2"/>
                  <a:pt x="2" y="1"/>
                  <a:pt x="2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96" name="Freeform 1896"/>
          <p:cNvSpPr>
            <a:spLocks/>
          </p:cNvSpPr>
          <p:nvPr/>
        </p:nvSpPr>
        <p:spPr bwMode="auto">
          <a:xfrm>
            <a:off x="522818" y="660400"/>
            <a:ext cx="4233" cy="1588"/>
          </a:xfrm>
          <a:custGeom>
            <a:avLst/>
            <a:gdLst>
              <a:gd name="T0" fmla="*/ 0 w 5"/>
              <a:gd name="T1" fmla="*/ 0 h 4"/>
              <a:gd name="T2" fmla="*/ 0 w 5"/>
              <a:gd name="T3" fmla="*/ 0 h 4"/>
              <a:gd name="T4" fmla="*/ 4 w 5"/>
              <a:gd name="T5" fmla="*/ 2 h 4"/>
              <a:gd name="T6" fmla="*/ 5 w 5"/>
              <a:gd name="T7" fmla="*/ 4 h 4"/>
              <a:gd name="T8" fmla="*/ 0 w 5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4">
                <a:moveTo>
                  <a:pt x="0" y="0"/>
                </a:moveTo>
                <a:lnTo>
                  <a:pt x="0" y="0"/>
                </a:lnTo>
                <a:cubicBezTo>
                  <a:pt x="2" y="0"/>
                  <a:pt x="4" y="2"/>
                  <a:pt x="4" y="2"/>
                </a:cubicBezTo>
                <a:cubicBezTo>
                  <a:pt x="4" y="3"/>
                  <a:pt x="5" y="4"/>
                  <a:pt x="5" y="4"/>
                </a:cubicBezTo>
                <a:cubicBezTo>
                  <a:pt x="4" y="4"/>
                  <a:pt x="0" y="2"/>
                  <a:pt x="0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97" name="Freeform 1897"/>
          <p:cNvSpPr>
            <a:spLocks/>
          </p:cNvSpPr>
          <p:nvPr/>
        </p:nvSpPr>
        <p:spPr bwMode="auto">
          <a:xfrm>
            <a:off x="537635" y="666751"/>
            <a:ext cx="16933" cy="9525"/>
          </a:xfrm>
          <a:custGeom>
            <a:avLst/>
            <a:gdLst>
              <a:gd name="T0" fmla="*/ 0 w 19"/>
              <a:gd name="T1" fmla="*/ 7 h 12"/>
              <a:gd name="T2" fmla="*/ 0 w 19"/>
              <a:gd name="T3" fmla="*/ 7 h 12"/>
              <a:gd name="T4" fmla="*/ 10 w 19"/>
              <a:gd name="T5" fmla="*/ 7 h 12"/>
              <a:gd name="T6" fmla="*/ 16 w 19"/>
              <a:gd name="T7" fmla="*/ 0 h 12"/>
              <a:gd name="T8" fmla="*/ 12 w 19"/>
              <a:gd name="T9" fmla="*/ 10 h 12"/>
              <a:gd name="T10" fmla="*/ 0 w 19"/>
              <a:gd name="T11" fmla="*/ 7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" h="12">
                <a:moveTo>
                  <a:pt x="0" y="7"/>
                </a:moveTo>
                <a:lnTo>
                  <a:pt x="0" y="7"/>
                </a:lnTo>
                <a:cubicBezTo>
                  <a:pt x="1" y="8"/>
                  <a:pt x="6" y="9"/>
                  <a:pt x="10" y="7"/>
                </a:cubicBezTo>
                <a:cubicBezTo>
                  <a:pt x="15" y="5"/>
                  <a:pt x="16" y="2"/>
                  <a:pt x="16" y="0"/>
                </a:cubicBezTo>
                <a:cubicBezTo>
                  <a:pt x="19" y="4"/>
                  <a:pt x="16" y="8"/>
                  <a:pt x="12" y="10"/>
                </a:cubicBezTo>
                <a:cubicBezTo>
                  <a:pt x="8" y="12"/>
                  <a:pt x="1" y="12"/>
                  <a:pt x="0" y="7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98" name="Freeform 1898"/>
          <p:cNvSpPr>
            <a:spLocks/>
          </p:cNvSpPr>
          <p:nvPr/>
        </p:nvSpPr>
        <p:spPr bwMode="auto">
          <a:xfrm>
            <a:off x="615951" y="633414"/>
            <a:ext cx="16933" cy="4763"/>
          </a:xfrm>
          <a:custGeom>
            <a:avLst/>
            <a:gdLst>
              <a:gd name="T0" fmla="*/ 16 w 18"/>
              <a:gd name="T1" fmla="*/ 0 h 6"/>
              <a:gd name="T2" fmla="*/ 16 w 18"/>
              <a:gd name="T3" fmla="*/ 0 h 6"/>
              <a:gd name="T4" fmla="*/ 17 w 18"/>
              <a:gd name="T5" fmla="*/ 4 h 6"/>
              <a:gd name="T6" fmla="*/ 0 w 18"/>
              <a:gd name="T7" fmla="*/ 4 h 6"/>
              <a:gd name="T8" fmla="*/ 16 w 18"/>
              <a:gd name="T9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6">
                <a:moveTo>
                  <a:pt x="16" y="0"/>
                </a:moveTo>
                <a:lnTo>
                  <a:pt x="16" y="0"/>
                </a:lnTo>
                <a:cubicBezTo>
                  <a:pt x="18" y="1"/>
                  <a:pt x="18" y="3"/>
                  <a:pt x="17" y="4"/>
                </a:cubicBezTo>
                <a:cubicBezTo>
                  <a:pt x="15" y="6"/>
                  <a:pt x="9" y="4"/>
                  <a:pt x="0" y="4"/>
                </a:cubicBezTo>
                <a:cubicBezTo>
                  <a:pt x="6" y="2"/>
                  <a:pt x="16" y="6"/>
                  <a:pt x="16" y="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099" name="Freeform 1899"/>
          <p:cNvSpPr>
            <a:spLocks/>
          </p:cNvSpPr>
          <p:nvPr/>
        </p:nvSpPr>
        <p:spPr bwMode="auto">
          <a:xfrm>
            <a:off x="611717" y="633413"/>
            <a:ext cx="0" cy="1588"/>
          </a:xfrm>
          <a:custGeom>
            <a:avLst/>
            <a:gdLst>
              <a:gd name="T0" fmla="*/ 0 w 1"/>
              <a:gd name="T1" fmla="*/ 0 h 2"/>
              <a:gd name="T2" fmla="*/ 0 w 1"/>
              <a:gd name="T3" fmla="*/ 0 h 2"/>
              <a:gd name="T4" fmla="*/ 0 w 1"/>
              <a:gd name="T5" fmla="*/ 2 h 2"/>
              <a:gd name="T6" fmla="*/ 0 w 1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2">
                <a:moveTo>
                  <a:pt x="0" y="0"/>
                </a:moveTo>
                <a:lnTo>
                  <a:pt x="0" y="0"/>
                </a:lnTo>
                <a:cubicBezTo>
                  <a:pt x="1" y="0"/>
                  <a:pt x="1" y="2"/>
                  <a:pt x="0" y="2"/>
                </a:cubicBezTo>
                <a:cubicBezTo>
                  <a:pt x="0" y="2"/>
                  <a:pt x="0" y="0"/>
                  <a:pt x="0" y="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00" name="Freeform 1900"/>
          <p:cNvSpPr>
            <a:spLocks/>
          </p:cNvSpPr>
          <p:nvPr/>
        </p:nvSpPr>
        <p:spPr bwMode="auto">
          <a:xfrm>
            <a:off x="607484" y="633414"/>
            <a:ext cx="2117" cy="3175"/>
          </a:xfrm>
          <a:custGeom>
            <a:avLst/>
            <a:gdLst>
              <a:gd name="T0" fmla="*/ 0 w 2"/>
              <a:gd name="T1" fmla="*/ 0 h 4"/>
              <a:gd name="T2" fmla="*/ 0 w 2"/>
              <a:gd name="T3" fmla="*/ 0 h 4"/>
              <a:gd name="T4" fmla="*/ 0 w 2"/>
              <a:gd name="T5" fmla="*/ 4 h 4"/>
              <a:gd name="T6" fmla="*/ 0 w 2"/>
              <a:gd name="T7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4">
                <a:moveTo>
                  <a:pt x="0" y="0"/>
                </a:moveTo>
                <a:lnTo>
                  <a:pt x="0" y="0"/>
                </a:lnTo>
                <a:cubicBezTo>
                  <a:pt x="2" y="1"/>
                  <a:pt x="2" y="3"/>
                  <a:pt x="0" y="4"/>
                </a:cubicBezTo>
                <a:cubicBezTo>
                  <a:pt x="1" y="3"/>
                  <a:pt x="0" y="0"/>
                  <a:pt x="0" y="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01" name="Freeform 1901"/>
          <p:cNvSpPr>
            <a:spLocks/>
          </p:cNvSpPr>
          <p:nvPr/>
        </p:nvSpPr>
        <p:spPr bwMode="auto">
          <a:xfrm>
            <a:off x="624418" y="630239"/>
            <a:ext cx="6351" cy="4763"/>
          </a:xfrm>
          <a:custGeom>
            <a:avLst/>
            <a:gdLst>
              <a:gd name="T0" fmla="*/ 3 w 7"/>
              <a:gd name="T1" fmla="*/ 0 h 7"/>
              <a:gd name="T2" fmla="*/ 3 w 7"/>
              <a:gd name="T3" fmla="*/ 0 h 7"/>
              <a:gd name="T4" fmla="*/ 0 w 7"/>
              <a:gd name="T5" fmla="*/ 5 h 7"/>
              <a:gd name="T6" fmla="*/ 3 w 7"/>
              <a:gd name="T7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7">
                <a:moveTo>
                  <a:pt x="3" y="0"/>
                </a:moveTo>
                <a:lnTo>
                  <a:pt x="3" y="0"/>
                </a:lnTo>
                <a:cubicBezTo>
                  <a:pt x="7" y="4"/>
                  <a:pt x="4" y="7"/>
                  <a:pt x="0" y="5"/>
                </a:cubicBezTo>
                <a:cubicBezTo>
                  <a:pt x="4" y="4"/>
                  <a:pt x="4" y="2"/>
                  <a:pt x="3" y="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02" name="Freeform 1902"/>
          <p:cNvSpPr>
            <a:spLocks/>
          </p:cNvSpPr>
          <p:nvPr/>
        </p:nvSpPr>
        <p:spPr bwMode="auto">
          <a:xfrm>
            <a:off x="512235" y="614364"/>
            <a:ext cx="4233" cy="3175"/>
          </a:xfrm>
          <a:custGeom>
            <a:avLst/>
            <a:gdLst>
              <a:gd name="T0" fmla="*/ 3 w 4"/>
              <a:gd name="T1" fmla="*/ 0 h 6"/>
              <a:gd name="T2" fmla="*/ 3 w 4"/>
              <a:gd name="T3" fmla="*/ 0 h 6"/>
              <a:gd name="T4" fmla="*/ 3 w 4"/>
              <a:gd name="T5" fmla="*/ 4 h 6"/>
              <a:gd name="T6" fmla="*/ 0 w 4"/>
              <a:gd name="T7" fmla="*/ 6 h 6"/>
              <a:gd name="T8" fmla="*/ 3 w 4"/>
              <a:gd name="T9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6">
                <a:moveTo>
                  <a:pt x="3" y="0"/>
                </a:moveTo>
                <a:lnTo>
                  <a:pt x="3" y="0"/>
                </a:lnTo>
                <a:cubicBezTo>
                  <a:pt x="4" y="1"/>
                  <a:pt x="4" y="3"/>
                  <a:pt x="3" y="4"/>
                </a:cubicBezTo>
                <a:cubicBezTo>
                  <a:pt x="3" y="5"/>
                  <a:pt x="1" y="6"/>
                  <a:pt x="0" y="6"/>
                </a:cubicBezTo>
                <a:cubicBezTo>
                  <a:pt x="1" y="5"/>
                  <a:pt x="3" y="3"/>
                  <a:pt x="3" y="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03" name="Freeform 1903"/>
          <p:cNvSpPr>
            <a:spLocks/>
          </p:cNvSpPr>
          <p:nvPr/>
        </p:nvSpPr>
        <p:spPr bwMode="auto">
          <a:xfrm>
            <a:off x="546102" y="671514"/>
            <a:ext cx="4233" cy="3175"/>
          </a:xfrm>
          <a:custGeom>
            <a:avLst/>
            <a:gdLst>
              <a:gd name="T0" fmla="*/ 5 w 5"/>
              <a:gd name="T1" fmla="*/ 0 h 4"/>
              <a:gd name="T2" fmla="*/ 5 w 5"/>
              <a:gd name="T3" fmla="*/ 0 h 4"/>
              <a:gd name="T4" fmla="*/ 0 w 5"/>
              <a:gd name="T5" fmla="*/ 3 h 4"/>
              <a:gd name="T6" fmla="*/ 5 w 5"/>
              <a:gd name="T7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4">
                <a:moveTo>
                  <a:pt x="5" y="0"/>
                </a:moveTo>
                <a:lnTo>
                  <a:pt x="5" y="0"/>
                </a:lnTo>
                <a:cubicBezTo>
                  <a:pt x="5" y="2"/>
                  <a:pt x="2" y="4"/>
                  <a:pt x="0" y="3"/>
                </a:cubicBezTo>
                <a:cubicBezTo>
                  <a:pt x="2" y="2"/>
                  <a:pt x="4" y="1"/>
                  <a:pt x="5" y="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04" name="Freeform 1904"/>
          <p:cNvSpPr>
            <a:spLocks/>
          </p:cNvSpPr>
          <p:nvPr/>
        </p:nvSpPr>
        <p:spPr bwMode="auto">
          <a:xfrm>
            <a:off x="457201" y="528639"/>
            <a:ext cx="10584" cy="4763"/>
          </a:xfrm>
          <a:custGeom>
            <a:avLst/>
            <a:gdLst>
              <a:gd name="T0" fmla="*/ 1 w 9"/>
              <a:gd name="T1" fmla="*/ 5 h 7"/>
              <a:gd name="T2" fmla="*/ 1 w 9"/>
              <a:gd name="T3" fmla="*/ 5 h 7"/>
              <a:gd name="T4" fmla="*/ 1 w 9"/>
              <a:gd name="T5" fmla="*/ 3 h 7"/>
              <a:gd name="T6" fmla="*/ 7 w 9"/>
              <a:gd name="T7" fmla="*/ 0 h 7"/>
              <a:gd name="T8" fmla="*/ 8 w 9"/>
              <a:gd name="T9" fmla="*/ 2 h 7"/>
              <a:gd name="T10" fmla="*/ 6 w 9"/>
              <a:gd name="T11" fmla="*/ 6 h 7"/>
              <a:gd name="T12" fmla="*/ 1 w 9"/>
              <a:gd name="T13" fmla="*/ 5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" h="7">
                <a:moveTo>
                  <a:pt x="1" y="5"/>
                </a:moveTo>
                <a:lnTo>
                  <a:pt x="1" y="5"/>
                </a:lnTo>
                <a:cubicBezTo>
                  <a:pt x="0" y="5"/>
                  <a:pt x="0" y="4"/>
                  <a:pt x="1" y="3"/>
                </a:cubicBezTo>
                <a:cubicBezTo>
                  <a:pt x="3" y="3"/>
                  <a:pt x="5" y="2"/>
                  <a:pt x="7" y="0"/>
                </a:cubicBezTo>
                <a:cubicBezTo>
                  <a:pt x="7" y="0"/>
                  <a:pt x="8" y="1"/>
                  <a:pt x="8" y="2"/>
                </a:cubicBezTo>
                <a:cubicBezTo>
                  <a:pt x="9" y="3"/>
                  <a:pt x="8" y="5"/>
                  <a:pt x="6" y="6"/>
                </a:cubicBezTo>
                <a:cubicBezTo>
                  <a:pt x="4" y="7"/>
                  <a:pt x="1" y="7"/>
                  <a:pt x="1" y="5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05" name="Freeform 1905"/>
          <p:cNvSpPr>
            <a:spLocks/>
          </p:cNvSpPr>
          <p:nvPr/>
        </p:nvSpPr>
        <p:spPr bwMode="auto">
          <a:xfrm>
            <a:off x="455084" y="492126"/>
            <a:ext cx="10584" cy="22225"/>
          </a:xfrm>
          <a:custGeom>
            <a:avLst/>
            <a:gdLst>
              <a:gd name="T0" fmla="*/ 6 w 12"/>
              <a:gd name="T1" fmla="*/ 0 h 29"/>
              <a:gd name="T2" fmla="*/ 6 w 12"/>
              <a:gd name="T3" fmla="*/ 0 h 29"/>
              <a:gd name="T4" fmla="*/ 8 w 12"/>
              <a:gd name="T5" fmla="*/ 3 h 29"/>
              <a:gd name="T6" fmla="*/ 5 w 12"/>
              <a:gd name="T7" fmla="*/ 9 h 29"/>
              <a:gd name="T8" fmla="*/ 9 w 12"/>
              <a:gd name="T9" fmla="*/ 4 h 29"/>
              <a:gd name="T10" fmla="*/ 10 w 12"/>
              <a:gd name="T11" fmla="*/ 6 h 29"/>
              <a:gd name="T12" fmla="*/ 6 w 12"/>
              <a:gd name="T13" fmla="*/ 12 h 29"/>
              <a:gd name="T14" fmla="*/ 11 w 12"/>
              <a:gd name="T15" fmla="*/ 7 h 29"/>
              <a:gd name="T16" fmla="*/ 12 w 12"/>
              <a:gd name="T17" fmla="*/ 9 h 29"/>
              <a:gd name="T18" fmla="*/ 12 w 12"/>
              <a:gd name="T19" fmla="*/ 10 h 29"/>
              <a:gd name="T20" fmla="*/ 7 w 12"/>
              <a:gd name="T21" fmla="*/ 14 h 29"/>
              <a:gd name="T22" fmla="*/ 12 w 12"/>
              <a:gd name="T23" fmla="*/ 12 h 29"/>
              <a:gd name="T24" fmla="*/ 12 w 12"/>
              <a:gd name="T25" fmla="*/ 15 h 29"/>
              <a:gd name="T26" fmla="*/ 7 w 12"/>
              <a:gd name="T27" fmla="*/ 17 h 29"/>
              <a:gd name="T28" fmla="*/ 12 w 12"/>
              <a:gd name="T29" fmla="*/ 16 h 29"/>
              <a:gd name="T30" fmla="*/ 11 w 12"/>
              <a:gd name="T31" fmla="*/ 18 h 29"/>
              <a:gd name="T32" fmla="*/ 6 w 12"/>
              <a:gd name="T33" fmla="*/ 19 h 29"/>
              <a:gd name="T34" fmla="*/ 10 w 12"/>
              <a:gd name="T35" fmla="*/ 20 h 29"/>
              <a:gd name="T36" fmla="*/ 10 w 12"/>
              <a:gd name="T37" fmla="*/ 21 h 29"/>
              <a:gd name="T38" fmla="*/ 4 w 12"/>
              <a:gd name="T39" fmla="*/ 21 h 29"/>
              <a:gd name="T40" fmla="*/ 9 w 12"/>
              <a:gd name="T41" fmla="*/ 23 h 29"/>
              <a:gd name="T42" fmla="*/ 7 w 12"/>
              <a:gd name="T43" fmla="*/ 24 h 29"/>
              <a:gd name="T44" fmla="*/ 2 w 12"/>
              <a:gd name="T45" fmla="*/ 29 h 29"/>
              <a:gd name="T46" fmla="*/ 0 w 12"/>
              <a:gd name="T47" fmla="*/ 28 h 29"/>
              <a:gd name="T48" fmla="*/ 2 w 12"/>
              <a:gd name="T49" fmla="*/ 24 h 29"/>
              <a:gd name="T50" fmla="*/ 0 w 12"/>
              <a:gd name="T51" fmla="*/ 19 h 29"/>
              <a:gd name="T52" fmla="*/ 0 w 12"/>
              <a:gd name="T53" fmla="*/ 19 h 29"/>
              <a:gd name="T54" fmla="*/ 3 w 12"/>
              <a:gd name="T55" fmla="*/ 19 h 29"/>
              <a:gd name="T56" fmla="*/ 2 w 12"/>
              <a:gd name="T57" fmla="*/ 10 h 29"/>
              <a:gd name="T58" fmla="*/ 6 w 12"/>
              <a:gd name="T59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2" h="29">
                <a:moveTo>
                  <a:pt x="6" y="0"/>
                </a:moveTo>
                <a:lnTo>
                  <a:pt x="6" y="0"/>
                </a:lnTo>
                <a:cubicBezTo>
                  <a:pt x="6" y="0"/>
                  <a:pt x="6" y="1"/>
                  <a:pt x="8" y="3"/>
                </a:cubicBezTo>
                <a:lnTo>
                  <a:pt x="5" y="9"/>
                </a:lnTo>
                <a:lnTo>
                  <a:pt x="9" y="4"/>
                </a:lnTo>
                <a:cubicBezTo>
                  <a:pt x="9" y="4"/>
                  <a:pt x="9" y="5"/>
                  <a:pt x="10" y="6"/>
                </a:cubicBezTo>
                <a:lnTo>
                  <a:pt x="6" y="12"/>
                </a:lnTo>
                <a:lnTo>
                  <a:pt x="11" y="7"/>
                </a:lnTo>
                <a:cubicBezTo>
                  <a:pt x="11" y="8"/>
                  <a:pt x="11" y="9"/>
                  <a:pt x="12" y="9"/>
                </a:cubicBezTo>
                <a:cubicBezTo>
                  <a:pt x="12" y="9"/>
                  <a:pt x="12" y="10"/>
                  <a:pt x="12" y="10"/>
                </a:cubicBezTo>
                <a:lnTo>
                  <a:pt x="7" y="14"/>
                </a:lnTo>
                <a:lnTo>
                  <a:pt x="12" y="12"/>
                </a:lnTo>
                <a:cubicBezTo>
                  <a:pt x="12" y="13"/>
                  <a:pt x="12" y="14"/>
                  <a:pt x="12" y="15"/>
                </a:cubicBezTo>
                <a:lnTo>
                  <a:pt x="7" y="17"/>
                </a:lnTo>
                <a:lnTo>
                  <a:pt x="12" y="16"/>
                </a:lnTo>
                <a:cubicBezTo>
                  <a:pt x="11" y="17"/>
                  <a:pt x="11" y="18"/>
                  <a:pt x="11" y="18"/>
                </a:cubicBezTo>
                <a:lnTo>
                  <a:pt x="6" y="19"/>
                </a:lnTo>
                <a:lnTo>
                  <a:pt x="10" y="20"/>
                </a:lnTo>
                <a:cubicBezTo>
                  <a:pt x="10" y="20"/>
                  <a:pt x="10" y="21"/>
                  <a:pt x="10" y="21"/>
                </a:cubicBezTo>
                <a:lnTo>
                  <a:pt x="4" y="21"/>
                </a:lnTo>
                <a:lnTo>
                  <a:pt x="9" y="23"/>
                </a:lnTo>
                <a:cubicBezTo>
                  <a:pt x="8" y="23"/>
                  <a:pt x="8" y="24"/>
                  <a:pt x="7" y="24"/>
                </a:cubicBezTo>
                <a:cubicBezTo>
                  <a:pt x="5" y="25"/>
                  <a:pt x="3" y="26"/>
                  <a:pt x="2" y="29"/>
                </a:cubicBezTo>
                <a:cubicBezTo>
                  <a:pt x="2" y="29"/>
                  <a:pt x="1" y="28"/>
                  <a:pt x="0" y="28"/>
                </a:cubicBezTo>
                <a:cubicBezTo>
                  <a:pt x="1" y="27"/>
                  <a:pt x="2" y="26"/>
                  <a:pt x="2" y="24"/>
                </a:cubicBezTo>
                <a:cubicBezTo>
                  <a:pt x="2" y="22"/>
                  <a:pt x="1" y="20"/>
                  <a:pt x="0" y="19"/>
                </a:cubicBezTo>
                <a:lnTo>
                  <a:pt x="0" y="19"/>
                </a:lnTo>
                <a:cubicBezTo>
                  <a:pt x="1" y="19"/>
                  <a:pt x="2" y="19"/>
                  <a:pt x="3" y="19"/>
                </a:cubicBezTo>
                <a:cubicBezTo>
                  <a:pt x="7" y="16"/>
                  <a:pt x="4" y="12"/>
                  <a:pt x="2" y="10"/>
                </a:cubicBezTo>
                <a:lnTo>
                  <a:pt x="6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06" name="Freeform 1906"/>
          <p:cNvSpPr>
            <a:spLocks/>
          </p:cNvSpPr>
          <p:nvPr/>
        </p:nvSpPr>
        <p:spPr bwMode="auto">
          <a:xfrm>
            <a:off x="436035" y="490538"/>
            <a:ext cx="6351" cy="6350"/>
          </a:xfrm>
          <a:custGeom>
            <a:avLst/>
            <a:gdLst>
              <a:gd name="T0" fmla="*/ 5 w 8"/>
              <a:gd name="T1" fmla="*/ 8 h 8"/>
              <a:gd name="T2" fmla="*/ 5 w 8"/>
              <a:gd name="T3" fmla="*/ 8 h 8"/>
              <a:gd name="T4" fmla="*/ 4 w 8"/>
              <a:gd name="T5" fmla="*/ 2 h 8"/>
              <a:gd name="T6" fmla="*/ 8 w 8"/>
              <a:gd name="T7" fmla="*/ 6 h 8"/>
              <a:gd name="T8" fmla="*/ 5 w 8"/>
              <a:gd name="T9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8">
                <a:moveTo>
                  <a:pt x="5" y="8"/>
                </a:moveTo>
                <a:lnTo>
                  <a:pt x="5" y="8"/>
                </a:lnTo>
                <a:cubicBezTo>
                  <a:pt x="0" y="4"/>
                  <a:pt x="4" y="3"/>
                  <a:pt x="4" y="2"/>
                </a:cubicBezTo>
                <a:cubicBezTo>
                  <a:pt x="5" y="2"/>
                  <a:pt x="8" y="0"/>
                  <a:pt x="8" y="6"/>
                </a:cubicBezTo>
                <a:lnTo>
                  <a:pt x="5" y="8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07" name="Freeform 1907"/>
          <p:cNvSpPr>
            <a:spLocks/>
          </p:cNvSpPr>
          <p:nvPr/>
        </p:nvSpPr>
        <p:spPr bwMode="auto">
          <a:xfrm>
            <a:off x="425451" y="504825"/>
            <a:ext cx="23284" cy="12700"/>
          </a:xfrm>
          <a:custGeom>
            <a:avLst/>
            <a:gdLst>
              <a:gd name="T0" fmla="*/ 0 w 24"/>
              <a:gd name="T1" fmla="*/ 0 h 18"/>
              <a:gd name="T2" fmla="*/ 0 w 24"/>
              <a:gd name="T3" fmla="*/ 0 h 18"/>
              <a:gd name="T4" fmla="*/ 9 w 24"/>
              <a:gd name="T5" fmla="*/ 4 h 18"/>
              <a:gd name="T6" fmla="*/ 15 w 24"/>
              <a:gd name="T7" fmla="*/ 11 h 18"/>
              <a:gd name="T8" fmla="*/ 17 w 24"/>
              <a:gd name="T9" fmla="*/ 8 h 18"/>
              <a:gd name="T10" fmla="*/ 17 w 24"/>
              <a:gd name="T11" fmla="*/ 9 h 18"/>
              <a:gd name="T12" fmla="*/ 20 w 24"/>
              <a:gd name="T13" fmla="*/ 13 h 18"/>
              <a:gd name="T14" fmla="*/ 24 w 24"/>
              <a:gd name="T15" fmla="*/ 15 h 18"/>
              <a:gd name="T16" fmla="*/ 23 w 24"/>
              <a:gd name="T17" fmla="*/ 17 h 18"/>
              <a:gd name="T18" fmla="*/ 17 w 24"/>
              <a:gd name="T19" fmla="*/ 18 h 18"/>
              <a:gd name="T20" fmla="*/ 14 w 24"/>
              <a:gd name="T21" fmla="*/ 18 h 18"/>
              <a:gd name="T22" fmla="*/ 16 w 24"/>
              <a:gd name="T23" fmla="*/ 13 h 18"/>
              <a:gd name="T24" fmla="*/ 13 w 24"/>
              <a:gd name="T25" fmla="*/ 17 h 18"/>
              <a:gd name="T26" fmla="*/ 11 w 24"/>
              <a:gd name="T27" fmla="*/ 17 h 18"/>
              <a:gd name="T28" fmla="*/ 13 w 24"/>
              <a:gd name="T29" fmla="*/ 13 h 18"/>
              <a:gd name="T30" fmla="*/ 10 w 24"/>
              <a:gd name="T31" fmla="*/ 16 h 18"/>
              <a:gd name="T32" fmla="*/ 8 w 24"/>
              <a:gd name="T33" fmla="*/ 15 h 18"/>
              <a:gd name="T34" fmla="*/ 11 w 24"/>
              <a:gd name="T35" fmla="*/ 12 h 18"/>
              <a:gd name="T36" fmla="*/ 6 w 24"/>
              <a:gd name="T37" fmla="*/ 15 h 18"/>
              <a:gd name="T38" fmla="*/ 4 w 24"/>
              <a:gd name="T39" fmla="*/ 13 h 18"/>
              <a:gd name="T40" fmla="*/ 9 w 24"/>
              <a:gd name="T41" fmla="*/ 11 h 18"/>
              <a:gd name="T42" fmla="*/ 3 w 24"/>
              <a:gd name="T43" fmla="*/ 11 h 18"/>
              <a:gd name="T44" fmla="*/ 2 w 24"/>
              <a:gd name="T45" fmla="*/ 11 h 18"/>
              <a:gd name="T46" fmla="*/ 2 w 24"/>
              <a:gd name="T47" fmla="*/ 9 h 18"/>
              <a:gd name="T48" fmla="*/ 8 w 24"/>
              <a:gd name="T49" fmla="*/ 9 h 18"/>
              <a:gd name="T50" fmla="*/ 1 w 24"/>
              <a:gd name="T51" fmla="*/ 7 h 18"/>
              <a:gd name="T52" fmla="*/ 0 w 24"/>
              <a:gd name="T53" fmla="*/ 5 h 18"/>
              <a:gd name="T54" fmla="*/ 7 w 24"/>
              <a:gd name="T55" fmla="*/ 6 h 18"/>
              <a:gd name="T56" fmla="*/ 0 w 24"/>
              <a:gd name="T57" fmla="*/ 3 h 18"/>
              <a:gd name="T58" fmla="*/ 0 w 24"/>
              <a:gd name="T59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4" h="18">
                <a:moveTo>
                  <a:pt x="0" y="0"/>
                </a:moveTo>
                <a:lnTo>
                  <a:pt x="0" y="0"/>
                </a:lnTo>
                <a:lnTo>
                  <a:pt x="9" y="4"/>
                </a:lnTo>
                <a:cubicBezTo>
                  <a:pt x="9" y="7"/>
                  <a:pt x="11" y="11"/>
                  <a:pt x="15" y="11"/>
                </a:cubicBezTo>
                <a:cubicBezTo>
                  <a:pt x="16" y="10"/>
                  <a:pt x="17" y="9"/>
                  <a:pt x="17" y="8"/>
                </a:cubicBezTo>
                <a:lnTo>
                  <a:pt x="17" y="9"/>
                </a:lnTo>
                <a:cubicBezTo>
                  <a:pt x="18" y="10"/>
                  <a:pt x="18" y="12"/>
                  <a:pt x="20" y="13"/>
                </a:cubicBezTo>
                <a:cubicBezTo>
                  <a:pt x="21" y="14"/>
                  <a:pt x="23" y="15"/>
                  <a:pt x="24" y="15"/>
                </a:cubicBezTo>
                <a:cubicBezTo>
                  <a:pt x="24" y="15"/>
                  <a:pt x="23" y="16"/>
                  <a:pt x="23" y="17"/>
                </a:cubicBezTo>
                <a:cubicBezTo>
                  <a:pt x="21" y="15"/>
                  <a:pt x="19" y="16"/>
                  <a:pt x="17" y="18"/>
                </a:cubicBezTo>
                <a:cubicBezTo>
                  <a:pt x="16" y="18"/>
                  <a:pt x="15" y="18"/>
                  <a:pt x="14" y="18"/>
                </a:cubicBezTo>
                <a:lnTo>
                  <a:pt x="16" y="13"/>
                </a:lnTo>
                <a:lnTo>
                  <a:pt x="13" y="17"/>
                </a:lnTo>
                <a:cubicBezTo>
                  <a:pt x="12" y="17"/>
                  <a:pt x="12" y="17"/>
                  <a:pt x="11" y="17"/>
                </a:cubicBezTo>
                <a:lnTo>
                  <a:pt x="13" y="13"/>
                </a:lnTo>
                <a:lnTo>
                  <a:pt x="10" y="16"/>
                </a:lnTo>
                <a:cubicBezTo>
                  <a:pt x="9" y="16"/>
                  <a:pt x="8" y="16"/>
                  <a:pt x="8" y="15"/>
                </a:cubicBezTo>
                <a:lnTo>
                  <a:pt x="11" y="12"/>
                </a:lnTo>
                <a:lnTo>
                  <a:pt x="6" y="15"/>
                </a:lnTo>
                <a:cubicBezTo>
                  <a:pt x="6" y="14"/>
                  <a:pt x="5" y="13"/>
                  <a:pt x="4" y="13"/>
                </a:cubicBezTo>
                <a:lnTo>
                  <a:pt x="9" y="11"/>
                </a:lnTo>
                <a:lnTo>
                  <a:pt x="3" y="11"/>
                </a:lnTo>
                <a:cubicBezTo>
                  <a:pt x="3" y="11"/>
                  <a:pt x="3" y="11"/>
                  <a:pt x="2" y="11"/>
                </a:cubicBezTo>
                <a:cubicBezTo>
                  <a:pt x="2" y="10"/>
                  <a:pt x="2" y="9"/>
                  <a:pt x="2" y="9"/>
                </a:cubicBezTo>
                <a:lnTo>
                  <a:pt x="8" y="9"/>
                </a:lnTo>
                <a:lnTo>
                  <a:pt x="1" y="7"/>
                </a:lnTo>
                <a:cubicBezTo>
                  <a:pt x="1" y="6"/>
                  <a:pt x="1" y="5"/>
                  <a:pt x="0" y="5"/>
                </a:cubicBezTo>
                <a:lnTo>
                  <a:pt x="7" y="6"/>
                </a:lnTo>
                <a:lnTo>
                  <a:pt x="0" y="3"/>
                </a:lnTo>
                <a:cubicBezTo>
                  <a:pt x="0" y="1"/>
                  <a:pt x="0" y="0"/>
                  <a:pt x="0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08" name="Freeform 1908"/>
          <p:cNvSpPr>
            <a:spLocks/>
          </p:cNvSpPr>
          <p:nvPr/>
        </p:nvSpPr>
        <p:spPr bwMode="auto">
          <a:xfrm>
            <a:off x="436035" y="517525"/>
            <a:ext cx="10584" cy="4763"/>
          </a:xfrm>
          <a:custGeom>
            <a:avLst/>
            <a:gdLst>
              <a:gd name="T0" fmla="*/ 1 w 10"/>
              <a:gd name="T1" fmla="*/ 0 h 7"/>
              <a:gd name="T2" fmla="*/ 1 w 10"/>
              <a:gd name="T3" fmla="*/ 0 h 7"/>
              <a:gd name="T4" fmla="*/ 10 w 10"/>
              <a:gd name="T5" fmla="*/ 6 h 7"/>
              <a:gd name="T6" fmla="*/ 10 w 10"/>
              <a:gd name="T7" fmla="*/ 7 h 7"/>
              <a:gd name="T8" fmla="*/ 0 w 10"/>
              <a:gd name="T9" fmla="*/ 1 h 7"/>
              <a:gd name="T10" fmla="*/ 1 w 10"/>
              <a:gd name="T11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" h="7">
                <a:moveTo>
                  <a:pt x="1" y="0"/>
                </a:moveTo>
                <a:lnTo>
                  <a:pt x="1" y="0"/>
                </a:lnTo>
                <a:lnTo>
                  <a:pt x="10" y="6"/>
                </a:lnTo>
                <a:lnTo>
                  <a:pt x="10" y="7"/>
                </a:lnTo>
                <a:lnTo>
                  <a:pt x="0" y="1"/>
                </a:lnTo>
                <a:lnTo>
                  <a:pt x="1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09" name="Freeform 1909"/>
          <p:cNvSpPr>
            <a:spLocks/>
          </p:cNvSpPr>
          <p:nvPr/>
        </p:nvSpPr>
        <p:spPr bwMode="auto">
          <a:xfrm>
            <a:off x="459318" y="512764"/>
            <a:ext cx="6351" cy="3175"/>
          </a:xfrm>
          <a:custGeom>
            <a:avLst/>
            <a:gdLst>
              <a:gd name="T0" fmla="*/ 1 w 5"/>
              <a:gd name="T1" fmla="*/ 3 h 5"/>
              <a:gd name="T2" fmla="*/ 1 w 5"/>
              <a:gd name="T3" fmla="*/ 3 h 5"/>
              <a:gd name="T4" fmla="*/ 2 w 5"/>
              <a:gd name="T5" fmla="*/ 0 h 5"/>
              <a:gd name="T6" fmla="*/ 4 w 5"/>
              <a:gd name="T7" fmla="*/ 1 h 5"/>
              <a:gd name="T8" fmla="*/ 3 w 5"/>
              <a:gd name="T9" fmla="*/ 4 h 5"/>
              <a:gd name="T10" fmla="*/ 1 w 5"/>
              <a:gd name="T11" fmla="*/ 3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5">
                <a:moveTo>
                  <a:pt x="1" y="3"/>
                </a:moveTo>
                <a:lnTo>
                  <a:pt x="1" y="3"/>
                </a:lnTo>
                <a:cubicBezTo>
                  <a:pt x="0" y="2"/>
                  <a:pt x="1" y="1"/>
                  <a:pt x="2" y="0"/>
                </a:cubicBezTo>
                <a:cubicBezTo>
                  <a:pt x="3" y="0"/>
                  <a:pt x="4" y="0"/>
                  <a:pt x="4" y="1"/>
                </a:cubicBezTo>
                <a:cubicBezTo>
                  <a:pt x="5" y="3"/>
                  <a:pt x="4" y="4"/>
                  <a:pt x="3" y="4"/>
                </a:cubicBezTo>
                <a:cubicBezTo>
                  <a:pt x="2" y="5"/>
                  <a:pt x="1" y="4"/>
                  <a:pt x="1" y="3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10" name="Freeform 1910"/>
          <p:cNvSpPr>
            <a:spLocks/>
          </p:cNvSpPr>
          <p:nvPr/>
        </p:nvSpPr>
        <p:spPr bwMode="auto">
          <a:xfrm>
            <a:off x="446618" y="514350"/>
            <a:ext cx="16933" cy="7938"/>
          </a:xfrm>
          <a:custGeom>
            <a:avLst/>
            <a:gdLst>
              <a:gd name="T0" fmla="*/ 9 w 19"/>
              <a:gd name="T1" fmla="*/ 0 h 13"/>
              <a:gd name="T2" fmla="*/ 9 w 19"/>
              <a:gd name="T3" fmla="*/ 0 h 13"/>
              <a:gd name="T4" fmla="*/ 11 w 19"/>
              <a:gd name="T5" fmla="*/ 1 h 13"/>
              <a:gd name="T6" fmla="*/ 19 w 19"/>
              <a:gd name="T7" fmla="*/ 4 h 13"/>
              <a:gd name="T8" fmla="*/ 15 w 19"/>
              <a:gd name="T9" fmla="*/ 7 h 13"/>
              <a:gd name="T10" fmla="*/ 8 w 19"/>
              <a:gd name="T11" fmla="*/ 4 h 13"/>
              <a:gd name="T12" fmla="*/ 5 w 19"/>
              <a:gd name="T13" fmla="*/ 11 h 13"/>
              <a:gd name="T14" fmla="*/ 0 w 19"/>
              <a:gd name="T15" fmla="*/ 12 h 13"/>
              <a:gd name="T16" fmla="*/ 3 w 19"/>
              <a:gd name="T17" fmla="*/ 5 h 13"/>
              <a:gd name="T18" fmla="*/ 4 w 19"/>
              <a:gd name="T19" fmla="*/ 2 h 13"/>
              <a:gd name="T20" fmla="*/ 5 w 19"/>
              <a:gd name="T21" fmla="*/ 2 h 13"/>
              <a:gd name="T22" fmla="*/ 6 w 19"/>
              <a:gd name="T23" fmla="*/ 2 h 13"/>
              <a:gd name="T24" fmla="*/ 7 w 19"/>
              <a:gd name="T25" fmla="*/ 3 h 13"/>
              <a:gd name="T26" fmla="*/ 7 w 19"/>
              <a:gd name="T27" fmla="*/ 2 h 13"/>
              <a:gd name="T28" fmla="*/ 8 w 19"/>
              <a:gd name="T29" fmla="*/ 0 h 13"/>
              <a:gd name="T30" fmla="*/ 9 w 19"/>
              <a:gd name="T31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9" h="13">
                <a:moveTo>
                  <a:pt x="9" y="0"/>
                </a:moveTo>
                <a:lnTo>
                  <a:pt x="9" y="0"/>
                </a:lnTo>
                <a:lnTo>
                  <a:pt x="11" y="1"/>
                </a:lnTo>
                <a:cubicBezTo>
                  <a:pt x="11" y="1"/>
                  <a:pt x="14" y="6"/>
                  <a:pt x="19" y="4"/>
                </a:cubicBezTo>
                <a:cubicBezTo>
                  <a:pt x="19" y="5"/>
                  <a:pt x="17" y="7"/>
                  <a:pt x="15" y="7"/>
                </a:cubicBezTo>
                <a:cubicBezTo>
                  <a:pt x="11" y="7"/>
                  <a:pt x="8" y="4"/>
                  <a:pt x="8" y="4"/>
                </a:cubicBezTo>
                <a:cubicBezTo>
                  <a:pt x="8" y="4"/>
                  <a:pt x="8" y="8"/>
                  <a:pt x="5" y="11"/>
                </a:cubicBezTo>
                <a:cubicBezTo>
                  <a:pt x="4" y="13"/>
                  <a:pt x="1" y="13"/>
                  <a:pt x="0" y="12"/>
                </a:cubicBezTo>
                <a:cubicBezTo>
                  <a:pt x="5" y="10"/>
                  <a:pt x="3" y="5"/>
                  <a:pt x="3" y="5"/>
                </a:cubicBezTo>
                <a:lnTo>
                  <a:pt x="4" y="2"/>
                </a:lnTo>
                <a:cubicBezTo>
                  <a:pt x="4" y="2"/>
                  <a:pt x="4" y="2"/>
                  <a:pt x="5" y="2"/>
                </a:cubicBezTo>
                <a:cubicBezTo>
                  <a:pt x="5" y="2"/>
                  <a:pt x="6" y="2"/>
                  <a:pt x="6" y="2"/>
                </a:cubicBezTo>
                <a:lnTo>
                  <a:pt x="7" y="3"/>
                </a:lnTo>
                <a:lnTo>
                  <a:pt x="7" y="2"/>
                </a:lnTo>
                <a:cubicBezTo>
                  <a:pt x="7" y="1"/>
                  <a:pt x="8" y="1"/>
                  <a:pt x="8" y="0"/>
                </a:cubicBezTo>
                <a:cubicBezTo>
                  <a:pt x="8" y="0"/>
                  <a:pt x="8" y="0"/>
                  <a:pt x="9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11" name="Freeform 1911"/>
          <p:cNvSpPr>
            <a:spLocks/>
          </p:cNvSpPr>
          <p:nvPr/>
        </p:nvSpPr>
        <p:spPr bwMode="auto">
          <a:xfrm>
            <a:off x="433918" y="496889"/>
            <a:ext cx="21167" cy="9525"/>
          </a:xfrm>
          <a:custGeom>
            <a:avLst/>
            <a:gdLst>
              <a:gd name="T0" fmla="*/ 9 w 21"/>
              <a:gd name="T1" fmla="*/ 13 h 13"/>
              <a:gd name="T2" fmla="*/ 9 w 21"/>
              <a:gd name="T3" fmla="*/ 13 h 13"/>
              <a:gd name="T4" fmla="*/ 9 w 21"/>
              <a:gd name="T5" fmla="*/ 10 h 13"/>
              <a:gd name="T6" fmla="*/ 4 w 21"/>
              <a:gd name="T7" fmla="*/ 9 h 13"/>
              <a:gd name="T8" fmla="*/ 0 w 21"/>
              <a:gd name="T9" fmla="*/ 11 h 13"/>
              <a:gd name="T10" fmla="*/ 2 w 21"/>
              <a:gd name="T11" fmla="*/ 8 h 13"/>
              <a:gd name="T12" fmla="*/ 2 w 21"/>
              <a:gd name="T13" fmla="*/ 7 h 13"/>
              <a:gd name="T14" fmla="*/ 7 w 21"/>
              <a:gd name="T15" fmla="*/ 5 h 13"/>
              <a:gd name="T16" fmla="*/ 6 w 21"/>
              <a:gd name="T17" fmla="*/ 6 h 13"/>
              <a:gd name="T18" fmla="*/ 11 w 21"/>
              <a:gd name="T19" fmla="*/ 8 h 13"/>
              <a:gd name="T20" fmla="*/ 14 w 21"/>
              <a:gd name="T21" fmla="*/ 3 h 13"/>
              <a:gd name="T22" fmla="*/ 12 w 21"/>
              <a:gd name="T23" fmla="*/ 2 h 13"/>
              <a:gd name="T24" fmla="*/ 16 w 21"/>
              <a:gd name="T25" fmla="*/ 0 h 13"/>
              <a:gd name="T26" fmla="*/ 18 w 21"/>
              <a:gd name="T27" fmla="*/ 1 h 13"/>
              <a:gd name="T28" fmla="*/ 21 w 21"/>
              <a:gd name="T29" fmla="*/ 2 h 13"/>
              <a:gd name="T30" fmla="*/ 17 w 21"/>
              <a:gd name="T31" fmla="*/ 3 h 13"/>
              <a:gd name="T32" fmla="*/ 15 w 21"/>
              <a:gd name="T33" fmla="*/ 8 h 13"/>
              <a:gd name="T34" fmla="*/ 16 w 21"/>
              <a:gd name="T35" fmla="*/ 10 h 13"/>
              <a:gd name="T36" fmla="*/ 9 w 21"/>
              <a:gd name="T3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1" h="13">
                <a:moveTo>
                  <a:pt x="9" y="13"/>
                </a:moveTo>
                <a:lnTo>
                  <a:pt x="9" y="13"/>
                </a:lnTo>
                <a:lnTo>
                  <a:pt x="9" y="10"/>
                </a:lnTo>
                <a:cubicBezTo>
                  <a:pt x="7" y="9"/>
                  <a:pt x="5" y="9"/>
                  <a:pt x="4" y="9"/>
                </a:cubicBezTo>
                <a:cubicBezTo>
                  <a:pt x="3" y="11"/>
                  <a:pt x="2" y="10"/>
                  <a:pt x="0" y="11"/>
                </a:cubicBezTo>
                <a:cubicBezTo>
                  <a:pt x="0" y="10"/>
                  <a:pt x="0" y="9"/>
                  <a:pt x="2" y="8"/>
                </a:cubicBezTo>
                <a:cubicBezTo>
                  <a:pt x="1" y="8"/>
                  <a:pt x="2" y="7"/>
                  <a:pt x="2" y="7"/>
                </a:cubicBezTo>
                <a:lnTo>
                  <a:pt x="7" y="5"/>
                </a:lnTo>
                <a:cubicBezTo>
                  <a:pt x="6" y="5"/>
                  <a:pt x="6" y="6"/>
                  <a:pt x="6" y="6"/>
                </a:cubicBezTo>
                <a:cubicBezTo>
                  <a:pt x="9" y="6"/>
                  <a:pt x="11" y="8"/>
                  <a:pt x="11" y="8"/>
                </a:cubicBezTo>
                <a:cubicBezTo>
                  <a:pt x="11" y="8"/>
                  <a:pt x="11" y="5"/>
                  <a:pt x="14" y="3"/>
                </a:cubicBezTo>
                <a:cubicBezTo>
                  <a:pt x="13" y="2"/>
                  <a:pt x="13" y="2"/>
                  <a:pt x="12" y="2"/>
                </a:cubicBezTo>
                <a:lnTo>
                  <a:pt x="16" y="0"/>
                </a:lnTo>
                <a:cubicBezTo>
                  <a:pt x="17" y="0"/>
                  <a:pt x="18" y="0"/>
                  <a:pt x="18" y="1"/>
                </a:cubicBezTo>
                <a:cubicBezTo>
                  <a:pt x="19" y="1"/>
                  <a:pt x="20" y="1"/>
                  <a:pt x="21" y="2"/>
                </a:cubicBezTo>
                <a:cubicBezTo>
                  <a:pt x="19" y="2"/>
                  <a:pt x="19" y="4"/>
                  <a:pt x="17" y="3"/>
                </a:cubicBezTo>
                <a:cubicBezTo>
                  <a:pt x="16" y="4"/>
                  <a:pt x="14" y="6"/>
                  <a:pt x="15" y="8"/>
                </a:cubicBezTo>
                <a:lnTo>
                  <a:pt x="16" y="10"/>
                </a:lnTo>
                <a:lnTo>
                  <a:pt x="9" y="13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12" name="Freeform 1912"/>
          <p:cNvSpPr>
            <a:spLocks/>
          </p:cNvSpPr>
          <p:nvPr/>
        </p:nvSpPr>
        <p:spPr bwMode="auto">
          <a:xfrm>
            <a:off x="442385" y="504825"/>
            <a:ext cx="12700" cy="9525"/>
          </a:xfrm>
          <a:custGeom>
            <a:avLst/>
            <a:gdLst>
              <a:gd name="T0" fmla="*/ 10 w 14"/>
              <a:gd name="T1" fmla="*/ 0 h 15"/>
              <a:gd name="T2" fmla="*/ 10 w 14"/>
              <a:gd name="T3" fmla="*/ 0 h 15"/>
              <a:gd name="T4" fmla="*/ 14 w 14"/>
              <a:gd name="T5" fmla="*/ 8 h 15"/>
              <a:gd name="T6" fmla="*/ 11 w 14"/>
              <a:gd name="T7" fmla="*/ 14 h 15"/>
              <a:gd name="T8" fmla="*/ 3 w 14"/>
              <a:gd name="T9" fmla="*/ 13 h 15"/>
              <a:gd name="T10" fmla="*/ 0 w 14"/>
              <a:gd name="T11" fmla="*/ 4 h 15"/>
              <a:gd name="T12" fmla="*/ 10 w 14"/>
              <a:gd name="T13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15">
                <a:moveTo>
                  <a:pt x="10" y="0"/>
                </a:moveTo>
                <a:lnTo>
                  <a:pt x="10" y="0"/>
                </a:lnTo>
                <a:cubicBezTo>
                  <a:pt x="11" y="2"/>
                  <a:pt x="14" y="5"/>
                  <a:pt x="14" y="8"/>
                </a:cubicBezTo>
                <a:cubicBezTo>
                  <a:pt x="14" y="12"/>
                  <a:pt x="12" y="12"/>
                  <a:pt x="11" y="14"/>
                </a:cubicBezTo>
                <a:cubicBezTo>
                  <a:pt x="8" y="13"/>
                  <a:pt x="7" y="15"/>
                  <a:pt x="3" y="13"/>
                </a:cubicBezTo>
                <a:cubicBezTo>
                  <a:pt x="1" y="11"/>
                  <a:pt x="1" y="7"/>
                  <a:pt x="0" y="4"/>
                </a:cubicBezTo>
                <a:lnTo>
                  <a:pt x="10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13" name="Freeform 1913"/>
          <p:cNvSpPr>
            <a:spLocks/>
          </p:cNvSpPr>
          <p:nvPr/>
        </p:nvSpPr>
        <p:spPr bwMode="auto">
          <a:xfrm>
            <a:off x="433918" y="496888"/>
            <a:ext cx="6351" cy="4763"/>
          </a:xfrm>
          <a:custGeom>
            <a:avLst/>
            <a:gdLst>
              <a:gd name="T0" fmla="*/ 5 w 6"/>
              <a:gd name="T1" fmla="*/ 5 h 6"/>
              <a:gd name="T2" fmla="*/ 5 w 6"/>
              <a:gd name="T3" fmla="*/ 5 h 6"/>
              <a:gd name="T4" fmla="*/ 3 w 6"/>
              <a:gd name="T5" fmla="*/ 6 h 6"/>
              <a:gd name="T6" fmla="*/ 2 w 6"/>
              <a:gd name="T7" fmla="*/ 1 h 6"/>
              <a:gd name="T8" fmla="*/ 5 w 6"/>
              <a:gd name="T9" fmla="*/ 5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6">
                <a:moveTo>
                  <a:pt x="5" y="5"/>
                </a:moveTo>
                <a:lnTo>
                  <a:pt x="5" y="5"/>
                </a:lnTo>
                <a:lnTo>
                  <a:pt x="3" y="6"/>
                </a:lnTo>
                <a:cubicBezTo>
                  <a:pt x="0" y="3"/>
                  <a:pt x="2" y="2"/>
                  <a:pt x="2" y="1"/>
                </a:cubicBezTo>
                <a:cubicBezTo>
                  <a:pt x="3" y="2"/>
                  <a:pt x="6" y="0"/>
                  <a:pt x="5" y="5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14" name="Freeform 1914"/>
          <p:cNvSpPr>
            <a:spLocks/>
          </p:cNvSpPr>
          <p:nvPr/>
        </p:nvSpPr>
        <p:spPr bwMode="auto">
          <a:xfrm>
            <a:off x="444502" y="493714"/>
            <a:ext cx="4233" cy="4763"/>
          </a:xfrm>
          <a:custGeom>
            <a:avLst/>
            <a:gdLst>
              <a:gd name="T0" fmla="*/ 3 w 6"/>
              <a:gd name="T1" fmla="*/ 6 h 6"/>
              <a:gd name="T2" fmla="*/ 3 w 6"/>
              <a:gd name="T3" fmla="*/ 6 h 6"/>
              <a:gd name="T4" fmla="*/ 3 w 6"/>
              <a:gd name="T5" fmla="*/ 1 h 6"/>
              <a:gd name="T6" fmla="*/ 6 w 6"/>
              <a:gd name="T7" fmla="*/ 5 h 6"/>
              <a:gd name="T8" fmla="*/ 3 w 6"/>
              <a:gd name="T9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6">
                <a:moveTo>
                  <a:pt x="3" y="6"/>
                </a:moveTo>
                <a:lnTo>
                  <a:pt x="3" y="6"/>
                </a:lnTo>
                <a:cubicBezTo>
                  <a:pt x="0" y="3"/>
                  <a:pt x="3" y="2"/>
                  <a:pt x="3" y="1"/>
                </a:cubicBezTo>
                <a:cubicBezTo>
                  <a:pt x="4" y="2"/>
                  <a:pt x="6" y="0"/>
                  <a:pt x="6" y="5"/>
                </a:cubicBezTo>
                <a:lnTo>
                  <a:pt x="3" y="6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15" name="Freeform 1915"/>
          <p:cNvSpPr>
            <a:spLocks noEditPoints="1"/>
          </p:cNvSpPr>
          <p:nvPr/>
        </p:nvSpPr>
        <p:spPr bwMode="auto">
          <a:xfrm>
            <a:off x="645584" y="476250"/>
            <a:ext cx="110067" cy="87313"/>
          </a:xfrm>
          <a:custGeom>
            <a:avLst/>
            <a:gdLst>
              <a:gd name="T0" fmla="*/ 81 w 116"/>
              <a:gd name="T1" fmla="*/ 68 h 121"/>
              <a:gd name="T2" fmla="*/ 79 w 116"/>
              <a:gd name="T3" fmla="*/ 61 h 121"/>
              <a:gd name="T4" fmla="*/ 82 w 116"/>
              <a:gd name="T5" fmla="*/ 25 h 121"/>
              <a:gd name="T6" fmla="*/ 71 w 116"/>
              <a:gd name="T7" fmla="*/ 67 h 121"/>
              <a:gd name="T8" fmla="*/ 64 w 116"/>
              <a:gd name="T9" fmla="*/ 29 h 121"/>
              <a:gd name="T10" fmla="*/ 90 w 116"/>
              <a:gd name="T11" fmla="*/ 27 h 121"/>
              <a:gd name="T12" fmla="*/ 89 w 116"/>
              <a:gd name="T13" fmla="*/ 67 h 121"/>
              <a:gd name="T14" fmla="*/ 97 w 116"/>
              <a:gd name="T15" fmla="*/ 60 h 121"/>
              <a:gd name="T16" fmla="*/ 102 w 116"/>
              <a:gd name="T17" fmla="*/ 46 h 121"/>
              <a:gd name="T18" fmla="*/ 65 w 116"/>
              <a:gd name="T19" fmla="*/ 93 h 121"/>
              <a:gd name="T20" fmla="*/ 64 w 116"/>
              <a:gd name="T21" fmla="*/ 89 h 121"/>
              <a:gd name="T22" fmla="*/ 69 w 116"/>
              <a:gd name="T23" fmla="*/ 75 h 121"/>
              <a:gd name="T24" fmla="*/ 53 w 116"/>
              <a:gd name="T25" fmla="*/ 99 h 121"/>
              <a:gd name="T26" fmla="*/ 63 w 116"/>
              <a:gd name="T27" fmla="*/ 99 h 121"/>
              <a:gd name="T28" fmla="*/ 53 w 116"/>
              <a:gd name="T29" fmla="*/ 99 h 121"/>
              <a:gd name="T30" fmla="*/ 52 w 116"/>
              <a:gd name="T31" fmla="*/ 72 h 121"/>
              <a:gd name="T32" fmla="*/ 51 w 116"/>
              <a:gd name="T33" fmla="*/ 93 h 121"/>
              <a:gd name="T34" fmla="*/ 52 w 116"/>
              <a:gd name="T35" fmla="*/ 72 h 121"/>
              <a:gd name="T36" fmla="*/ 34 w 116"/>
              <a:gd name="T37" fmla="*/ 68 h 121"/>
              <a:gd name="T38" fmla="*/ 18 w 116"/>
              <a:gd name="T39" fmla="*/ 34 h 121"/>
              <a:gd name="T40" fmla="*/ 22 w 116"/>
              <a:gd name="T41" fmla="*/ 64 h 121"/>
              <a:gd name="T42" fmla="*/ 28 w 116"/>
              <a:gd name="T43" fmla="*/ 58 h 121"/>
              <a:gd name="T44" fmla="*/ 34 w 116"/>
              <a:gd name="T45" fmla="*/ 25 h 121"/>
              <a:gd name="T46" fmla="*/ 52 w 116"/>
              <a:gd name="T47" fmla="*/ 64 h 121"/>
              <a:gd name="T48" fmla="*/ 36 w 116"/>
              <a:gd name="T49" fmla="*/ 34 h 121"/>
              <a:gd name="T50" fmla="*/ 27 w 116"/>
              <a:gd name="T51" fmla="*/ 27 h 121"/>
              <a:gd name="T52" fmla="*/ 38 w 116"/>
              <a:gd name="T53" fmla="*/ 68 h 121"/>
              <a:gd name="T54" fmla="*/ 24 w 116"/>
              <a:gd name="T55" fmla="*/ 18 h 121"/>
              <a:gd name="T56" fmla="*/ 25 w 116"/>
              <a:gd name="T57" fmla="*/ 18 h 121"/>
              <a:gd name="T58" fmla="*/ 24 w 116"/>
              <a:gd name="T59" fmla="*/ 18 h 121"/>
              <a:gd name="T60" fmla="*/ 48 w 116"/>
              <a:gd name="T61" fmla="*/ 96 h 121"/>
              <a:gd name="T62" fmla="*/ 48 w 116"/>
              <a:gd name="T63" fmla="*/ 96 h 121"/>
              <a:gd name="T64" fmla="*/ 68 w 116"/>
              <a:gd name="T65" fmla="*/ 96 h 121"/>
              <a:gd name="T66" fmla="*/ 68 w 116"/>
              <a:gd name="T67" fmla="*/ 96 h 121"/>
              <a:gd name="T68" fmla="*/ 91 w 116"/>
              <a:gd name="T69" fmla="*/ 18 h 121"/>
              <a:gd name="T70" fmla="*/ 91 w 116"/>
              <a:gd name="T71" fmla="*/ 18 h 121"/>
              <a:gd name="T72" fmla="*/ 113 w 116"/>
              <a:gd name="T73" fmla="*/ 103 h 121"/>
              <a:gd name="T74" fmla="*/ 104 w 116"/>
              <a:gd name="T75" fmla="*/ 90 h 121"/>
              <a:gd name="T76" fmla="*/ 113 w 116"/>
              <a:gd name="T77" fmla="*/ 46 h 121"/>
              <a:gd name="T78" fmla="*/ 106 w 116"/>
              <a:gd name="T79" fmla="*/ 3 h 121"/>
              <a:gd name="T80" fmla="*/ 92 w 116"/>
              <a:gd name="T81" fmla="*/ 1 h 121"/>
              <a:gd name="T82" fmla="*/ 64 w 116"/>
              <a:gd name="T83" fmla="*/ 21 h 121"/>
              <a:gd name="T84" fmla="*/ 52 w 116"/>
              <a:gd name="T85" fmla="*/ 1 h 121"/>
              <a:gd name="T86" fmla="*/ 30 w 116"/>
              <a:gd name="T87" fmla="*/ 17 h 121"/>
              <a:gd name="T88" fmla="*/ 10 w 116"/>
              <a:gd name="T89" fmla="*/ 1 h 121"/>
              <a:gd name="T90" fmla="*/ 17 w 116"/>
              <a:gd name="T91" fmla="*/ 22 h 121"/>
              <a:gd name="T92" fmla="*/ 17 w 116"/>
              <a:gd name="T93" fmla="*/ 72 h 121"/>
              <a:gd name="T94" fmla="*/ 2 w 116"/>
              <a:gd name="T95" fmla="*/ 103 h 121"/>
              <a:gd name="T96" fmla="*/ 21 w 116"/>
              <a:gd name="T97" fmla="*/ 105 h 121"/>
              <a:gd name="T98" fmla="*/ 30 w 116"/>
              <a:gd name="T99" fmla="*/ 76 h 121"/>
              <a:gd name="T100" fmla="*/ 58 w 116"/>
              <a:gd name="T101" fmla="*/ 121 h 121"/>
              <a:gd name="T102" fmla="*/ 85 w 116"/>
              <a:gd name="T103" fmla="*/ 76 h 121"/>
              <a:gd name="T104" fmla="*/ 95 w 116"/>
              <a:gd name="T105" fmla="*/ 105 h 121"/>
              <a:gd name="T106" fmla="*/ 113 w 116"/>
              <a:gd name="T107" fmla="*/ 103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16" h="121">
                <a:moveTo>
                  <a:pt x="81" y="68"/>
                </a:moveTo>
                <a:lnTo>
                  <a:pt x="81" y="68"/>
                </a:lnTo>
                <a:cubicBezTo>
                  <a:pt x="80" y="68"/>
                  <a:pt x="79" y="68"/>
                  <a:pt x="78" y="68"/>
                </a:cubicBezTo>
                <a:cubicBezTo>
                  <a:pt x="78" y="66"/>
                  <a:pt x="79" y="63"/>
                  <a:pt x="79" y="61"/>
                </a:cubicBezTo>
                <a:cubicBezTo>
                  <a:pt x="81" y="49"/>
                  <a:pt x="85" y="35"/>
                  <a:pt x="88" y="27"/>
                </a:cubicBezTo>
                <a:lnTo>
                  <a:pt x="82" y="25"/>
                </a:lnTo>
                <a:cubicBezTo>
                  <a:pt x="81" y="28"/>
                  <a:pt x="80" y="31"/>
                  <a:pt x="79" y="34"/>
                </a:cubicBezTo>
                <a:cubicBezTo>
                  <a:pt x="76" y="45"/>
                  <a:pt x="73" y="56"/>
                  <a:pt x="71" y="67"/>
                </a:cubicBezTo>
                <a:cubicBezTo>
                  <a:pt x="66" y="66"/>
                  <a:pt x="64" y="64"/>
                  <a:pt x="64" y="64"/>
                </a:cubicBezTo>
                <a:lnTo>
                  <a:pt x="64" y="29"/>
                </a:lnTo>
                <a:cubicBezTo>
                  <a:pt x="64" y="29"/>
                  <a:pt x="68" y="25"/>
                  <a:pt x="81" y="25"/>
                </a:cubicBezTo>
                <a:cubicBezTo>
                  <a:pt x="84" y="25"/>
                  <a:pt x="87" y="26"/>
                  <a:pt x="90" y="27"/>
                </a:cubicBezTo>
                <a:cubicBezTo>
                  <a:pt x="89" y="34"/>
                  <a:pt x="88" y="45"/>
                  <a:pt x="88" y="58"/>
                </a:cubicBezTo>
                <a:cubicBezTo>
                  <a:pt x="88" y="61"/>
                  <a:pt x="88" y="64"/>
                  <a:pt x="89" y="67"/>
                </a:cubicBezTo>
                <a:lnTo>
                  <a:pt x="93" y="64"/>
                </a:lnTo>
                <a:lnTo>
                  <a:pt x="97" y="60"/>
                </a:lnTo>
                <a:cubicBezTo>
                  <a:pt x="97" y="53"/>
                  <a:pt x="97" y="44"/>
                  <a:pt x="97" y="34"/>
                </a:cubicBezTo>
                <a:cubicBezTo>
                  <a:pt x="100" y="37"/>
                  <a:pt x="102" y="42"/>
                  <a:pt x="102" y="46"/>
                </a:cubicBezTo>
                <a:cubicBezTo>
                  <a:pt x="102" y="57"/>
                  <a:pt x="94" y="68"/>
                  <a:pt x="81" y="68"/>
                </a:cubicBezTo>
                <a:close/>
                <a:moveTo>
                  <a:pt x="65" y="93"/>
                </a:moveTo>
                <a:lnTo>
                  <a:pt x="65" y="93"/>
                </a:lnTo>
                <a:cubicBezTo>
                  <a:pt x="64" y="91"/>
                  <a:pt x="64" y="90"/>
                  <a:pt x="64" y="89"/>
                </a:cubicBezTo>
                <a:lnTo>
                  <a:pt x="64" y="72"/>
                </a:lnTo>
                <a:cubicBezTo>
                  <a:pt x="64" y="72"/>
                  <a:pt x="65" y="74"/>
                  <a:pt x="69" y="75"/>
                </a:cubicBezTo>
                <a:cubicBezTo>
                  <a:pt x="68" y="81"/>
                  <a:pt x="66" y="87"/>
                  <a:pt x="65" y="93"/>
                </a:cubicBezTo>
                <a:close/>
                <a:moveTo>
                  <a:pt x="53" y="99"/>
                </a:moveTo>
                <a:lnTo>
                  <a:pt x="53" y="99"/>
                </a:lnTo>
                <a:lnTo>
                  <a:pt x="63" y="99"/>
                </a:lnTo>
                <a:cubicBezTo>
                  <a:pt x="61" y="104"/>
                  <a:pt x="60" y="107"/>
                  <a:pt x="58" y="109"/>
                </a:cubicBezTo>
                <a:cubicBezTo>
                  <a:pt x="56" y="107"/>
                  <a:pt x="54" y="104"/>
                  <a:pt x="53" y="99"/>
                </a:cubicBezTo>
                <a:close/>
                <a:moveTo>
                  <a:pt x="52" y="72"/>
                </a:moveTo>
                <a:lnTo>
                  <a:pt x="52" y="72"/>
                </a:lnTo>
                <a:lnTo>
                  <a:pt x="52" y="89"/>
                </a:lnTo>
                <a:cubicBezTo>
                  <a:pt x="52" y="90"/>
                  <a:pt x="51" y="91"/>
                  <a:pt x="51" y="93"/>
                </a:cubicBezTo>
                <a:cubicBezTo>
                  <a:pt x="49" y="87"/>
                  <a:pt x="48" y="81"/>
                  <a:pt x="46" y="75"/>
                </a:cubicBezTo>
                <a:cubicBezTo>
                  <a:pt x="50" y="74"/>
                  <a:pt x="52" y="72"/>
                  <a:pt x="52" y="72"/>
                </a:cubicBezTo>
                <a:close/>
                <a:moveTo>
                  <a:pt x="34" y="68"/>
                </a:moveTo>
                <a:lnTo>
                  <a:pt x="34" y="68"/>
                </a:lnTo>
                <a:cubicBezTo>
                  <a:pt x="21" y="68"/>
                  <a:pt x="13" y="57"/>
                  <a:pt x="13" y="46"/>
                </a:cubicBezTo>
                <a:cubicBezTo>
                  <a:pt x="13" y="42"/>
                  <a:pt x="15" y="37"/>
                  <a:pt x="18" y="34"/>
                </a:cubicBezTo>
                <a:cubicBezTo>
                  <a:pt x="19" y="44"/>
                  <a:pt x="19" y="53"/>
                  <a:pt x="18" y="60"/>
                </a:cubicBezTo>
                <a:lnTo>
                  <a:pt x="22" y="64"/>
                </a:lnTo>
                <a:lnTo>
                  <a:pt x="27" y="67"/>
                </a:lnTo>
                <a:cubicBezTo>
                  <a:pt x="27" y="64"/>
                  <a:pt x="28" y="61"/>
                  <a:pt x="28" y="58"/>
                </a:cubicBezTo>
                <a:cubicBezTo>
                  <a:pt x="28" y="45"/>
                  <a:pt x="27" y="34"/>
                  <a:pt x="26" y="27"/>
                </a:cubicBezTo>
                <a:cubicBezTo>
                  <a:pt x="28" y="26"/>
                  <a:pt x="31" y="25"/>
                  <a:pt x="34" y="25"/>
                </a:cubicBezTo>
                <a:cubicBezTo>
                  <a:pt x="48" y="25"/>
                  <a:pt x="52" y="29"/>
                  <a:pt x="52" y="29"/>
                </a:cubicBezTo>
                <a:lnTo>
                  <a:pt x="52" y="64"/>
                </a:lnTo>
                <a:cubicBezTo>
                  <a:pt x="52" y="64"/>
                  <a:pt x="50" y="66"/>
                  <a:pt x="44" y="67"/>
                </a:cubicBezTo>
                <a:cubicBezTo>
                  <a:pt x="42" y="56"/>
                  <a:pt x="40" y="45"/>
                  <a:pt x="36" y="34"/>
                </a:cubicBezTo>
                <a:cubicBezTo>
                  <a:pt x="35" y="31"/>
                  <a:pt x="34" y="28"/>
                  <a:pt x="33" y="25"/>
                </a:cubicBezTo>
                <a:lnTo>
                  <a:pt x="27" y="27"/>
                </a:lnTo>
                <a:cubicBezTo>
                  <a:pt x="30" y="35"/>
                  <a:pt x="35" y="49"/>
                  <a:pt x="36" y="61"/>
                </a:cubicBezTo>
                <a:cubicBezTo>
                  <a:pt x="37" y="63"/>
                  <a:pt x="37" y="66"/>
                  <a:pt x="38" y="68"/>
                </a:cubicBezTo>
                <a:cubicBezTo>
                  <a:pt x="37" y="68"/>
                  <a:pt x="36" y="68"/>
                  <a:pt x="34" y="68"/>
                </a:cubicBezTo>
                <a:close/>
                <a:moveTo>
                  <a:pt x="24" y="18"/>
                </a:moveTo>
                <a:lnTo>
                  <a:pt x="24" y="18"/>
                </a:lnTo>
                <a:cubicBezTo>
                  <a:pt x="24" y="18"/>
                  <a:pt x="24" y="18"/>
                  <a:pt x="25" y="18"/>
                </a:cubicBezTo>
                <a:cubicBezTo>
                  <a:pt x="25" y="18"/>
                  <a:pt x="25" y="18"/>
                  <a:pt x="25" y="18"/>
                </a:cubicBezTo>
                <a:cubicBezTo>
                  <a:pt x="24" y="18"/>
                  <a:pt x="24" y="18"/>
                  <a:pt x="24" y="18"/>
                </a:cubicBezTo>
                <a:close/>
                <a:moveTo>
                  <a:pt x="48" y="96"/>
                </a:moveTo>
                <a:lnTo>
                  <a:pt x="48" y="96"/>
                </a:lnTo>
                <a:cubicBezTo>
                  <a:pt x="48" y="96"/>
                  <a:pt x="48" y="96"/>
                  <a:pt x="48" y="96"/>
                </a:cubicBezTo>
                <a:cubicBezTo>
                  <a:pt x="48" y="96"/>
                  <a:pt x="48" y="96"/>
                  <a:pt x="48" y="96"/>
                </a:cubicBezTo>
                <a:close/>
                <a:moveTo>
                  <a:pt x="68" y="96"/>
                </a:moveTo>
                <a:lnTo>
                  <a:pt x="68" y="96"/>
                </a:lnTo>
                <a:cubicBezTo>
                  <a:pt x="68" y="96"/>
                  <a:pt x="68" y="96"/>
                  <a:pt x="68" y="96"/>
                </a:cubicBezTo>
                <a:cubicBezTo>
                  <a:pt x="68" y="96"/>
                  <a:pt x="68" y="96"/>
                  <a:pt x="68" y="96"/>
                </a:cubicBezTo>
                <a:close/>
                <a:moveTo>
                  <a:pt x="91" y="18"/>
                </a:moveTo>
                <a:lnTo>
                  <a:pt x="91" y="18"/>
                </a:lnTo>
                <a:cubicBezTo>
                  <a:pt x="91" y="18"/>
                  <a:pt x="91" y="18"/>
                  <a:pt x="91" y="18"/>
                </a:cubicBezTo>
                <a:cubicBezTo>
                  <a:pt x="91" y="18"/>
                  <a:pt x="91" y="18"/>
                  <a:pt x="91" y="18"/>
                </a:cubicBezTo>
                <a:cubicBezTo>
                  <a:pt x="91" y="18"/>
                  <a:pt x="91" y="18"/>
                  <a:pt x="91" y="18"/>
                </a:cubicBezTo>
                <a:close/>
                <a:moveTo>
                  <a:pt x="113" y="103"/>
                </a:moveTo>
                <a:lnTo>
                  <a:pt x="113" y="103"/>
                </a:lnTo>
                <a:cubicBezTo>
                  <a:pt x="111" y="102"/>
                  <a:pt x="106" y="98"/>
                  <a:pt x="104" y="90"/>
                </a:cubicBezTo>
                <a:cubicBezTo>
                  <a:pt x="103" y="86"/>
                  <a:pt x="101" y="81"/>
                  <a:pt x="99" y="72"/>
                </a:cubicBezTo>
                <a:cubicBezTo>
                  <a:pt x="108" y="66"/>
                  <a:pt x="113" y="56"/>
                  <a:pt x="113" y="46"/>
                </a:cubicBezTo>
                <a:cubicBezTo>
                  <a:pt x="113" y="37"/>
                  <a:pt x="107" y="27"/>
                  <a:pt x="98" y="22"/>
                </a:cubicBezTo>
                <a:cubicBezTo>
                  <a:pt x="100" y="11"/>
                  <a:pt x="102" y="7"/>
                  <a:pt x="106" y="3"/>
                </a:cubicBezTo>
                <a:cubicBezTo>
                  <a:pt x="109" y="0"/>
                  <a:pt x="107" y="1"/>
                  <a:pt x="105" y="1"/>
                </a:cubicBezTo>
                <a:lnTo>
                  <a:pt x="92" y="1"/>
                </a:lnTo>
                <a:cubicBezTo>
                  <a:pt x="92" y="1"/>
                  <a:pt x="89" y="8"/>
                  <a:pt x="85" y="17"/>
                </a:cubicBezTo>
                <a:cubicBezTo>
                  <a:pt x="68" y="17"/>
                  <a:pt x="64" y="21"/>
                  <a:pt x="64" y="21"/>
                </a:cubicBezTo>
                <a:lnTo>
                  <a:pt x="64" y="1"/>
                </a:lnTo>
                <a:lnTo>
                  <a:pt x="52" y="1"/>
                </a:lnTo>
                <a:lnTo>
                  <a:pt x="52" y="21"/>
                </a:lnTo>
                <a:cubicBezTo>
                  <a:pt x="52" y="21"/>
                  <a:pt x="48" y="17"/>
                  <a:pt x="30" y="17"/>
                </a:cubicBezTo>
                <a:cubicBezTo>
                  <a:pt x="27" y="8"/>
                  <a:pt x="23" y="1"/>
                  <a:pt x="23" y="1"/>
                </a:cubicBezTo>
                <a:lnTo>
                  <a:pt x="10" y="1"/>
                </a:lnTo>
                <a:cubicBezTo>
                  <a:pt x="8" y="1"/>
                  <a:pt x="7" y="0"/>
                  <a:pt x="10" y="3"/>
                </a:cubicBezTo>
                <a:cubicBezTo>
                  <a:pt x="14" y="7"/>
                  <a:pt x="16" y="11"/>
                  <a:pt x="17" y="22"/>
                </a:cubicBezTo>
                <a:cubicBezTo>
                  <a:pt x="9" y="27"/>
                  <a:pt x="2" y="37"/>
                  <a:pt x="2" y="46"/>
                </a:cubicBezTo>
                <a:cubicBezTo>
                  <a:pt x="2" y="56"/>
                  <a:pt x="8" y="66"/>
                  <a:pt x="17" y="72"/>
                </a:cubicBezTo>
                <a:cubicBezTo>
                  <a:pt x="15" y="81"/>
                  <a:pt x="13" y="86"/>
                  <a:pt x="12" y="90"/>
                </a:cubicBezTo>
                <a:cubicBezTo>
                  <a:pt x="9" y="98"/>
                  <a:pt x="5" y="102"/>
                  <a:pt x="2" y="103"/>
                </a:cubicBezTo>
                <a:cubicBezTo>
                  <a:pt x="0" y="104"/>
                  <a:pt x="0" y="105"/>
                  <a:pt x="2" y="105"/>
                </a:cubicBezTo>
                <a:lnTo>
                  <a:pt x="21" y="105"/>
                </a:lnTo>
                <a:cubicBezTo>
                  <a:pt x="21" y="105"/>
                  <a:pt x="24" y="90"/>
                  <a:pt x="26" y="76"/>
                </a:cubicBezTo>
                <a:cubicBezTo>
                  <a:pt x="27" y="76"/>
                  <a:pt x="29" y="76"/>
                  <a:pt x="30" y="76"/>
                </a:cubicBezTo>
                <a:cubicBezTo>
                  <a:pt x="34" y="76"/>
                  <a:pt x="37" y="76"/>
                  <a:pt x="40" y="76"/>
                </a:cubicBezTo>
                <a:cubicBezTo>
                  <a:pt x="44" y="94"/>
                  <a:pt x="51" y="115"/>
                  <a:pt x="58" y="121"/>
                </a:cubicBezTo>
                <a:cubicBezTo>
                  <a:pt x="64" y="115"/>
                  <a:pt x="71" y="94"/>
                  <a:pt x="76" y="76"/>
                </a:cubicBezTo>
                <a:cubicBezTo>
                  <a:pt x="78" y="76"/>
                  <a:pt x="81" y="76"/>
                  <a:pt x="85" y="76"/>
                </a:cubicBezTo>
                <a:cubicBezTo>
                  <a:pt x="87" y="76"/>
                  <a:pt x="88" y="76"/>
                  <a:pt x="90" y="76"/>
                </a:cubicBezTo>
                <a:cubicBezTo>
                  <a:pt x="91" y="90"/>
                  <a:pt x="95" y="105"/>
                  <a:pt x="95" y="105"/>
                </a:cubicBezTo>
                <a:lnTo>
                  <a:pt x="114" y="105"/>
                </a:lnTo>
                <a:cubicBezTo>
                  <a:pt x="116" y="105"/>
                  <a:pt x="115" y="104"/>
                  <a:pt x="113" y="103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16" name="Freeform 1916"/>
          <p:cNvSpPr>
            <a:spLocks noEditPoints="1"/>
          </p:cNvSpPr>
          <p:nvPr/>
        </p:nvSpPr>
        <p:spPr bwMode="auto">
          <a:xfrm>
            <a:off x="645584" y="476250"/>
            <a:ext cx="110067" cy="87313"/>
          </a:xfrm>
          <a:custGeom>
            <a:avLst/>
            <a:gdLst>
              <a:gd name="T0" fmla="*/ 81 w 116"/>
              <a:gd name="T1" fmla="*/ 68 h 121"/>
              <a:gd name="T2" fmla="*/ 79 w 116"/>
              <a:gd name="T3" fmla="*/ 61 h 121"/>
              <a:gd name="T4" fmla="*/ 82 w 116"/>
              <a:gd name="T5" fmla="*/ 25 h 121"/>
              <a:gd name="T6" fmla="*/ 71 w 116"/>
              <a:gd name="T7" fmla="*/ 67 h 121"/>
              <a:gd name="T8" fmla="*/ 64 w 116"/>
              <a:gd name="T9" fmla="*/ 29 h 121"/>
              <a:gd name="T10" fmla="*/ 90 w 116"/>
              <a:gd name="T11" fmla="*/ 27 h 121"/>
              <a:gd name="T12" fmla="*/ 89 w 116"/>
              <a:gd name="T13" fmla="*/ 67 h 121"/>
              <a:gd name="T14" fmla="*/ 97 w 116"/>
              <a:gd name="T15" fmla="*/ 60 h 121"/>
              <a:gd name="T16" fmla="*/ 102 w 116"/>
              <a:gd name="T17" fmla="*/ 46 h 121"/>
              <a:gd name="T18" fmla="*/ 81 w 116"/>
              <a:gd name="T19" fmla="*/ 68 h 121"/>
              <a:gd name="T20" fmla="*/ 65 w 116"/>
              <a:gd name="T21" fmla="*/ 93 h 121"/>
              <a:gd name="T22" fmla="*/ 64 w 116"/>
              <a:gd name="T23" fmla="*/ 72 h 121"/>
              <a:gd name="T24" fmla="*/ 65 w 116"/>
              <a:gd name="T25" fmla="*/ 93 h 121"/>
              <a:gd name="T26" fmla="*/ 53 w 116"/>
              <a:gd name="T27" fmla="*/ 99 h 121"/>
              <a:gd name="T28" fmla="*/ 63 w 116"/>
              <a:gd name="T29" fmla="*/ 99 h 121"/>
              <a:gd name="T30" fmla="*/ 53 w 116"/>
              <a:gd name="T31" fmla="*/ 99 h 121"/>
              <a:gd name="T32" fmla="*/ 52 w 116"/>
              <a:gd name="T33" fmla="*/ 72 h 121"/>
              <a:gd name="T34" fmla="*/ 52 w 116"/>
              <a:gd name="T35" fmla="*/ 89 h 121"/>
              <a:gd name="T36" fmla="*/ 46 w 116"/>
              <a:gd name="T37" fmla="*/ 75 h 121"/>
              <a:gd name="T38" fmla="*/ 52 w 116"/>
              <a:gd name="T39" fmla="*/ 72 h 121"/>
              <a:gd name="T40" fmla="*/ 34 w 116"/>
              <a:gd name="T41" fmla="*/ 68 h 121"/>
              <a:gd name="T42" fmla="*/ 18 w 116"/>
              <a:gd name="T43" fmla="*/ 34 h 121"/>
              <a:gd name="T44" fmla="*/ 22 w 116"/>
              <a:gd name="T45" fmla="*/ 64 h 121"/>
              <a:gd name="T46" fmla="*/ 28 w 116"/>
              <a:gd name="T47" fmla="*/ 58 h 121"/>
              <a:gd name="T48" fmla="*/ 34 w 116"/>
              <a:gd name="T49" fmla="*/ 25 h 121"/>
              <a:gd name="T50" fmla="*/ 52 w 116"/>
              <a:gd name="T51" fmla="*/ 64 h 121"/>
              <a:gd name="T52" fmla="*/ 36 w 116"/>
              <a:gd name="T53" fmla="*/ 34 h 121"/>
              <a:gd name="T54" fmla="*/ 27 w 116"/>
              <a:gd name="T55" fmla="*/ 27 h 121"/>
              <a:gd name="T56" fmla="*/ 38 w 116"/>
              <a:gd name="T57" fmla="*/ 68 h 121"/>
              <a:gd name="T58" fmla="*/ 34 w 116"/>
              <a:gd name="T59" fmla="*/ 68 h 121"/>
              <a:gd name="T60" fmla="*/ 24 w 116"/>
              <a:gd name="T61" fmla="*/ 18 h 121"/>
              <a:gd name="T62" fmla="*/ 25 w 116"/>
              <a:gd name="T63" fmla="*/ 18 h 121"/>
              <a:gd name="T64" fmla="*/ 24 w 116"/>
              <a:gd name="T65" fmla="*/ 18 h 121"/>
              <a:gd name="T66" fmla="*/ 48 w 116"/>
              <a:gd name="T67" fmla="*/ 96 h 121"/>
              <a:gd name="T68" fmla="*/ 48 w 116"/>
              <a:gd name="T69" fmla="*/ 96 h 121"/>
              <a:gd name="T70" fmla="*/ 68 w 116"/>
              <a:gd name="T71" fmla="*/ 96 h 121"/>
              <a:gd name="T72" fmla="*/ 68 w 116"/>
              <a:gd name="T73" fmla="*/ 96 h 121"/>
              <a:gd name="T74" fmla="*/ 68 w 116"/>
              <a:gd name="T75" fmla="*/ 96 h 121"/>
              <a:gd name="T76" fmla="*/ 91 w 116"/>
              <a:gd name="T77" fmla="*/ 18 h 121"/>
              <a:gd name="T78" fmla="*/ 91 w 116"/>
              <a:gd name="T79" fmla="*/ 18 h 121"/>
              <a:gd name="T80" fmla="*/ 91 w 116"/>
              <a:gd name="T81" fmla="*/ 18 h 121"/>
              <a:gd name="T82" fmla="*/ 113 w 116"/>
              <a:gd name="T83" fmla="*/ 103 h 121"/>
              <a:gd name="T84" fmla="*/ 99 w 116"/>
              <a:gd name="T85" fmla="*/ 72 h 121"/>
              <a:gd name="T86" fmla="*/ 98 w 116"/>
              <a:gd name="T87" fmla="*/ 22 h 121"/>
              <a:gd name="T88" fmla="*/ 105 w 116"/>
              <a:gd name="T89" fmla="*/ 1 h 121"/>
              <a:gd name="T90" fmla="*/ 85 w 116"/>
              <a:gd name="T91" fmla="*/ 17 h 121"/>
              <a:gd name="T92" fmla="*/ 64 w 116"/>
              <a:gd name="T93" fmla="*/ 1 h 121"/>
              <a:gd name="T94" fmla="*/ 52 w 116"/>
              <a:gd name="T95" fmla="*/ 21 h 121"/>
              <a:gd name="T96" fmla="*/ 23 w 116"/>
              <a:gd name="T97" fmla="*/ 1 h 121"/>
              <a:gd name="T98" fmla="*/ 10 w 116"/>
              <a:gd name="T99" fmla="*/ 3 h 121"/>
              <a:gd name="T100" fmla="*/ 2 w 116"/>
              <a:gd name="T101" fmla="*/ 46 h 121"/>
              <a:gd name="T102" fmla="*/ 12 w 116"/>
              <a:gd name="T103" fmla="*/ 90 h 121"/>
              <a:gd name="T104" fmla="*/ 2 w 116"/>
              <a:gd name="T105" fmla="*/ 105 h 121"/>
              <a:gd name="T106" fmla="*/ 26 w 116"/>
              <a:gd name="T107" fmla="*/ 76 h 121"/>
              <a:gd name="T108" fmla="*/ 40 w 116"/>
              <a:gd name="T109" fmla="*/ 76 h 121"/>
              <a:gd name="T110" fmla="*/ 76 w 116"/>
              <a:gd name="T111" fmla="*/ 76 h 121"/>
              <a:gd name="T112" fmla="*/ 90 w 116"/>
              <a:gd name="T113" fmla="*/ 76 h 121"/>
              <a:gd name="T114" fmla="*/ 114 w 116"/>
              <a:gd name="T115" fmla="*/ 105 h 121"/>
              <a:gd name="T116" fmla="*/ 113 w 116"/>
              <a:gd name="T117" fmla="*/ 103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16" h="121">
                <a:moveTo>
                  <a:pt x="81" y="68"/>
                </a:moveTo>
                <a:lnTo>
                  <a:pt x="81" y="68"/>
                </a:lnTo>
                <a:cubicBezTo>
                  <a:pt x="80" y="68"/>
                  <a:pt x="79" y="68"/>
                  <a:pt x="78" y="68"/>
                </a:cubicBezTo>
                <a:cubicBezTo>
                  <a:pt x="78" y="66"/>
                  <a:pt x="79" y="63"/>
                  <a:pt x="79" y="61"/>
                </a:cubicBezTo>
                <a:cubicBezTo>
                  <a:pt x="81" y="49"/>
                  <a:pt x="85" y="35"/>
                  <a:pt x="88" y="27"/>
                </a:cubicBezTo>
                <a:lnTo>
                  <a:pt x="82" y="25"/>
                </a:lnTo>
                <a:cubicBezTo>
                  <a:pt x="81" y="28"/>
                  <a:pt x="80" y="31"/>
                  <a:pt x="79" y="34"/>
                </a:cubicBezTo>
                <a:cubicBezTo>
                  <a:pt x="76" y="45"/>
                  <a:pt x="73" y="56"/>
                  <a:pt x="71" y="67"/>
                </a:cubicBezTo>
                <a:cubicBezTo>
                  <a:pt x="66" y="66"/>
                  <a:pt x="64" y="64"/>
                  <a:pt x="64" y="64"/>
                </a:cubicBezTo>
                <a:lnTo>
                  <a:pt x="64" y="29"/>
                </a:lnTo>
                <a:cubicBezTo>
                  <a:pt x="64" y="29"/>
                  <a:pt x="68" y="25"/>
                  <a:pt x="81" y="25"/>
                </a:cubicBezTo>
                <a:cubicBezTo>
                  <a:pt x="84" y="25"/>
                  <a:pt x="87" y="26"/>
                  <a:pt x="90" y="27"/>
                </a:cubicBezTo>
                <a:cubicBezTo>
                  <a:pt x="89" y="34"/>
                  <a:pt x="88" y="45"/>
                  <a:pt x="88" y="58"/>
                </a:cubicBezTo>
                <a:cubicBezTo>
                  <a:pt x="88" y="61"/>
                  <a:pt x="88" y="64"/>
                  <a:pt x="89" y="67"/>
                </a:cubicBezTo>
                <a:lnTo>
                  <a:pt x="93" y="64"/>
                </a:lnTo>
                <a:lnTo>
                  <a:pt x="97" y="60"/>
                </a:lnTo>
                <a:cubicBezTo>
                  <a:pt x="97" y="53"/>
                  <a:pt x="97" y="44"/>
                  <a:pt x="97" y="34"/>
                </a:cubicBezTo>
                <a:cubicBezTo>
                  <a:pt x="100" y="37"/>
                  <a:pt x="102" y="42"/>
                  <a:pt x="102" y="46"/>
                </a:cubicBezTo>
                <a:cubicBezTo>
                  <a:pt x="102" y="57"/>
                  <a:pt x="94" y="68"/>
                  <a:pt x="81" y="68"/>
                </a:cubicBezTo>
                <a:lnTo>
                  <a:pt x="81" y="68"/>
                </a:lnTo>
                <a:close/>
                <a:moveTo>
                  <a:pt x="65" y="93"/>
                </a:moveTo>
                <a:lnTo>
                  <a:pt x="65" y="93"/>
                </a:lnTo>
                <a:cubicBezTo>
                  <a:pt x="64" y="91"/>
                  <a:pt x="64" y="90"/>
                  <a:pt x="64" y="89"/>
                </a:cubicBezTo>
                <a:lnTo>
                  <a:pt x="64" y="72"/>
                </a:lnTo>
                <a:cubicBezTo>
                  <a:pt x="64" y="72"/>
                  <a:pt x="65" y="74"/>
                  <a:pt x="69" y="75"/>
                </a:cubicBezTo>
                <a:cubicBezTo>
                  <a:pt x="68" y="81"/>
                  <a:pt x="66" y="87"/>
                  <a:pt x="65" y="93"/>
                </a:cubicBezTo>
                <a:lnTo>
                  <a:pt x="65" y="93"/>
                </a:lnTo>
                <a:close/>
                <a:moveTo>
                  <a:pt x="53" y="99"/>
                </a:moveTo>
                <a:lnTo>
                  <a:pt x="53" y="99"/>
                </a:lnTo>
                <a:lnTo>
                  <a:pt x="63" y="99"/>
                </a:lnTo>
                <a:cubicBezTo>
                  <a:pt x="61" y="104"/>
                  <a:pt x="60" y="107"/>
                  <a:pt x="58" y="109"/>
                </a:cubicBezTo>
                <a:cubicBezTo>
                  <a:pt x="56" y="107"/>
                  <a:pt x="54" y="104"/>
                  <a:pt x="53" y="99"/>
                </a:cubicBezTo>
                <a:lnTo>
                  <a:pt x="53" y="99"/>
                </a:lnTo>
                <a:close/>
                <a:moveTo>
                  <a:pt x="52" y="72"/>
                </a:moveTo>
                <a:lnTo>
                  <a:pt x="52" y="72"/>
                </a:lnTo>
                <a:lnTo>
                  <a:pt x="52" y="89"/>
                </a:lnTo>
                <a:cubicBezTo>
                  <a:pt x="52" y="90"/>
                  <a:pt x="51" y="91"/>
                  <a:pt x="51" y="93"/>
                </a:cubicBezTo>
                <a:cubicBezTo>
                  <a:pt x="49" y="87"/>
                  <a:pt x="48" y="81"/>
                  <a:pt x="46" y="75"/>
                </a:cubicBezTo>
                <a:cubicBezTo>
                  <a:pt x="50" y="74"/>
                  <a:pt x="52" y="72"/>
                  <a:pt x="52" y="72"/>
                </a:cubicBezTo>
                <a:lnTo>
                  <a:pt x="52" y="72"/>
                </a:lnTo>
                <a:close/>
                <a:moveTo>
                  <a:pt x="34" y="68"/>
                </a:moveTo>
                <a:lnTo>
                  <a:pt x="34" y="68"/>
                </a:lnTo>
                <a:cubicBezTo>
                  <a:pt x="21" y="68"/>
                  <a:pt x="13" y="57"/>
                  <a:pt x="13" y="46"/>
                </a:cubicBezTo>
                <a:cubicBezTo>
                  <a:pt x="13" y="42"/>
                  <a:pt x="15" y="37"/>
                  <a:pt x="18" y="34"/>
                </a:cubicBezTo>
                <a:cubicBezTo>
                  <a:pt x="19" y="44"/>
                  <a:pt x="19" y="53"/>
                  <a:pt x="18" y="60"/>
                </a:cubicBezTo>
                <a:lnTo>
                  <a:pt x="22" y="64"/>
                </a:lnTo>
                <a:lnTo>
                  <a:pt x="27" y="67"/>
                </a:lnTo>
                <a:cubicBezTo>
                  <a:pt x="27" y="64"/>
                  <a:pt x="28" y="61"/>
                  <a:pt x="28" y="58"/>
                </a:cubicBezTo>
                <a:cubicBezTo>
                  <a:pt x="28" y="45"/>
                  <a:pt x="27" y="34"/>
                  <a:pt x="26" y="27"/>
                </a:cubicBezTo>
                <a:cubicBezTo>
                  <a:pt x="28" y="26"/>
                  <a:pt x="31" y="25"/>
                  <a:pt x="34" y="25"/>
                </a:cubicBezTo>
                <a:cubicBezTo>
                  <a:pt x="48" y="25"/>
                  <a:pt x="52" y="29"/>
                  <a:pt x="52" y="29"/>
                </a:cubicBezTo>
                <a:lnTo>
                  <a:pt x="52" y="64"/>
                </a:lnTo>
                <a:cubicBezTo>
                  <a:pt x="52" y="64"/>
                  <a:pt x="50" y="66"/>
                  <a:pt x="44" y="67"/>
                </a:cubicBezTo>
                <a:cubicBezTo>
                  <a:pt x="42" y="56"/>
                  <a:pt x="40" y="45"/>
                  <a:pt x="36" y="34"/>
                </a:cubicBezTo>
                <a:cubicBezTo>
                  <a:pt x="35" y="31"/>
                  <a:pt x="34" y="28"/>
                  <a:pt x="33" y="25"/>
                </a:cubicBezTo>
                <a:lnTo>
                  <a:pt x="27" y="27"/>
                </a:lnTo>
                <a:cubicBezTo>
                  <a:pt x="30" y="35"/>
                  <a:pt x="35" y="49"/>
                  <a:pt x="36" y="61"/>
                </a:cubicBezTo>
                <a:cubicBezTo>
                  <a:pt x="37" y="63"/>
                  <a:pt x="37" y="66"/>
                  <a:pt x="38" y="68"/>
                </a:cubicBezTo>
                <a:cubicBezTo>
                  <a:pt x="37" y="68"/>
                  <a:pt x="36" y="68"/>
                  <a:pt x="34" y="68"/>
                </a:cubicBezTo>
                <a:lnTo>
                  <a:pt x="34" y="68"/>
                </a:lnTo>
                <a:close/>
                <a:moveTo>
                  <a:pt x="24" y="18"/>
                </a:moveTo>
                <a:lnTo>
                  <a:pt x="24" y="18"/>
                </a:lnTo>
                <a:cubicBezTo>
                  <a:pt x="24" y="18"/>
                  <a:pt x="24" y="18"/>
                  <a:pt x="25" y="18"/>
                </a:cubicBezTo>
                <a:cubicBezTo>
                  <a:pt x="25" y="18"/>
                  <a:pt x="25" y="18"/>
                  <a:pt x="25" y="18"/>
                </a:cubicBezTo>
                <a:cubicBezTo>
                  <a:pt x="24" y="18"/>
                  <a:pt x="24" y="18"/>
                  <a:pt x="24" y="18"/>
                </a:cubicBezTo>
                <a:lnTo>
                  <a:pt x="24" y="18"/>
                </a:lnTo>
                <a:close/>
                <a:moveTo>
                  <a:pt x="48" y="96"/>
                </a:moveTo>
                <a:lnTo>
                  <a:pt x="48" y="96"/>
                </a:lnTo>
                <a:cubicBezTo>
                  <a:pt x="48" y="96"/>
                  <a:pt x="48" y="96"/>
                  <a:pt x="48" y="96"/>
                </a:cubicBezTo>
                <a:cubicBezTo>
                  <a:pt x="48" y="96"/>
                  <a:pt x="48" y="96"/>
                  <a:pt x="48" y="96"/>
                </a:cubicBezTo>
                <a:lnTo>
                  <a:pt x="48" y="96"/>
                </a:lnTo>
                <a:close/>
                <a:moveTo>
                  <a:pt x="68" y="96"/>
                </a:moveTo>
                <a:lnTo>
                  <a:pt x="68" y="96"/>
                </a:lnTo>
                <a:cubicBezTo>
                  <a:pt x="68" y="96"/>
                  <a:pt x="68" y="96"/>
                  <a:pt x="68" y="96"/>
                </a:cubicBezTo>
                <a:cubicBezTo>
                  <a:pt x="68" y="96"/>
                  <a:pt x="68" y="96"/>
                  <a:pt x="68" y="96"/>
                </a:cubicBezTo>
                <a:lnTo>
                  <a:pt x="68" y="96"/>
                </a:lnTo>
                <a:close/>
                <a:moveTo>
                  <a:pt x="91" y="18"/>
                </a:moveTo>
                <a:lnTo>
                  <a:pt x="91" y="18"/>
                </a:lnTo>
                <a:cubicBezTo>
                  <a:pt x="91" y="18"/>
                  <a:pt x="91" y="18"/>
                  <a:pt x="91" y="18"/>
                </a:cubicBezTo>
                <a:cubicBezTo>
                  <a:pt x="91" y="18"/>
                  <a:pt x="91" y="18"/>
                  <a:pt x="91" y="18"/>
                </a:cubicBezTo>
                <a:cubicBezTo>
                  <a:pt x="91" y="18"/>
                  <a:pt x="91" y="18"/>
                  <a:pt x="91" y="18"/>
                </a:cubicBezTo>
                <a:lnTo>
                  <a:pt x="91" y="18"/>
                </a:lnTo>
                <a:close/>
                <a:moveTo>
                  <a:pt x="113" y="103"/>
                </a:moveTo>
                <a:lnTo>
                  <a:pt x="113" y="103"/>
                </a:lnTo>
                <a:cubicBezTo>
                  <a:pt x="111" y="102"/>
                  <a:pt x="106" y="98"/>
                  <a:pt x="104" y="90"/>
                </a:cubicBezTo>
                <a:cubicBezTo>
                  <a:pt x="103" y="86"/>
                  <a:pt x="101" y="81"/>
                  <a:pt x="99" y="72"/>
                </a:cubicBezTo>
                <a:cubicBezTo>
                  <a:pt x="108" y="66"/>
                  <a:pt x="113" y="56"/>
                  <a:pt x="113" y="46"/>
                </a:cubicBezTo>
                <a:cubicBezTo>
                  <a:pt x="113" y="37"/>
                  <a:pt x="107" y="27"/>
                  <a:pt x="98" y="22"/>
                </a:cubicBezTo>
                <a:cubicBezTo>
                  <a:pt x="100" y="11"/>
                  <a:pt x="102" y="7"/>
                  <a:pt x="106" y="3"/>
                </a:cubicBezTo>
                <a:cubicBezTo>
                  <a:pt x="109" y="0"/>
                  <a:pt x="107" y="1"/>
                  <a:pt x="105" y="1"/>
                </a:cubicBezTo>
                <a:lnTo>
                  <a:pt x="92" y="1"/>
                </a:lnTo>
                <a:cubicBezTo>
                  <a:pt x="92" y="1"/>
                  <a:pt x="89" y="8"/>
                  <a:pt x="85" y="17"/>
                </a:cubicBezTo>
                <a:cubicBezTo>
                  <a:pt x="68" y="17"/>
                  <a:pt x="64" y="21"/>
                  <a:pt x="64" y="21"/>
                </a:cubicBezTo>
                <a:lnTo>
                  <a:pt x="64" y="1"/>
                </a:lnTo>
                <a:lnTo>
                  <a:pt x="52" y="1"/>
                </a:lnTo>
                <a:lnTo>
                  <a:pt x="52" y="21"/>
                </a:lnTo>
                <a:cubicBezTo>
                  <a:pt x="52" y="21"/>
                  <a:pt x="48" y="17"/>
                  <a:pt x="30" y="17"/>
                </a:cubicBezTo>
                <a:cubicBezTo>
                  <a:pt x="27" y="8"/>
                  <a:pt x="23" y="1"/>
                  <a:pt x="23" y="1"/>
                </a:cubicBezTo>
                <a:lnTo>
                  <a:pt x="10" y="1"/>
                </a:lnTo>
                <a:cubicBezTo>
                  <a:pt x="8" y="1"/>
                  <a:pt x="7" y="0"/>
                  <a:pt x="10" y="3"/>
                </a:cubicBezTo>
                <a:cubicBezTo>
                  <a:pt x="14" y="7"/>
                  <a:pt x="16" y="11"/>
                  <a:pt x="17" y="22"/>
                </a:cubicBezTo>
                <a:cubicBezTo>
                  <a:pt x="9" y="27"/>
                  <a:pt x="2" y="37"/>
                  <a:pt x="2" y="46"/>
                </a:cubicBezTo>
                <a:cubicBezTo>
                  <a:pt x="2" y="56"/>
                  <a:pt x="8" y="66"/>
                  <a:pt x="17" y="72"/>
                </a:cubicBezTo>
                <a:cubicBezTo>
                  <a:pt x="15" y="81"/>
                  <a:pt x="13" y="86"/>
                  <a:pt x="12" y="90"/>
                </a:cubicBezTo>
                <a:cubicBezTo>
                  <a:pt x="9" y="98"/>
                  <a:pt x="5" y="102"/>
                  <a:pt x="2" y="103"/>
                </a:cubicBezTo>
                <a:cubicBezTo>
                  <a:pt x="0" y="104"/>
                  <a:pt x="0" y="105"/>
                  <a:pt x="2" y="105"/>
                </a:cubicBezTo>
                <a:lnTo>
                  <a:pt x="21" y="105"/>
                </a:lnTo>
                <a:cubicBezTo>
                  <a:pt x="21" y="105"/>
                  <a:pt x="24" y="90"/>
                  <a:pt x="26" y="76"/>
                </a:cubicBezTo>
                <a:cubicBezTo>
                  <a:pt x="27" y="76"/>
                  <a:pt x="29" y="76"/>
                  <a:pt x="30" y="76"/>
                </a:cubicBezTo>
                <a:cubicBezTo>
                  <a:pt x="34" y="76"/>
                  <a:pt x="37" y="76"/>
                  <a:pt x="40" y="76"/>
                </a:cubicBezTo>
                <a:cubicBezTo>
                  <a:pt x="44" y="94"/>
                  <a:pt x="51" y="115"/>
                  <a:pt x="58" y="121"/>
                </a:cubicBezTo>
                <a:cubicBezTo>
                  <a:pt x="64" y="115"/>
                  <a:pt x="71" y="94"/>
                  <a:pt x="76" y="76"/>
                </a:cubicBezTo>
                <a:cubicBezTo>
                  <a:pt x="78" y="76"/>
                  <a:pt x="81" y="76"/>
                  <a:pt x="85" y="76"/>
                </a:cubicBezTo>
                <a:cubicBezTo>
                  <a:pt x="87" y="76"/>
                  <a:pt x="88" y="76"/>
                  <a:pt x="90" y="76"/>
                </a:cubicBezTo>
                <a:cubicBezTo>
                  <a:pt x="91" y="90"/>
                  <a:pt x="95" y="105"/>
                  <a:pt x="95" y="105"/>
                </a:cubicBezTo>
                <a:lnTo>
                  <a:pt x="114" y="105"/>
                </a:lnTo>
                <a:cubicBezTo>
                  <a:pt x="116" y="105"/>
                  <a:pt x="115" y="104"/>
                  <a:pt x="113" y="103"/>
                </a:cubicBezTo>
                <a:lnTo>
                  <a:pt x="113" y="103"/>
                </a:lnTo>
                <a:close/>
              </a:path>
            </a:pathLst>
          </a:custGeom>
          <a:noFill/>
          <a:ln w="0" cap="flat">
            <a:noFill/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17" name="Freeform 1917"/>
          <p:cNvSpPr>
            <a:spLocks noEditPoints="1"/>
          </p:cNvSpPr>
          <p:nvPr/>
        </p:nvSpPr>
        <p:spPr bwMode="auto">
          <a:xfrm>
            <a:off x="647702" y="477838"/>
            <a:ext cx="105833" cy="69850"/>
          </a:xfrm>
          <a:custGeom>
            <a:avLst/>
            <a:gdLst>
              <a:gd name="T0" fmla="*/ 62 w 111"/>
              <a:gd name="T1" fmla="*/ 63 h 98"/>
              <a:gd name="T2" fmla="*/ 62 w 111"/>
              <a:gd name="T3" fmla="*/ 63 h 98"/>
              <a:gd name="T4" fmla="*/ 79 w 111"/>
              <a:gd name="T5" fmla="*/ 67 h 98"/>
              <a:gd name="T6" fmla="*/ 100 w 111"/>
              <a:gd name="T7" fmla="*/ 45 h 98"/>
              <a:gd name="T8" fmla="*/ 79 w 111"/>
              <a:gd name="T9" fmla="*/ 24 h 98"/>
              <a:gd name="T10" fmla="*/ 62 w 111"/>
              <a:gd name="T11" fmla="*/ 28 h 98"/>
              <a:gd name="T12" fmla="*/ 62 w 111"/>
              <a:gd name="T13" fmla="*/ 63 h 98"/>
              <a:gd name="T14" fmla="*/ 50 w 111"/>
              <a:gd name="T15" fmla="*/ 28 h 98"/>
              <a:gd name="T16" fmla="*/ 50 w 111"/>
              <a:gd name="T17" fmla="*/ 28 h 98"/>
              <a:gd name="T18" fmla="*/ 32 w 111"/>
              <a:gd name="T19" fmla="*/ 24 h 98"/>
              <a:gd name="T20" fmla="*/ 11 w 111"/>
              <a:gd name="T21" fmla="*/ 45 h 98"/>
              <a:gd name="T22" fmla="*/ 32 w 111"/>
              <a:gd name="T23" fmla="*/ 67 h 98"/>
              <a:gd name="T24" fmla="*/ 50 w 111"/>
              <a:gd name="T25" fmla="*/ 63 h 98"/>
              <a:gd name="T26" fmla="*/ 50 w 111"/>
              <a:gd name="T27" fmla="*/ 28 h 98"/>
              <a:gd name="T28" fmla="*/ 47 w 111"/>
              <a:gd name="T29" fmla="*/ 98 h 98"/>
              <a:gd name="T30" fmla="*/ 47 w 111"/>
              <a:gd name="T31" fmla="*/ 98 h 98"/>
              <a:gd name="T32" fmla="*/ 47 w 111"/>
              <a:gd name="T33" fmla="*/ 94 h 98"/>
              <a:gd name="T34" fmla="*/ 50 w 111"/>
              <a:gd name="T35" fmla="*/ 88 h 98"/>
              <a:gd name="T36" fmla="*/ 50 w 111"/>
              <a:gd name="T37" fmla="*/ 71 h 98"/>
              <a:gd name="T38" fmla="*/ 28 w 111"/>
              <a:gd name="T39" fmla="*/ 75 h 98"/>
              <a:gd name="T40" fmla="*/ 0 w 111"/>
              <a:gd name="T41" fmla="*/ 45 h 98"/>
              <a:gd name="T42" fmla="*/ 28 w 111"/>
              <a:gd name="T43" fmla="*/ 16 h 98"/>
              <a:gd name="T44" fmla="*/ 50 w 111"/>
              <a:gd name="T45" fmla="*/ 20 h 98"/>
              <a:gd name="T46" fmla="*/ 50 w 111"/>
              <a:gd name="T47" fmla="*/ 0 h 98"/>
              <a:gd name="T48" fmla="*/ 62 w 111"/>
              <a:gd name="T49" fmla="*/ 0 h 98"/>
              <a:gd name="T50" fmla="*/ 62 w 111"/>
              <a:gd name="T51" fmla="*/ 20 h 98"/>
              <a:gd name="T52" fmla="*/ 83 w 111"/>
              <a:gd name="T53" fmla="*/ 16 h 98"/>
              <a:gd name="T54" fmla="*/ 111 w 111"/>
              <a:gd name="T55" fmla="*/ 45 h 98"/>
              <a:gd name="T56" fmla="*/ 83 w 111"/>
              <a:gd name="T57" fmla="*/ 75 h 98"/>
              <a:gd name="T58" fmla="*/ 62 w 111"/>
              <a:gd name="T59" fmla="*/ 71 h 98"/>
              <a:gd name="T60" fmla="*/ 62 w 111"/>
              <a:gd name="T61" fmla="*/ 88 h 98"/>
              <a:gd name="T62" fmla="*/ 65 w 111"/>
              <a:gd name="T63" fmla="*/ 94 h 98"/>
              <a:gd name="T64" fmla="*/ 64 w 111"/>
              <a:gd name="T65" fmla="*/ 98 h 98"/>
              <a:gd name="T66" fmla="*/ 47 w 111"/>
              <a:gd name="T67" fmla="*/ 98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1" h="98">
                <a:moveTo>
                  <a:pt x="62" y="63"/>
                </a:moveTo>
                <a:lnTo>
                  <a:pt x="62" y="63"/>
                </a:lnTo>
                <a:cubicBezTo>
                  <a:pt x="62" y="63"/>
                  <a:pt x="67" y="67"/>
                  <a:pt x="79" y="67"/>
                </a:cubicBezTo>
                <a:cubicBezTo>
                  <a:pt x="92" y="67"/>
                  <a:pt x="100" y="56"/>
                  <a:pt x="100" y="45"/>
                </a:cubicBezTo>
                <a:cubicBezTo>
                  <a:pt x="100" y="36"/>
                  <a:pt x="91" y="24"/>
                  <a:pt x="79" y="24"/>
                </a:cubicBezTo>
                <a:cubicBezTo>
                  <a:pt x="66" y="24"/>
                  <a:pt x="62" y="28"/>
                  <a:pt x="62" y="28"/>
                </a:cubicBezTo>
                <a:lnTo>
                  <a:pt x="62" y="63"/>
                </a:lnTo>
                <a:close/>
                <a:moveTo>
                  <a:pt x="50" y="28"/>
                </a:moveTo>
                <a:lnTo>
                  <a:pt x="50" y="28"/>
                </a:lnTo>
                <a:cubicBezTo>
                  <a:pt x="50" y="28"/>
                  <a:pt x="46" y="24"/>
                  <a:pt x="32" y="24"/>
                </a:cubicBezTo>
                <a:cubicBezTo>
                  <a:pt x="20" y="24"/>
                  <a:pt x="11" y="36"/>
                  <a:pt x="11" y="45"/>
                </a:cubicBezTo>
                <a:cubicBezTo>
                  <a:pt x="11" y="56"/>
                  <a:pt x="19" y="67"/>
                  <a:pt x="32" y="67"/>
                </a:cubicBezTo>
                <a:cubicBezTo>
                  <a:pt x="45" y="67"/>
                  <a:pt x="50" y="63"/>
                  <a:pt x="50" y="63"/>
                </a:cubicBezTo>
                <a:lnTo>
                  <a:pt x="50" y="28"/>
                </a:lnTo>
                <a:close/>
                <a:moveTo>
                  <a:pt x="47" y="98"/>
                </a:moveTo>
                <a:lnTo>
                  <a:pt x="47" y="98"/>
                </a:lnTo>
                <a:cubicBezTo>
                  <a:pt x="43" y="98"/>
                  <a:pt x="46" y="95"/>
                  <a:pt x="47" y="94"/>
                </a:cubicBezTo>
                <a:cubicBezTo>
                  <a:pt x="48" y="92"/>
                  <a:pt x="50" y="90"/>
                  <a:pt x="50" y="88"/>
                </a:cubicBezTo>
                <a:lnTo>
                  <a:pt x="50" y="71"/>
                </a:lnTo>
                <a:cubicBezTo>
                  <a:pt x="50" y="71"/>
                  <a:pt x="45" y="75"/>
                  <a:pt x="28" y="75"/>
                </a:cubicBezTo>
                <a:cubicBezTo>
                  <a:pt x="12" y="75"/>
                  <a:pt x="0" y="59"/>
                  <a:pt x="0" y="45"/>
                </a:cubicBezTo>
                <a:cubicBezTo>
                  <a:pt x="0" y="32"/>
                  <a:pt x="14" y="16"/>
                  <a:pt x="28" y="16"/>
                </a:cubicBezTo>
                <a:cubicBezTo>
                  <a:pt x="46" y="16"/>
                  <a:pt x="50" y="20"/>
                  <a:pt x="50" y="20"/>
                </a:cubicBezTo>
                <a:lnTo>
                  <a:pt x="50" y="0"/>
                </a:lnTo>
                <a:lnTo>
                  <a:pt x="62" y="0"/>
                </a:lnTo>
                <a:lnTo>
                  <a:pt x="62" y="20"/>
                </a:lnTo>
                <a:cubicBezTo>
                  <a:pt x="62" y="20"/>
                  <a:pt x="66" y="16"/>
                  <a:pt x="83" y="16"/>
                </a:cubicBezTo>
                <a:cubicBezTo>
                  <a:pt x="97" y="16"/>
                  <a:pt x="111" y="32"/>
                  <a:pt x="111" y="45"/>
                </a:cubicBezTo>
                <a:cubicBezTo>
                  <a:pt x="111" y="59"/>
                  <a:pt x="100" y="75"/>
                  <a:pt x="83" y="75"/>
                </a:cubicBezTo>
                <a:cubicBezTo>
                  <a:pt x="66" y="75"/>
                  <a:pt x="62" y="71"/>
                  <a:pt x="62" y="71"/>
                </a:cubicBezTo>
                <a:lnTo>
                  <a:pt x="62" y="88"/>
                </a:lnTo>
                <a:cubicBezTo>
                  <a:pt x="62" y="90"/>
                  <a:pt x="63" y="92"/>
                  <a:pt x="65" y="94"/>
                </a:cubicBezTo>
                <a:cubicBezTo>
                  <a:pt x="66" y="95"/>
                  <a:pt x="68" y="98"/>
                  <a:pt x="64" y="98"/>
                </a:cubicBezTo>
                <a:lnTo>
                  <a:pt x="47" y="98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18" name="Freeform 1918"/>
          <p:cNvSpPr>
            <a:spLocks noEditPoints="1"/>
          </p:cNvSpPr>
          <p:nvPr/>
        </p:nvSpPr>
        <p:spPr bwMode="auto">
          <a:xfrm>
            <a:off x="647702" y="477838"/>
            <a:ext cx="105833" cy="69850"/>
          </a:xfrm>
          <a:custGeom>
            <a:avLst/>
            <a:gdLst>
              <a:gd name="T0" fmla="*/ 62 w 111"/>
              <a:gd name="T1" fmla="*/ 63 h 98"/>
              <a:gd name="T2" fmla="*/ 62 w 111"/>
              <a:gd name="T3" fmla="*/ 63 h 98"/>
              <a:gd name="T4" fmla="*/ 79 w 111"/>
              <a:gd name="T5" fmla="*/ 67 h 98"/>
              <a:gd name="T6" fmla="*/ 100 w 111"/>
              <a:gd name="T7" fmla="*/ 45 h 98"/>
              <a:gd name="T8" fmla="*/ 79 w 111"/>
              <a:gd name="T9" fmla="*/ 24 h 98"/>
              <a:gd name="T10" fmla="*/ 62 w 111"/>
              <a:gd name="T11" fmla="*/ 28 h 98"/>
              <a:gd name="T12" fmla="*/ 62 w 111"/>
              <a:gd name="T13" fmla="*/ 63 h 98"/>
              <a:gd name="T14" fmla="*/ 62 w 111"/>
              <a:gd name="T15" fmla="*/ 63 h 98"/>
              <a:gd name="T16" fmla="*/ 50 w 111"/>
              <a:gd name="T17" fmla="*/ 28 h 98"/>
              <a:gd name="T18" fmla="*/ 50 w 111"/>
              <a:gd name="T19" fmla="*/ 28 h 98"/>
              <a:gd name="T20" fmla="*/ 32 w 111"/>
              <a:gd name="T21" fmla="*/ 24 h 98"/>
              <a:gd name="T22" fmla="*/ 11 w 111"/>
              <a:gd name="T23" fmla="*/ 45 h 98"/>
              <a:gd name="T24" fmla="*/ 32 w 111"/>
              <a:gd name="T25" fmla="*/ 67 h 98"/>
              <a:gd name="T26" fmla="*/ 50 w 111"/>
              <a:gd name="T27" fmla="*/ 63 h 98"/>
              <a:gd name="T28" fmla="*/ 50 w 111"/>
              <a:gd name="T29" fmla="*/ 28 h 98"/>
              <a:gd name="T30" fmla="*/ 50 w 111"/>
              <a:gd name="T31" fmla="*/ 28 h 98"/>
              <a:gd name="T32" fmla="*/ 47 w 111"/>
              <a:gd name="T33" fmla="*/ 98 h 98"/>
              <a:gd name="T34" fmla="*/ 47 w 111"/>
              <a:gd name="T35" fmla="*/ 98 h 98"/>
              <a:gd name="T36" fmla="*/ 47 w 111"/>
              <a:gd name="T37" fmla="*/ 94 h 98"/>
              <a:gd name="T38" fmla="*/ 50 w 111"/>
              <a:gd name="T39" fmla="*/ 88 h 98"/>
              <a:gd name="T40" fmla="*/ 50 w 111"/>
              <a:gd name="T41" fmla="*/ 71 h 98"/>
              <a:gd name="T42" fmla="*/ 28 w 111"/>
              <a:gd name="T43" fmla="*/ 75 h 98"/>
              <a:gd name="T44" fmla="*/ 0 w 111"/>
              <a:gd name="T45" fmla="*/ 45 h 98"/>
              <a:gd name="T46" fmla="*/ 28 w 111"/>
              <a:gd name="T47" fmla="*/ 16 h 98"/>
              <a:gd name="T48" fmla="*/ 50 w 111"/>
              <a:gd name="T49" fmla="*/ 20 h 98"/>
              <a:gd name="T50" fmla="*/ 50 w 111"/>
              <a:gd name="T51" fmla="*/ 0 h 98"/>
              <a:gd name="T52" fmla="*/ 62 w 111"/>
              <a:gd name="T53" fmla="*/ 0 h 98"/>
              <a:gd name="T54" fmla="*/ 62 w 111"/>
              <a:gd name="T55" fmla="*/ 20 h 98"/>
              <a:gd name="T56" fmla="*/ 83 w 111"/>
              <a:gd name="T57" fmla="*/ 16 h 98"/>
              <a:gd name="T58" fmla="*/ 111 w 111"/>
              <a:gd name="T59" fmla="*/ 45 h 98"/>
              <a:gd name="T60" fmla="*/ 83 w 111"/>
              <a:gd name="T61" fmla="*/ 75 h 98"/>
              <a:gd name="T62" fmla="*/ 62 w 111"/>
              <a:gd name="T63" fmla="*/ 71 h 98"/>
              <a:gd name="T64" fmla="*/ 62 w 111"/>
              <a:gd name="T65" fmla="*/ 88 h 98"/>
              <a:gd name="T66" fmla="*/ 65 w 111"/>
              <a:gd name="T67" fmla="*/ 94 h 98"/>
              <a:gd name="T68" fmla="*/ 64 w 111"/>
              <a:gd name="T69" fmla="*/ 98 h 98"/>
              <a:gd name="T70" fmla="*/ 47 w 111"/>
              <a:gd name="T71" fmla="*/ 98 h 98"/>
              <a:gd name="T72" fmla="*/ 47 w 111"/>
              <a:gd name="T73" fmla="*/ 98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11" h="98">
                <a:moveTo>
                  <a:pt x="62" y="63"/>
                </a:moveTo>
                <a:lnTo>
                  <a:pt x="62" y="63"/>
                </a:lnTo>
                <a:cubicBezTo>
                  <a:pt x="62" y="63"/>
                  <a:pt x="67" y="67"/>
                  <a:pt x="79" y="67"/>
                </a:cubicBezTo>
                <a:cubicBezTo>
                  <a:pt x="92" y="67"/>
                  <a:pt x="100" y="56"/>
                  <a:pt x="100" y="45"/>
                </a:cubicBezTo>
                <a:cubicBezTo>
                  <a:pt x="100" y="36"/>
                  <a:pt x="91" y="24"/>
                  <a:pt x="79" y="24"/>
                </a:cubicBezTo>
                <a:cubicBezTo>
                  <a:pt x="66" y="24"/>
                  <a:pt x="62" y="28"/>
                  <a:pt x="62" y="28"/>
                </a:cubicBezTo>
                <a:lnTo>
                  <a:pt x="62" y="63"/>
                </a:lnTo>
                <a:lnTo>
                  <a:pt x="62" y="63"/>
                </a:lnTo>
                <a:close/>
                <a:moveTo>
                  <a:pt x="50" y="28"/>
                </a:moveTo>
                <a:lnTo>
                  <a:pt x="50" y="28"/>
                </a:lnTo>
                <a:cubicBezTo>
                  <a:pt x="50" y="28"/>
                  <a:pt x="46" y="24"/>
                  <a:pt x="32" y="24"/>
                </a:cubicBezTo>
                <a:cubicBezTo>
                  <a:pt x="20" y="24"/>
                  <a:pt x="11" y="36"/>
                  <a:pt x="11" y="45"/>
                </a:cubicBezTo>
                <a:cubicBezTo>
                  <a:pt x="11" y="56"/>
                  <a:pt x="19" y="67"/>
                  <a:pt x="32" y="67"/>
                </a:cubicBezTo>
                <a:cubicBezTo>
                  <a:pt x="45" y="67"/>
                  <a:pt x="50" y="63"/>
                  <a:pt x="50" y="63"/>
                </a:cubicBezTo>
                <a:lnTo>
                  <a:pt x="50" y="28"/>
                </a:lnTo>
                <a:lnTo>
                  <a:pt x="50" y="28"/>
                </a:lnTo>
                <a:close/>
                <a:moveTo>
                  <a:pt x="47" y="98"/>
                </a:moveTo>
                <a:lnTo>
                  <a:pt x="47" y="98"/>
                </a:lnTo>
                <a:cubicBezTo>
                  <a:pt x="43" y="98"/>
                  <a:pt x="46" y="95"/>
                  <a:pt x="47" y="94"/>
                </a:cubicBezTo>
                <a:cubicBezTo>
                  <a:pt x="48" y="92"/>
                  <a:pt x="50" y="90"/>
                  <a:pt x="50" y="88"/>
                </a:cubicBezTo>
                <a:lnTo>
                  <a:pt x="50" y="71"/>
                </a:lnTo>
                <a:cubicBezTo>
                  <a:pt x="50" y="71"/>
                  <a:pt x="45" y="75"/>
                  <a:pt x="28" y="75"/>
                </a:cubicBezTo>
                <a:cubicBezTo>
                  <a:pt x="12" y="75"/>
                  <a:pt x="0" y="59"/>
                  <a:pt x="0" y="45"/>
                </a:cubicBezTo>
                <a:cubicBezTo>
                  <a:pt x="0" y="32"/>
                  <a:pt x="14" y="16"/>
                  <a:pt x="28" y="16"/>
                </a:cubicBezTo>
                <a:cubicBezTo>
                  <a:pt x="46" y="16"/>
                  <a:pt x="50" y="20"/>
                  <a:pt x="50" y="20"/>
                </a:cubicBezTo>
                <a:lnTo>
                  <a:pt x="50" y="0"/>
                </a:lnTo>
                <a:lnTo>
                  <a:pt x="62" y="0"/>
                </a:lnTo>
                <a:lnTo>
                  <a:pt x="62" y="20"/>
                </a:lnTo>
                <a:cubicBezTo>
                  <a:pt x="62" y="20"/>
                  <a:pt x="66" y="16"/>
                  <a:pt x="83" y="16"/>
                </a:cubicBezTo>
                <a:cubicBezTo>
                  <a:pt x="97" y="16"/>
                  <a:pt x="111" y="32"/>
                  <a:pt x="111" y="45"/>
                </a:cubicBezTo>
                <a:cubicBezTo>
                  <a:pt x="111" y="59"/>
                  <a:pt x="100" y="75"/>
                  <a:pt x="83" y="75"/>
                </a:cubicBezTo>
                <a:cubicBezTo>
                  <a:pt x="66" y="75"/>
                  <a:pt x="62" y="71"/>
                  <a:pt x="62" y="71"/>
                </a:cubicBezTo>
                <a:lnTo>
                  <a:pt x="62" y="88"/>
                </a:lnTo>
                <a:cubicBezTo>
                  <a:pt x="62" y="90"/>
                  <a:pt x="63" y="92"/>
                  <a:pt x="65" y="94"/>
                </a:cubicBezTo>
                <a:cubicBezTo>
                  <a:pt x="66" y="95"/>
                  <a:pt x="68" y="98"/>
                  <a:pt x="64" y="98"/>
                </a:cubicBezTo>
                <a:lnTo>
                  <a:pt x="47" y="98"/>
                </a:lnTo>
                <a:lnTo>
                  <a:pt x="47" y="98"/>
                </a:lnTo>
                <a:close/>
              </a:path>
            </a:pathLst>
          </a:custGeom>
          <a:noFill/>
          <a:ln w="1588" cap="flat">
            <a:noFill/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19" name="Freeform 1919"/>
          <p:cNvSpPr>
            <a:spLocks/>
          </p:cNvSpPr>
          <p:nvPr/>
        </p:nvSpPr>
        <p:spPr bwMode="auto">
          <a:xfrm>
            <a:off x="1143001" y="284163"/>
            <a:ext cx="135467" cy="115888"/>
          </a:xfrm>
          <a:custGeom>
            <a:avLst/>
            <a:gdLst>
              <a:gd name="T0" fmla="*/ 123 w 142"/>
              <a:gd name="T1" fmla="*/ 53 h 161"/>
              <a:gd name="T2" fmla="*/ 123 w 142"/>
              <a:gd name="T3" fmla="*/ 53 h 161"/>
              <a:gd name="T4" fmla="*/ 125 w 142"/>
              <a:gd name="T5" fmla="*/ 29 h 161"/>
              <a:gd name="T6" fmla="*/ 124 w 142"/>
              <a:gd name="T7" fmla="*/ 29 h 161"/>
              <a:gd name="T8" fmla="*/ 116 w 142"/>
              <a:gd name="T9" fmla="*/ 51 h 161"/>
              <a:gd name="T10" fmla="*/ 74 w 142"/>
              <a:gd name="T11" fmla="*/ 123 h 161"/>
              <a:gd name="T12" fmla="*/ 68 w 142"/>
              <a:gd name="T13" fmla="*/ 123 h 161"/>
              <a:gd name="T14" fmla="*/ 24 w 142"/>
              <a:gd name="T15" fmla="*/ 51 h 161"/>
              <a:gd name="T16" fmla="*/ 16 w 142"/>
              <a:gd name="T17" fmla="*/ 29 h 161"/>
              <a:gd name="T18" fmla="*/ 14 w 142"/>
              <a:gd name="T19" fmla="*/ 29 h 161"/>
              <a:gd name="T20" fmla="*/ 18 w 142"/>
              <a:gd name="T21" fmla="*/ 53 h 161"/>
              <a:gd name="T22" fmla="*/ 18 w 142"/>
              <a:gd name="T23" fmla="*/ 161 h 161"/>
              <a:gd name="T24" fmla="*/ 0 w 142"/>
              <a:gd name="T25" fmla="*/ 161 h 161"/>
              <a:gd name="T26" fmla="*/ 0 w 142"/>
              <a:gd name="T27" fmla="*/ 0 h 161"/>
              <a:gd name="T28" fmla="*/ 14 w 142"/>
              <a:gd name="T29" fmla="*/ 0 h 161"/>
              <a:gd name="T30" fmla="*/ 64 w 142"/>
              <a:gd name="T31" fmla="*/ 82 h 161"/>
              <a:gd name="T32" fmla="*/ 72 w 142"/>
              <a:gd name="T33" fmla="*/ 100 h 161"/>
              <a:gd name="T34" fmla="*/ 72 w 142"/>
              <a:gd name="T35" fmla="*/ 100 h 161"/>
              <a:gd name="T36" fmla="*/ 79 w 142"/>
              <a:gd name="T37" fmla="*/ 82 h 161"/>
              <a:gd name="T38" fmla="*/ 127 w 142"/>
              <a:gd name="T39" fmla="*/ 0 h 161"/>
              <a:gd name="T40" fmla="*/ 142 w 142"/>
              <a:gd name="T41" fmla="*/ 0 h 161"/>
              <a:gd name="T42" fmla="*/ 142 w 142"/>
              <a:gd name="T43" fmla="*/ 161 h 161"/>
              <a:gd name="T44" fmla="*/ 123 w 142"/>
              <a:gd name="T45" fmla="*/ 161 h 161"/>
              <a:gd name="T46" fmla="*/ 123 w 142"/>
              <a:gd name="T47" fmla="*/ 53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42" h="161">
                <a:moveTo>
                  <a:pt x="123" y="53"/>
                </a:moveTo>
                <a:lnTo>
                  <a:pt x="123" y="53"/>
                </a:lnTo>
                <a:lnTo>
                  <a:pt x="125" y="29"/>
                </a:lnTo>
                <a:lnTo>
                  <a:pt x="124" y="29"/>
                </a:lnTo>
                <a:lnTo>
                  <a:pt x="116" y="51"/>
                </a:lnTo>
                <a:lnTo>
                  <a:pt x="74" y="123"/>
                </a:lnTo>
                <a:lnTo>
                  <a:pt x="68" y="123"/>
                </a:lnTo>
                <a:lnTo>
                  <a:pt x="24" y="51"/>
                </a:lnTo>
                <a:lnTo>
                  <a:pt x="16" y="29"/>
                </a:lnTo>
                <a:lnTo>
                  <a:pt x="14" y="29"/>
                </a:lnTo>
                <a:lnTo>
                  <a:pt x="18" y="53"/>
                </a:lnTo>
                <a:lnTo>
                  <a:pt x="18" y="161"/>
                </a:lnTo>
                <a:lnTo>
                  <a:pt x="0" y="161"/>
                </a:lnTo>
                <a:lnTo>
                  <a:pt x="0" y="0"/>
                </a:lnTo>
                <a:lnTo>
                  <a:pt x="14" y="0"/>
                </a:lnTo>
                <a:lnTo>
                  <a:pt x="64" y="82"/>
                </a:lnTo>
                <a:lnTo>
                  <a:pt x="72" y="100"/>
                </a:lnTo>
                <a:lnTo>
                  <a:pt x="72" y="100"/>
                </a:lnTo>
                <a:lnTo>
                  <a:pt x="79" y="82"/>
                </a:lnTo>
                <a:lnTo>
                  <a:pt x="127" y="0"/>
                </a:lnTo>
                <a:lnTo>
                  <a:pt x="142" y="0"/>
                </a:lnTo>
                <a:lnTo>
                  <a:pt x="142" y="161"/>
                </a:lnTo>
                <a:lnTo>
                  <a:pt x="123" y="161"/>
                </a:lnTo>
                <a:lnTo>
                  <a:pt x="123" y="53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20" name="Freeform 1920"/>
          <p:cNvSpPr>
            <a:spLocks/>
          </p:cNvSpPr>
          <p:nvPr/>
        </p:nvSpPr>
        <p:spPr bwMode="auto">
          <a:xfrm>
            <a:off x="1316568" y="284163"/>
            <a:ext cx="112184" cy="115888"/>
          </a:xfrm>
          <a:custGeom>
            <a:avLst/>
            <a:gdLst>
              <a:gd name="T0" fmla="*/ 99 w 118"/>
              <a:gd name="T1" fmla="*/ 52 h 161"/>
              <a:gd name="T2" fmla="*/ 99 w 118"/>
              <a:gd name="T3" fmla="*/ 52 h 161"/>
              <a:gd name="T4" fmla="*/ 100 w 118"/>
              <a:gd name="T5" fmla="*/ 34 h 161"/>
              <a:gd name="T6" fmla="*/ 99 w 118"/>
              <a:gd name="T7" fmla="*/ 34 h 161"/>
              <a:gd name="T8" fmla="*/ 89 w 118"/>
              <a:gd name="T9" fmla="*/ 53 h 161"/>
              <a:gd name="T10" fmla="*/ 12 w 118"/>
              <a:gd name="T11" fmla="*/ 161 h 161"/>
              <a:gd name="T12" fmla="*/ 0 w 118"/>
              <a:gd name="T13" fmla="*/ 161 h 161"/>
              <a:gd name="T14" fmla="*/ 0 w 118"/>
              <a:gd name="T15" fmla="*/ 0 h 161"/>
              <a:gd name="T16" fmla="*/ 19 w 118"/>
              <a:gd name="T17" fmla="*/ 0 h 161"/>
              <a:gd name="T18" fmla="*/ 19 w 118"/>
              <a:gd name="T19" fmla="*/ 110 h 161"/>
              <a:gd name="T20" fmla="*/ 18 w 118"/>
              <a:gd name="T21" fmla="*/ 128 h 161"/>
              <a:gd name="T22" fmla="*/ 19 w 118"/>
              <a:gd name="T23" fmla="*/ 128 h 161"/>
              <a:gd name="T24" fmla="*/ 29 w 118"/>
              <a:gd name="T25" fmla="*/ 110 h 161"/>
              <a:gd name="T26" fmla="*/ 106 w 118"/>
              <a:gd name="T27" fmla="*/ 0 h 161"/>
              <a:gd name="T28" fmla="*/ 118 w 118"/>
              <a:gd name="T29" fmla="*/ 0 h 161"/>
              <a:gd name="T30" fmla="*/ 118 w 118"/>
              <a:gd name="T31" fmla="*/ 161 h 161"/>
              <a:gd name="T32" fmla="*/ 99 w 118"/>
              <a:gd name="T33" fmla="*/ 161 h 161"/>
              <a:gd name="T34" fmla="*/ 99 w 118"/>
              <a:gd name="T35" fmla="*/ 52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8" h="161">
                <a:moveTo>
                  <a:pt x="99" y="52"/>
                </a:moveTo>
                <a:lnTo>
                  <a:pt x="99" y="52"/>
                </a:lnTo>
                <a:lnTo>
                  <a:pt x="100" y="34"/>
                </a:lnTo>
                <a:lnTo>
                  <a:pt x="99" y="34"/>
                </a:lnTo>
                <a:lnTo>
                  <a:pt x="89" y="53"/>
                </a:lnTo>
                <a:lnTo>
                  <a:pt x="12" y="161"/>
                </a:lnTo>
                <a:lnTo>
                  <a:pt x="0" y="161"/>
                </a:lnTo>
                <a:lnTo>
                  <a:pt x="0" y="0"/>
                </a:lnTo>
                <a:lnTo>
                  <a:pt x="19" y="0"/>
                </a:lnTo>
                <a:lnTo>
                  <a:pt x="19" y="110"/>
                </a:lnTo>
                <a:lnTo>
                  <a:pt x="18" y="128"/>
                </a:lnTo>
                <a:lnTo>
                  <a:pt x="19" y="128"/>
                </a:lnTo>
                <a:lnTo>
                  <a:pt x="29" y="110"/>
                </a:lnTo>
                <a:lnTo>
                  <a:pt x="106" y="0"/>
                </a:lnTo>
                <a:lnTo>
                  <a:pt x="118" y="0"/>
                </a:lnTo>
                <a:lnTo>
                  <a:pt x="118" y="161"/>
                </a:lnTo>
                <a:lnTo>
                  <a:pt x="99" y="161"/>
                </a:lnTo>
                <a:lnTo>
                  <a:pt x="99" y="52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21" name="Freeform 1921"/>
          <p:cNvSpPr>
            <a:spLocks/>
          </p:cNvSpPr>
          <p:nvPr/>
        </p:nvSpPr>
        <p:spPr bwMode="auto">
          <a:xfrm>
            <a:off x="1466851" y="284163"/>
            <a:ext cx="107951" cy="115888"/>
          </a:xfrm>
          <a:custGeom>
            <a:avLst/>
            <a:gdLst>
              <a:gd name="T0" fmla="*/ 96 w 115"/>
              <a:gd name="T1" fmla="*/ 87 h 161"/>
              <a:gd name="T2" fmla="*/ 96 w 115"/>
              <a:gd name="T3" fmla="*/ 87 h 161"/>
              <a:gd name="T4" fmla="*/ 19 w 115"/>
              <a:gd name="T5" fmla="*/ 87 h 161"/>
              <a:gd name="T6" fmla="*/ 19 w 115"/>
              <a:gd name="T7" fmla="*/ 161 h 161"/>
              <a:gd name="T8" fmla="*/ 0 w 115"/>
              <a:gd name="T9" fmla="*/ 161 h 161"/>
              <a:gd name="T10" fmla="*/ 0 w 115"/>
              <a:gd name="T11" fmla="*/ 0 h 161"/>
              <a:gd name="T12" fmla="*/ 19 w 115"/>
              <a:gd name="T13" fmla="*/ 0 h 161"/>
              <a:gd name="T14" fmla="*/ 19 w 115"/>
              <a:gd name="T15" fmla="*/ 70 h 161"/>
              <a:gd name="T16" fmla="*/ 96 w 115"/>
              <a:gd name="T17" fmla="*/ 70 h 161"/>
              <a:gd name="T18" fmla="*/ 96 w 115"/>
              <a:gd name="T19" fmla="*/ 0 h 161"/>
              <a:gd name="T20" fmla="*/ 115 w 115"/>
              <a:gd name="T21" fmla="*/ 0 h 161"/>
              <a:gd name="T22" fmla="*/ 115 w 115"/>
              <a:gd name="T23" fmla="*/ 161 h 161"/>
              <a:gd name="T24" fmla="*/ 96 w 115"/>
              <a:gd name="T25" fmla="*/ 161 h 161"/>
              <a:gd name="T26" fmla="*/ 96 w 115"/>
              <a:gd name="T27" fmla="*/ 87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15" h="161">
                <a:moveTo>
                  <a:pt x="96" y="87"/>
                </a:moveTo>
                <a:lnTo>
                  <a:pt x="96" y="87"/>
                </a:lnTo>
                <a:lnTo>
                  <a:pt x="19" y="87"/>
                </a:lnTo>
                <a:lnTo>
                  <a:pt x="19" y="161"/>
                </a:lnTo>
                <a:lnTo>
                  <a:pt x="0" y="161"/>
                </a:lnTo>
                <a:lnTo>
                  <a:pt x="0" y="0"/>
                </a:lnTo>
                <a:lnTo>
                  <a:pt x="19" y="0"/>
                </a:lnTo>
                <a:lnTo>
                  <a:pt x="19" y="70"/>
                </a:lnTo>
                <a:lnTo>
                  <a:pt x="96" y="70"/>
                </a:lnTo>
                <a:lnTo>
                  <a:pt x="96" y="0"/>
                </a:lnTo>
                <a:lnTo>
                  <a:pt x="115" y="0"/>
                </a:lnTo>
                <a:lnTo>
                  <a:pt x="115" y="161"/>
                </a:lnTo>
                <a:lnTo>
                  <a:pt x="96" y="161"/>
                </a:lnTo>
                <a:lnTo>
                  <a:pt x="96" y="87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22" name="Freeform 1922"/>
          <p:cNvSpPr>
            <a:spLocks/>
          </p:cNvSpPr>
          <p:nvPr/>
        </p:nvSpPr>
        <p:spPr bwMode="auto">
          <a:xfrm>
            <a:off x="1612901" y="284163"/>
            <a:ext cx="110067" cy="115888"/>
          </a:xfrm>
          <a:custGeom>
            <a:avLst/>
            <a:gdLst>
              <a:gd name="T0" fmla="*/ 98 w 117"/>
              <a:gd name="T1" fmla="*/ 52 h 161"/>
              <a:gd name="T2" fmla="*/ 98 w 117"/>
              <a:gd name="T3" fmla="*/ 52 h 161"/>
              <a:gd name="T4" fmla="*/ 100 w 117"/>
              <a:gd name="T5" fmla="*/ 34 h 161"/>
              <a:gd name="T6" fmla="*/ 99 w 117"/>
              <a:gd name="T7" fmla="*/ 34 h 161"/>
              <a:gd name="T8" fmla="*/ 89 w 117"/>
              <a:gd name="T9" fmla="*/ 53 h 161"/>
              <a:gd name="T10" fmla="*/ 11 w 117"/>
              <a:gd name="T11" fmla="*/ 161 h 161"/>
              <a:gd name="T12" fmla="*/ 0 w 117"/>
              <a:gd name="T13" fmla="*/ 161 h 161"/>
              <a:gd name="T14" fmla="*/ 0 w 117"/>
              <a:gd name="T15" fmla="*/ 0 h 161"/>
              <a:gd name="T16" fmla="*/ 19 w 117"/>
              <a:gd name="T17" fmla="*/ 0 h 161"/>
              <a:gd name="T18" fmla="*/ 19 w 117"/>
              <a:gd name="T19" fmla="*/ 110 h 161"/>
              <a:gd name="T20" fmla="*/ 18 w 117"/>
              <a:gd name="T21" fmla="*/ 128 h 161"/>
              <a:gd name="T22" fmla="*/ 18 w 117"/>
              <a:gd name="T23" fmla="*/ 128 h 161"/>
              <a:gd name="T24" fmla="*/ 29 w 117"/>
              <a:gd name="T25" fmla="*/ 110 h 161"/>
              <a:gd name="T26" fmla="*/ 106 w 117"/>
              <a:gd name="T27" fmla="*/ 0 h 161"/>
              <a:gd name="T28" fmla="*/ 117 w 117"/>
              <a:gd name="T29" fmla="*/ 0 h 161"/>
              <a:gd name="T30" fmla="*/ 117 w 117"/>
              <a:gd name="T31" fmla="*/ 161 h 161"/>
              <a:gd name="T32" fmla="*/ 98 w 117"/>
              <a:gd name="T33" fmla="*/ 161 h 161"/>
              <a:gd name="T34" fmla="*/ 98 w 117"/>
              <a:gd name="T35" fmla="*/ 52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7" h="161">
                <a:moveTo>
                  <a:pt x="98" y="52"/>
                </a:moveTo>
                <a:lnTo>
                  <a:pt x="98" y="52"/>
                </a:lnTo>
                <a:lnTo>
                  <a:pt x="100" y="34"/>
                </a:lnTo>
                <a:lnTo>
                  <a:pt x="99" y="34"/>
                </a:lnTo>
                <a:lnTo>
                  <a:pt x="89" y="53"/>
                </a:lnTo>
                <a:lnTo>
                  <a:pt x="11" y="161"/>
                </a:lnTo>
                <a:lnTo>
                  <a:pt x="0" y="161"/>
                </a:lnTo>
                <a:lnTo>
                  <a:pt x="0" y="0"/>
                </a:lnTo>
                <a:lnTo>
                  <a:pt x="19" y="0"/>
                </a:lnTo>
                <a:lnTo>
                  <a:pt x="19" y="110"/>
                </a:lnTo>
                <a:lnTo>
                  <a:pt x="18" y="128"/>
                </a:lnTo>
                <a:lnTo>
                  <a:pt x="18" y="128"/>
                </a:lnTo>
                <a:lnTo>
                  <a:pt x="29" y="110"/>
                </a:lnTo>
                <a:lnTo>
                  <a:pt x="106" y="0"/>
                </a:lnTo>
                <a:lnTo>
                  <a:pt x="117" y="0"/>
                </a:lnTo>
                <a:lnTo>
                  <a:pt x="117" y="161"/>
                </a:lnTo>
                <a:lnTo>
                  <a:pt x="98" y="161"/>
                </a:lnTo>
                <a:lnTo>
                  <a:pt x="98" y="52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23" name="Freeform 1923"/>
          <p:cNvSpPr>
            <a:spLocks/>
          </p:cNvSpPr>
          <p:nvPr/>
        </p:nvSpPr>
        <p:spPr bwMode="auto">
          <a:xfrm>
            <a:off x="1756835" y="282575"/>
            <a:ext cx="101600" cy="120650"/>
          </a:xfrm>
          <a:custGeom>
            <a:avLst/>
            <a:gdLst>
              <a:gd name="T0" fmla="*/ 109 w 109"/>
              <a:gd name="T1" fmla="*/ 157 h 167"/>
              <a:gd name="T2" fmla="*/ 109 w 109"/>
              <a:gd name="T3" fmla="*/ 157 h 167"/>
              <a:gd name="T4" fmla="*/ 92 w 109"/>
              <a:gd name="T5" fmla="*/ 165 h 167"/>
              <a:gd name="T6" fmla="*/ 69 w 109"/>
              <a:gd name="T7" fmla="*/ 167 h 167"/>
              <a:gd name="T8" fmla="*/ 42 w 109"/>
              <a:gd name="T9" fmla="*/ 162 h 167"/>
              <a:gd name="T10" fmla="*/ 20 w 109"/>
              <a:gd name="T11" fmla="*/ 147 h 167"/>
              <a:gd name="T12" fmla="*/ 5 w 109"/>
              <a:gd name="T13" fmla="*/ 121 h 167"/>
              <a:gd name="T14" fmla="*/ 0 w 109"/>
              <a:gd name="T15" fmla="*/ 84 h 167"/>
              <a:gd name="T16" fmla="*/ 6 w 109"/>
              <a:gd name="T17" fmla="*/ 45 h 167"/>
              <a:gd name="T18" fmla="*/ 22 w 109"/>
              <a:gd name="T19" fmla="*/ 20 h 167"/>
              <a:gd name="T20" fmla="*/ 44 w 109"/>
              <a:gd name="T21" fmla="*/ 5 h 167"/>
              <a:gd name="T22" fmla="*/ 70 w 109"/>
              <a:gd name="T23" fmla="*/ 0 h 167"/>
              <a:gd name="T24" fmla="*/ 92 w 109"/>
              <a:gd name="T25" fmla="*/ 2 h 167"/>
              <a:gd name="T26" fmla="*/ 107 w 109"/>
              <a:gd name="T27" fmla="*/ 6 h 167"/>
              <a:gd name="T28" fmla="*/ 102 w 109"/>
              <a:gd name="T29" fmla="*/ 23 h 167"/>
              <a:gd name="T30" fmla="*/ 71 w 109"/>
              <a:gd name="T31" fmla="*/ 17 h 167"/>
              <a:gd name="T32" fmla="*/ 52 w 109"/>
              <a:gd name="T33" fmla="*/ 21 h 167"/>
              <a:gd name="T34" fmla="*/ 36 w 109"/>
              <a:gd name="T35" fmla="*/ 32 h 167"/>
              <a:gd name="T36" fmla="*/ 24 w 109"/>
              <a:gd name="T37" fmla="*/ 53 h 167"/>
              <a:gd name="T38" fmla="*/ 20 w 109"/>
              <a:gd name="T39" fmla="*/ 84 h 167"/>
              <a:gd name="T40" fmla="*/ 24 w 109"/>
              <a:gd name="T41" fmla="*/ 112 h 167"/>
              <a:gd name="T42" fmla="*/ 36 w 109"/>
              <a:gd name="T43" fmla="*/ 133 h 167"/>
              <a:gd name="T44" fmla="*/ 53 w 109"/>
              <a:gd name="T45" fmla="*/ 145 h 167"/>
              <a:gd name="T46" fmla="*/ 74 w 109"/>
              <a:gd name="T47" fmla="*/ 150 h 167"/>
              <a:gd name="T48" fmla="*/ 92 w 109"/>
              <a:gd name="T49" fmla="*/ 148 h 167"/>
              <a:gd name="T50" fmla="*/ 105 w 109"/>
              <a:gd name="T51" fmla="*/ 142 h 167"/>
              <a:gd name="T52" fmla="*/ 109 w 109"/>
              <a:gd name="T53" fmla="*/ 157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09" h="167">
                <a:moveTo>
                  <a:pt x="109" y="157"/>
                </a:moveTo>
                <a:lnTo>
                  <a:pt x="109" y="157"/>
                </a:lnTo>
                <a:cubicBezTo>
                  <a:pt x="105" y="161"/>
                  <a:pt x="99" y="163"/>
                  <a:pt x="92" y="165"/>
                </a:cubicBezTo>
                <a:cubicBezTo>
                  <a:pt x="85" y="166"/>
                  <a:pt x="77" y="167"/>
                  <a:pt x="69" y="167"/>
                </a:cubicBezTo>
                <a:cubicBezTo>
                  <a:pt x="60" y="167"/>
                  <a:pt x="51" y="165"/>
                  <a:pt x="42" y="162"/>
                </a:cubicBezTo>
                <a:cubicBezTo>
                  <a:pt x="34" y="158"/>
                  <a:pt x="27" y="153"/>
                  <a:pt x="20" y="147"/>
                </a:cubicBezTo>
                <a:cubicBezTo>
                  <a:pt x="14" y="140"/>
                  <a:pt x="9" y="131"/>
                  <a:pt x="5" y="121"/>
                </a:cubicBezTo>
                <a:cubicBezTo>
                  <a:pt x="2" y="110"/>
                  <a:pt x="0" y="98"/>
                  <a:pt x="0" y="84"/>
                </a:cubicBezTo>
                <a:cubicBezTo>
                  <a:pt x="0" y="69"/>
                  <a:pt x="2" y="56"/>
                  <a:pt x="6" y="45"/>
                </a:cubicBezTo>
                <a:cubicBezTo>
                  <a:pt x="10" y="35"/>
                  <a:pt x="15" y="26"/>
                  <a:pt x="22" y="20"/>
                </a:cubicBezTo>
                <a:cubicBezTo>
                  <a:pt x="29" y="13"/>
                  <a:pt x="36" y="8"/>
                  <a:pt x="44" y="5"/>
                </a:cubicBezTo>
                <a:cubicBezTo>
                  <a:pt x="53" y="2"/>
                  <a:pt x="61" y="0"/>
                  <a:pt x="70" y="0"/>
                </a:cubicBezTo>
                <a:cubicBezTo>
                  <a:pt x="79" y="0"/>
                  <a:pt x="86" y="1"/>
                  <a:pt x="92" y="2"/>
                </a:cubicBezTo>
                <a:cubicBezTo>
                  <a:pt x="98" y="3"/>
                  <a:pt x="103" y="4"/>
                  <a:pt x="107" y="6"/>
                </a:cubicBezTo>
                <a:lnTo>
                  <a:pt x="102" y="23"/>
                </a:lnTo>
                <a:cubicBezTo>
                  <a:pt x="95" y="19"/>
                  <a:pt x="85" y="17"/>
                  <a:pt x="71" y="17"/>
                </a:cubicBezTo>
                <a:cubicBezTo>
                  <a:pt x="65" y="17"/>
                  <a:pt x="59" y="19"/>
                  <a:pt x="52" y="21"/>
                </a:cubicBezTo>
                <a:cubicBezTo>
                  <a:pt x="46" y="23"/>
                  <a:pt x="41" y="27"/>
                  <a:pt x="36" y="32"/>
                </a:cubicBezTo>
                <a:cubicBezTo>
                  <a:pt x="31" y="37"/>
                  <a:pt x="27" y="44"/>
                  <a:pt x="24" y="53"/>
                </a:cubicBezTo>
                <a:cubicBezTo>
                  <a:pt x="22" y="61"/>
                  <a:pt x="20" y="71"/>
                  <a:pt x="20" y="84"/>
                </a:cubicBezTo>
                <a:cubicBezTo>
                  <a:pt x="20" y="95"/>
                  <a:pt x="21" y="104"/>
                  <a:pt x="24" y="112"/>
                </a:cubicBezTo>
                <a:cubicBezTo>
                  <a:pt x="27" y="121"/>
                  <a:pt x="31" y="128"/>
                  <a:pt x="36" y="133"/>
                </a:cubicBezTo>
                <a:cubicBezTo>
                  <a:pt x="40" y="139"/>
                  <a:pt x="46" y="143"/>
                  <a:pt x="53" y="145"/>
                </a:cubicBezTo>
                <a:cubicBezTo>
                  <a:pt x="59" y="148"/>
                  <a:pt x="66" y="150"/>
                  <a:pt x="74" y="150"/>
                </a:cubicBezTo>
                <a:cubicBezTo>
                  <a:pt x="81" y="150"/>
                  <a:pt x="87" y="149"/>
                  <a:pt x="92" y="148"/>
                </a:cubicBezTo>
                <a:cubicBezTo>
                  <a:pt x="97" y="146"/>
                  <a:pt x="101" y="144"/>
                  <a:pt x="105" y="142"/>
                </a:cubicBezTo>
                <a:lnTo>
                  <a:pt x="109" y="157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24" name="Freeform 1924"/>
          <p:cNvSpPr>
            <a:spLocks/>
          </p:cNvSpPr>
          <p:nvPr/>
        </p:nvSpPr>
        <p:spPr bwMode="auto">
          <a:xfrm>
            <a:off x="1871135" y="284163"/>
            <a:ext cx="112184" cy="115888"/>
          </a:xfrm>
          <a:custGeom>
            <a:avLst/>
            <a:gdLst>
              <a:gd name="T0" fmla="*/ 119 w 119"/>
              <a:gd name="T1" fmla="*/ 17 h 161"/>
              <a:gd name="T2" fmla="*/ 119 w 119"/>
              <a:gd name="T3" fmla="*/ 17 h 161"/>
              <a:gd name="T4" fmla="*/ 69 w 119"/>
              <a:gd name="T5" fmla="*/ 17 h 161"/>
              <a:gd name="T6" fmla="*/ 69 w 119"/>
              <a:gd name="T7" fmla="*/ 161 h 161"/>
              <a:gd name="T8" fmla="*/ 50 w 119"/>
              <a:gd name="T9" fmla="*/ 161 h 161"/>
              <a:gd name="T10" fmla="*/ 50 w 119"/>
              <a:gd name="T11" fmla="*/ 17 h 161"/>
              <a:gd name="T12" fmla="*/ 0 w 119"/>
              <a:gd name="T13" fmla="*/ 17 h 161"/>
              <a:gd name="T14" fmla="*/ 0 w 119"/>
              <a:gd name="T15" fmla="*/ 0 h 161"/>
              <a:gd name="T16" fmla="*/ 119 w 119"/>
              <a:gd name="T17" fmla="*/ 0 h 161"/>
              <a:gd name="T18" fmla="*/ 119 w 119"/>
              <a:gd name="T19" fmla="*/ 17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9" h="161">
                <a:moveTo>
                  <a:pt x="119" y="17"/>
                </a:moveTo>
                <a:lnTo>
                  <a:pt x="119" y="17"/>
                </a:lnTo>
                <a:lnTo>
                  <a:pt x="69" y="17"/>
                </a:lnTo>
                <a:lnTo>
                  <a:pt x="69" y="161"/>
                </a:lnTo>
                <a:lnTo>
                  <a:pt x="50" y="161"/>
                </a:lnTo>
                <a:lnTo>
                  <a:pt x="50" y="17"/>
                </a:lnTo>
                <a:lnTo>
                  <a:pt x="0" y="17"/>
                </a:lnTo>
                <a:lnTo>
                  <a:pt x="0" y="0"/>
                </a:lnTo>
                <a:lnTo>
                  <a:pt x="119" y="0"/>
                </a:lnTo>
                <a:lnTo>
                  <a:pt x="119" y="17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25" name="Freeform 1925"/>
          <p:cNvSpPr>
            <a:spLocks/>
          </p:cNvSpPr>
          <p:nvPr/>
        </p:nvSpPr>
        <p:spPr bwMode="auto">
          <a:xfrm>
            <a:off x="2006601" y="284163"/>
            <a:ext cx="84667" cy="115888"/>
          </a:xfrm>
          <a:custGeom>
            <a:avLst/>
            <a:gdLst>
              <a:gd name="T0" fmla="*/ 0 w 89"/>
              <a:gd name="T1" fmla="*/ 0 h 161"/>
              <a:gd name="T2" fmla="*/ 0 w 89"/>
              <a:gd name="T3" fmla="*/ 0 h 161"/>
              <a:gd name="T4" fmla="*/ 88 w 89"/>
              <a:gd name="T5" fmla="*/ 0 h 161"/>
              <a:gd name="T6" fmla="*/ 88 w 89"/>
              <a:gd name="T7" fmla="*/ 17 h 161"/>
              <a:gd name="T8" fmla="*/ 20 w 89"/>
              <a:gd name="T9" fmla="*/ 17 h 161"/>
              <a:gd name="T10" fmla="*/ 20 w 89"/>
              <a:gd name="T11" fmla="*/ 70 h 161"/>
              <a:gd name="T12" fmla="*/ 82 w 89"/>
              <a:gd name="T13" fmla="*/ 70 h 161"/>
              <a:gd name="T14" fmla="*/ 82 w 89"/>
              <a:gd name="T15" fmla="*/ 87 h 161"/>
              <a:gd name="T16" fmla="*/ 20 w 89"/>
              <a:gd name="T17" fmla="*/ 87 h 161"/>
              <a:gd name="T18" fmla="*/ 20 w 89"/>
              <a:gd name="T19" fmla="*/ 144 h 161"/>
              <a:gd name="T20" fmla="*/ 89 w 89"/>
              <a:gd name="T21" fmla="*/ 144 h 161"/>
              <a:gd name="T22" fmla="*/ 89 w 89"/>
              <a:gd name="T23" fmla="*/ 161 h 161"/>
              <a:gd name="T24" fmla="*/ 0 w 89"/>
              <a:gd name="T25" fmla="*/ 161 h 161"/>
              <a:gd name="T26" fmla="*/ 0 w 89"/>
              <a:gd name="T27" fmla="*/ 0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9" h="161">
                <a:moveTo>
                  <a:pt x="0" y="0"/>
                </a:moveTo>
                <a:lnTo>
                  <a:pt x="0" y="0"/>
                </a:lnTo>
                <a:lnTo>
                  <a:pt x="88" y="0"/>
                </a:lnTo>
                <a:lnTo>
                  <a:pt x="88" y="17"/>
                </a:lnTo>
                <a:lnTo>
                  <a:pt x="20" y="17"/>
                </a:lnTo>
                <a:lnTo>
                  <a:pt x="20" y="70"/>
                </a:lnTo>
                <a:lnTo>
                  <a:pt x="82" y="70"/>
                </a:lnTo>
                <a:lnTo>
                  <a:pt x="82" y="87"/>
                </a:lnTo>
                <a:lnTo>
                  <a:pt x="20" y="87"/>
                </a:lnTo>
                <a:lnTo>
                  <a:pt x="20" y="144"/>
                </a:lnTo>
                <a:lnTo>
                  <a:pt x="89" y="144"/>
                </a:lnTo>
                <a:lnTo>
                  <a:pt x="89" y="161"/>
                </a:lnTo>
                <a:lnTo>
                  <a:pt x="0" y="161"/>
                </a:lnTo>
                <a:lnTo>
                  <a:pt x="0" y="0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26" name="Freeform 1926"/>
          <p:cNvSpPr>
            <a:spLocks noEditPoints="1"/>
          </p:cNvSpPr>
          <p:nvPr/>
        </p:nvSpPr>
        <p:spPr bwMode="auto">
          <a:xfrm>
            <a:off x="2125135" y="282576"/>
            <a:ext cx="95251" cy="117475"/>
          </a:xfrm>
          <a:custGeom>
            <a:avLst/>
            <a:gdLst>
              <a:gd name="T0" fmla="*/ 39 w 100"/>
              <a:gd name="T1" fmla="*/ 17 h 163"/>
              <a:gd name="T2" fmla="*/ 39 w 100"/>
              <a:gd name="T3" fmla="*/ 17 h 163"/>
              <a:gd name="T4" fmla="*/ 27 w 100"/>
              <a:gd name="T5" fmla="*/ 17 h 163"/>
              <a:gd name="T6" fmla="*/ 19 w 100"/>
              <a:gd name="T7" fmla="*/ 18 h 163"/>
              <a:gd name="T8" fmla="*/ 19 w 100"/>
              <a:gd name="T9" fmla="*/ 85 h 163"/>
              <a:gd name="T10" fmla="*/ 22 w 100"/>
              <a:gd name="T11" fmla="*/ 85 h 163"/>
              <a:gd name="T12" fmla="*/ 28 w 100"/>
              <a:gd name="T13" fmla="*/ 86 h 163"/>
              <a:gd name="T14" fmla="*/ 33 w 100"/>
              <a:gd name="T15" fmla="*/ 86 h 163"/>
              <a:gd name="T16" fmla="*/ 37 w 100"/>
              <a:gd name="T17" fmla="*/ 86 h 163"/>
              <a:gd name="T18" fmla="*/ 52 w 100"/>
              <a:gd name="T19" fmla="*/ 84 h 163"/>
              <a:gd name="T20" fmla="*/ 66 w 100"/>
              <a:gd name="T21" fmla="*/ 79 h 163"/>
              <a:gd name="T22" fmla="*/ 76 w 100"/>
              <a:gd name="T23" fmla="*/ 68 h 163"/>
              <a:gd name="T24" fmla="*/ 80 w 100"/>
              <a:gd name="T25" fmla="*/ 50 h 163"/>
              <a:gd name="T26" fmla="*/ 76 w 100"/>
              <a:gd name="T27" fmla="*/ 34 h 163"/>
              <a:gd name="T28" fmla="*/ 67 w 100"/>
              <a:gd name="T29" fmla="*/ 24 h 163"/>
              <a:gd name="T30" fmla="*/ 54 w 100"/>
              <a:gd name="T31" fmla="*/ 19 h 163"/>
              <a:gd name="T32" fmla="*/ 39 w 100"/>
              <a:gd name="T33" fmla="*/ 17 h 163"/>
              <a:gd name="T34" fmla="*/ 0 w 100"/>
              <a:gd name="T35" fmla="*/ 4 h 163"/>
              <a:gd name="T36" fmla="*/ 0 w 100"/>
              <a:gd name="T37" fmla="*/ 4 h 163"/>
              <a:gd name="T38" fmla="*/ 18 w 100"/>
              <a:gd name="T39" fmla="*/ 1 h 163"/>
              <a:gd name="T40" fmla="*/ 38 w 100"/>
              <a:gd name="T41" fmla="*/ 0 h 163"/>
              <a:gd name="T42" fmla="*/ 60 w 100"/>
              <a:gd name="T43" fmla="*/ 2 h 163"/>
              <a:gd name="T44" fmla="*/ 80 w 100"/>
              <a:gd name="T45" fmla="*/ 10 h 163"/>
              <a:gd name="T46" fmla="*/ 94 w 100"/>
              <a:gd name="T47" fmla="*/ 25 h 163"/>
              <a:gd name="T48" fmla="*/ 100 w 100"/>
              <a:gd name="T49" fmla="*/ 50 h 163"/>
              <a:gd name="T50" fmla="*/ 95 w 100"/>
              <a:gd name="T51" fmla="*/ 74 h 163"/>
              <a:gd name="T52" fmla="*/ 81 w 100"/>
              <a:gd name="T53" fmla="*/ 91 h 163"/>
              <a:gd name="T54" fmla="*/ 61 w 100"/>
              <a:gd name="T55" fmla="*/ 100 h 163"/>
              <a:gd name="T56" fmla="*/ 37 w 100"/>
              <a:gd name="T57" fmla="*/ 103 h 163"/>
              <a:gd name="T58" fmla="*/ 34 w 100"/>
              <a:gd name="T59" fmla="*/ 103 h 163"/>
              <a:gd name="T60" fmla="*/ 28 w 100"/>
              <a:gd name="T61" fmla="*/ 103 h 163"/>
              <a:gd name="T62" fmla="*/ 23 w 100"/>
              <a:gd name="T63" fmla="*/ 102 h 163"/>
              <a:gd name="T64" fmla="*/ 19 w 100"/>
              <a:gd name="T65" fmla="*/ 102 h 163"/>
              <a:gd name="T66" fmla="*/ 19 w 100"/>
              <a:gd name="T67" fmla="*/ 163 h 163"/>
              <a:gd name="T68" fmla="*/ 0 w 100"/>
              <a:gd name="T69" fmla="*/ 163 h 163"/>
              <a:gd name="T70" fmla="*/ 0 w 100"/>
              <a:gd name="T71" fmla="*/ 4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00" h="163">
                <a:moveTo>
                  <a:pt x="39" y="17"/>
                </a:moveTo>
                <a:lnTo>
                  <a:pt x="39" y="17"/>
                </a:lnTo>
                <a:cubicBezTo>
                  <a:pt x="35" y="17"/>
                  <a:pt x="31" y="17"/>
                  <a:pt x="27" y="17"/>
                </a:cubicBezTo>
                <a:cubicBezTo>
                  <a:pt x="24" y="17"/>
                  <a:pt x="21" y="18"/>
                  <a:pt x="19" y="18"/>
                </a:cubicBezTo>
                <a:lnTo>
                  <a:pt x="19" y="85"/>
                </a:lnTo>
                <a:cubicBezTo>
                  <a:pt x="19" y="85"/>
                  <a:pt x="21" y="85"/>
                  <a:pt x="22" y="85"/>
                </a:cubicBezTo>
                <a:cubicBezTo>
                  <a:pt x="24" y="85"/>
                  <a:pt x="26" y="86"/>
                  <a:pt x="28" y="86"/>
                </a:cubicBezTo>
                <a:cubicBezTo>
                  <a:pt x="29" y="86"/>
                  <a:pt x="31" y="86"/>
                  <a:pt x="33" y="86"/>
                </a:cubicBezTo>
                <a:lnTo>
                  <a:pt x="37" y="86"/>
                </a:lnTo>
                <a:cubicBezTo>
                  <a:pt x="42" y="86"/>
                  <a:pt x="47" y="85"/>
                  <a:pt x="52" y="84"/>
                </a:cubicBezTo>
                <a:cubicBezTo>
                  <a:pt x="57" y="83"/>
                  <a:pt x="62" y="81"/>
                  <a:pt x="66" y="79"/>
                </a:cubicBezTo>
                <a:cubicBezTo>
                  <a:pt x="70" y="76"/>
                  <a:pt x="73" y="73"/>
                  <a:pt x="76" y="68"/>
                </a:cubicBezTo>
                <a:cubicBezTo>
                  <a:pt x="78" y="63"/>
                  <a:pt x="80" y="57"/>
                  <a:pt x="80" y="50"/>
                </a:cubicBezTo>
                <a:cubicBezTo>
                  <a:pt x="80" y="43"/>
                  <a:pt x="78" y="38"/>
                  <a:pt x="76" y="34"/>
                </a:cubicBezTo>
                <a:cubicBezTo>
                  <a:pt x="74" y="30"/>
                  <a:pt x="71" y="26"/>
                  <a:pt x="67" y="24"/>
                </a:cubicBezTo>
                <a:cubicBezTo>
                  <a:pt x="63" y="21"/>
                  <a:pt x="58" y="20"/>
                  <a:pt x="54" y="19"/>
                </a:cubicBezTo>
                <a:cubicBezTo>
                  <a:pt x="49" y="17"/>
                  <a:pt x="44" y="17"/>
                  <a:pt x="39" y="17"/>
                </a:cubicBezTo>
                <a:close/>
                <a:moveTo>
                  <a:pt x="0" y="4"/>
                </a:moveTo>
                <a:lnTo>
                  <a:pt x="0" y="4"/>
                </a:lnTo>
                <a:cubicBezTo>
                  <a:pt x="5" y="2"/>
                  <a:pt x="12" y="2"/>
                  <a:pt x="18" y="1"/>
                </a:cubicBezTo>
                <a:cubicBezTo>
                  <a:pt x="25" y="1"/>
                  <a:pt x="32" y="0"/>
                  <a:pt x="38" y="0"/>
                </a:cubicBezTo>
                <a:cubicBezTo>
                  <a:pt x="45" y="0"/>
                  <a:pt x="53" y="1"/>
                  <a:pt x="60" y="2"/>
                </a:cubicBezTo>
                <a:cubicBezTo>
                  <a:pt x="67" y="4"/>
                  <a:pt x="74" y="6"/>
                  <a:pt x="80" y="10"/>
                </a:cubicBezTo>
                <a:cubicBezTo>
                  <a:pt x="86" y="14"/>
                  <a:pt x="91" y="19"/>
                  <a:pt x="94" y="25"/>
                </a:cubicBezTo>
                <a:cubicBezTo>
                  <a:pt x="98" y="32"/>
                  <a:pt x="100" y="40"/>
                  <a:pt x="100" y="50"/>
                </a:cubicBezTo>
                <a:cubicBezTo>
                  <a:pt x="100" y="60"/>
                  <a:pt x="98" y="68"/>
                  <a:pt x="95" y="74"/>
                </a:cubicBezTo>
                <a:cubicBezTo>
                  <a:pt x="91" y="81"/>
                  <a:pt x="86" y="87"/>
                  <a:pt x="81" y="91"/>
                </a:cubicBezTo>
                <a:cubicBezTo>
                  <a:pt x="75" y="95"/>
                  <a:pt x="68" y="98"/>
                  <a:pt x="61" y="100"/>
                </a:cubicBezTo>
                <a:cubicBezTo>
                  <a:pt x="53" y="102"/>
                  <a:pt x="45" y="103"/>
                  <a:pt x="37" y="103"/>
                </a:cubicBezTo>
                <a:lnTo>
                  <a:pt x="34" y="103"/>
                </a:lnTo>
                <a:cubicBezTo>
                  <a:pt x="32" y="103"/>
                  <a:pt x="30" y="103"/>
                  <a:pt x="28" y="103"/>
                </a:cubicBezTo>
                <a:cubicBezTo>
                  <a:pt x="26" y="103"/>
                  <a:pt x="24" y="102"/>
                  <a:pt x="23" y="102"/>
                </a:cubicBezTo>
                <a:cubicBezTo>
                  <a:pt x="21" y="102"/>
                  <a:pt x="19" y="102"/>
                  <a:pt x="19" y="102"/>
                </a:cubicBezTo>
                <a:lnTo>
                  <a:pt x="19" y="163"/>
                </a:lnTo>
                <a:lnTo>
                  <a:pt x="0" y="163"/>
                </a:lnTo>
                <a:lnTo>
                  <a:pt x="0" y="4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27" name="Freeform 1927"/>
          <p:cNvSpPr>
            <a:spLocks/>
          </p:cNvSpPr>
          <p:nvPr/>
        </p:nvSpPr>
        <p:spPr bwMode="auto">
          <a:xfrm>
            <a:off x="2237318" y="282575"/>
            <a:ext cx="103717" cy="120650"/>
          </a:xfrm>
          <a:custGeom>
            <a:avLst/>
            <a:gdLst>
              <a:gd name="T0" fmla="*/ 110 w 110"/>
              <a:gd name="T1" fmla="*/ 157 h 167"/>
              <a:gd name="T2" fmla="*/ 110 w 110"/>
              <a:gd name="T3" fmla="*/ 157 h 167"/>
              <a:gd name="T4" fmla="*/ 92 w 110"/>
              <a:gd name="T5" fmla="*/ 165 h 167"/>
              <a:gd name="T6" fmla="*/ 70 w 110"/>
              <a:gd name="T7" fmla="*/ 167 h 167"/>
              <a:gd name="T8" fmla="*/ 43 w 110"/>
              <a:gd name="T9" fmla="*/ 162 h 167"/>
              <a:gd name="T10" fmla="*/ 21 w 110"/>
              <a:gd name="T11" fmla="*/ 147 h 167"/>
              <a:gd name="T12" fmla="*/ 6 w 110"/>
              <a:gd name="T13" fmla="*/ 121 h 167"/>
              <a:gd name="T14" fmla="*/ 0 w 110"/>
              <a:gd name="T15" fmla="*/ 84 h 167"/>
              <a:gd name="T16" fmla="*/ 7 w 110"/>
              <a:gd name="T17" fmla="*/ 45 h 167"/>
              <a:gd name="T18" fmla="*/ 23 w 110"/>
              <a:gd name="T19" fmla="*/ 20 h 167"/>
              <a:gd name="T20" fmla="*/ 45 w 110"/>
              <a:gd name="T21" fmla="*/ 5 h 167"/>
              <a:gd name="T22" fmla="*/ 70 w 110"/>
              <a:gd name="T23" fmla="*/ 0 h 167"/>
              <a:gd name="T24" fmla="*/ 93 w 110"/>
              <a:gd name="T25" fmla="*/ 2 h 167"/>
              <a:gd name="T26" fmla="*/ 108 w 110"/>
              <a:gd name="T27" fmla="*/ 6 h 167"/>
              <a:gd name="T28" fmla="*/ 103 w 110"/>
              <a:gd name="T29" fmla="*/ 23 h 167"/>
              <a:gd name="T30" fmla="*/ 72 w 110"/>
              <a:gd name="T31" fmla="*/ 17 h 167"/>
              <a:gd name="T32" fmla="*/ 53 w 110"/>
              <a:gd name="T33" fmla="*/ 21 h 167"/>
              <a:gd name="T34" fmla="*/ 37 w 110"/>
              <a:gd name="T35" fmla="*/ 32 h 167"/>
              <a:gd name="T36" fmla="*/ 25 w 110"/>
              <a:gd name="T37" fmla="*/ 53 h 167"/>
              <a:gd name="T38" fmla="*/ 21 w 110"/>
              <a:gd name="T39" fmla="*/ 84 h 167"/>
              <a:gd name="T40" fmla="*/ 25 w 110"/>
              <a:gd name="T41" fmla="*/ 112 h 167"/>
              <a:gd name="T42" fmla="*/ 36 w 110"/>
              <a:gd name="T43" fmla="*/ 133 h 167"/>
              <a:gd name="T44" fmla="*/ 53 w 110"/>
              <a:gd name="T45" fmla="*/ 145 h 167"/>
              <a:gd name="T46" fmla="*/ 74 w 110"/>
              <a:gd name="T47" fmla="*/ 150 h 167"/>
              <a:gd name="T48" fmla="*/ 92 w 110"/>
              <a:gd name="T49" fmla="*/ 148 h 167"/>
              <a:gd name="T50" fmla="*/ 105 w 110"/>
              <a:gd name="T51" fmla="*/ 142 h 167"/>
              <a:gd name="T52" fmla="*/ 110 w 110"/>
              <a:gd name="T53" fmla="*/ 157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0" h="167">
                <a:moveTo>
                  <a:pt x="110" y="157"/>
                </a:moveTo>
                <a:lnTo>
                  <a:pt x="110" y="157"/>
                </a:lnTo>
                <a:cubicBezTo>
                  <a:pt x="105" y="161"/>
                  <a:pt x="100" y="163"/>
                  <a:pt x="92" y="165"/>
                </a:cubicBezTo>
                <a:cubicBezTo>
                  <a:pt x="85" y="166"/>
                  <a:pt x="78" y="167"/>
                  <a:pt x="70" y="167"/>
                </a:cubicBezTo>
                <a:cubicBezTo>
                  <a:pt x="60" y="167"/>
                  <a:pt x="51" y="165"/>
                  <a:pt x="43" y="162"/>
                </a:cubicBezTo>
                <a:cubicBezTo>
                  <a:pt x="35" y="158"/>
                  <a:pt x="27" y="153"/>
                  <a:pt x="21" y="147"/>
                </a:cubicBezTo>
                <a:cubicBezTo>
                  <a:pt x="15" y="140"/>
                  <a:pt x="10" y="131"/>
                  <a:pt x="6" y="121"/>
                </a:cubicBezTo>
                <a:cubicBezTo>
                  <a:pt x="2" y="110"/>
                  <a:pt x="0" y="98"/>
                  <a:pt x="0" y="84"/>
                </a:cubicBezTo>
                <a:cubicBezTo>
                  <a:pt x="0" y="69"/>
                  <a:pt x="2" y="56"/>
                  <a:pt x="7" y="45"/>
                </a:cubicBezTo>
                <a:cubicBezTo>
                  <a:pt x="11" y="35"/>
                  <a:pt x="16" y="26"/>
                  <a:pt x="23" y="20"/>
                </a:cubicBezTo>
                <a:cubicBezTo>
                  <a:pt x="29" y="13"/>
                  <a:pt x="37" y="8"/>
                  <a:pt x="45" y="5"/>
                </a:cubicBezTo>
                <a:cubicBezTo>
                  <a:pt x="53" y="2"/>
                  <a:pt x="62" y="0"/>
                  <a:pt x="70" y="0"/>
                </a:cubicBezTo>
                <a:cubicBezTo>
                  <a:pt x="79" y="0"/>
                  <a:pt x="87" y="1"/>
                  <a:pt x="93" y="2"/>
                </a:cubicBezTo>
                <a:cubicBezTo>
                  <a:pt x="99" y="3"/>
                  <a:pt x="104" y="4"/>
                  <a:pt x="108" y="6"/>
                </a:cubicBezTo>
                <a:lnTo>
                  <a:pt x="103" y="23"/>
                </a:lnTo>
                <a:cubicBezTo>
                  <a:pt x="96" y="19"/>
                  <a:pt x="85" y="17"/>
                  <a:pt x="72" y="17"/>
                </a:cubicBezTo>
                <a:cubicBezTo>
                  <a:pt x="65" y="17"/>
                  <a:pt x="59" y="19"/>
                  <a:pt x="53" y="21"/>
                </a:cubicBezTo>
                <a:cubicBezTo>
                  <a:pt x="47" y="23"/>
                  <a:pt x="41" y="27"/>
                  <a:pt x="37" y="32"/>
                </a:cubicBezTo>
                <a:cubicBezTo>
                  <a:pt x="32" y="37"/>
                  <a:pt x="28" y="44"/>
                  <a:pt x="25" y="53"/>
                </a:cubicBezTo>
                <a:cubicBezTo>
                  <a:pt x="22" y="61"/>
                  <a:pt x="21" y="71"/>
                  <a:pt x="21" y="84"/>
                </a:cubicBezTo>
                <a:cubicBezTo>
                  <a:pt x="21" y="95"/>
                  <a:pt x="22" y="104"/>
                  <a:pt x="25" y="112"/>
                </a:cubicBezTo>
                <a:cubicBezTo>
                  <a:pt x="28" y="121"/>
                  <a:pt x="31" y="128"/>
                  <a:pt x="36" y="133"/>
                </a:cubicBezTo>
                <a:cubicBezTo>
                  <a:pt x="41" y="139"/>
                  <a:pt x="47" y="143"/>
                  <a:pt x="53" y="145"/>
                </a:cubicBezTo>
                <a:cubicBezTo>
                  <a:pt x="60" y="148"/>
                  <a:pt x="67" y="150"/>
                  <a:pt x="74" y="150"/>
                </a:cubicBezTo>
                <a:cubicBezTo>
                  <a:pt x="81" y="150"/>
                  <a:pt x="87" y="149"/>
                  <a:pt x="92" y="148"/>
                </a:cubicBezTo>
                <a:cubicBezTo>
                  <a:pt x="97" y="146"/>
                  <a:pt x="102" y="144"/>
                  <a:pt x="105" y="142"/>
                </a:cubicBezTo>
                <a:lnTo>
                  <a:pt x="110" y="157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28" name="Freeform 1928"/>
          <p:cNvSpPr>
            <a:spLocks/>
          </p:cNvSpPr>
          <p:nvPr/>
        </p:nvSpPr>
        <p:spPr bwMode="auto">
          <a:xfrm>
            <a:off x="2351617" y="284163"/>
            <a:ext cx="112184" cy="115888"/>
          </a:xfrm>
          <a:custGeom>
            <a:avLst/>
            <a:gdLst>
              <a:gd name="T0" fmla="*/ 119 w 119"/>
              <a:gd name="T1" fmla="*/ 17 h 161"/>
              <a:gd name="T2" fmla="*/ 119 w 119"/>
              <a:gd name="T3" fmla="*/ 17 h 161"/>
              <a:gd name="T4" fmla="*/ 69 w 119"/>
              <a:gd name="T5" fmla="*/ 17 h 161"/>
              <a:gd name="T6" fmla="*/ 69 w 119"/>
              <a:gd name="T7" fmla="*/ 161 h 161"/>
              <a:gd name="T8" fmla="*/ 50 w 119"/>
              <a:gd name="T9" fmla="*/ 161 h 161"/>
              <a:gd name="T10" fmla="*/ 50 w 119"/>
              <a:gd name="T11" fmla="*/ 17 h 161"/>
              <a:gd name="T12" fmla="*/ 0 w 119"/>
              <a:gd name="T13" fmla="*/ 17 h 161"/>
              <a:gd name="T14" fmla="*/ 0 w 119"/>
              <a:gd name="T15" fmla="*/ 0 h 161"/>
              <a:gd name="T16" fmla="*/ 119 w 119"/>
              <a:gd name="T17" fmla="*/ 0 h 161"/>
              <a:gd name="T18" fmla="*/ 119 w 119"/>
              <a:gd name="T19" fmla="*/ 17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9" h="161">
                <a:moveTo>
                  <a:pt x="119" y="17"/>
                </a:moveTo>
                <a:lnTo>
                  <a:pt x="119" y="17"/>
                </a:lnTo>
                <a:lnTo>
                  <a:pt x="69" y="17"/>
                </a:lnTo>
                <a:lnTo>
                  <a:pt x="69" y="161"/>
                </a:lnTo>
                <a:lnTo>
                  <a:pt x="50" y="161"/>
                </a:lnTo>
                <a:lnTo>
                  <a:pt x="50" y="17"/>
                </a:lnTo>
                <a:lnTo>
                  <a:pt x="0" y="17"/>
                </a:lnTo>
                <a:lnTo>
                  <a:pt x="0" y="0"/>
                </a:lnTo>
                <a:lnTo>
                  <a:pt x="119" y="0"/>
                </a:lnTo>
                <a:lnTo>
                  <a:pt x="119" y="17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29" name="Freeform 1929"/>
          <p:cNvSpPr>
            <a:spLocks noEditPoints="1"/>
          </p:cNvSpPr>
          <p:nvPr/>
        </p:nvSpPr>
        <p:spPr bwMode="auto">
          <a:xfrm>
            <a:off x="2487085" y="282576"/>
            <a:ext cx="97367" cy="119063"/>
          </a:xfrm>
          <a:custGeom>
            <a:avLst/>
            <a:gdLst>
              <a:gd name="T0" fmla="*/ 44 w 102"/>
              <a:gd name="T1" fmla="*/ 148 h 165"/>
              <a:gd name="T2" fmla="*/ 44 w 102"/>
              <a:gd name="T3" fmla="*/ 148 h 165"/>
              <a:gd name="T4" fmla="*/ 58 w 102"/>
              <a:gd name="T5" fmla="*/ 146 h 165"/>
              <a:gd name="T6" fmla="*/ 70 w 102"/>
              <a:gd name="T7" fmla="*/ 141 h 165"/>
              <a:gd name="T8" fmla="*/ 78 w 102"/>
              <a:gd name="T9" fmla="*/ 132 h 165"/>
              <a:gd name="T10" fmla="*/ 82 w 102"/>
              <a:gd name="T11" fmla="*/ 119 h 165"/>
              <a:gd name="T12" fmla="*/ 78 w 102"/>
              <a:gd name="T13" fmla="*/ 103 h 165"/>
              <a:gd name="T14" fmla="*/ 68 w 102"/>
              <a:gd name="T15" fmla="*/ 94 h 165"/>
              <a:gd name="T16" fmla="*/ 54 w 102"/>
              <a:gd name="T17" fmla="*/ 90 h 165"/>
              <a:gd name="T18" fmla="*/ 39 w 102"/>
              <a:gd name="T19" fmla="*/ 89 h 165"/>
              <a:gd name="T20" fmla="*/ 19 w 102"/>
              <a:gd name="T21" fmla="*/ 89 h 165"/>
              <a:gd name="T22" fmla="*/ 19 w 102"/>
              <a:gd name="T23" fmla="*/ 147 h 165"/>
              <a:gd name="T24" fmla="*/ 24 w 102"/>
              <a:gd name="T25" fmla="*/ 147 h 165"/>
              <a:gd name="T26" fmla="*/ 30 w 102"/>
              <a:gd name="T27" fmla="*/ 148 h 165"/>
              <a:gd name="T28" fmla="*/ 37 w 102"/>
              <a:gd name="T29" fmla="*/ 148 h 165"/>
              <a:gd name="T30" fmla="*/ 44 w 102"/>
              <a:gd name="T31" fmla="*/ 148 h 165"/>
              <a:gd name="T32" fmla="*/ 31 w 102"/>
              <a:gd name="T33" fmla="*/ 73 h 165"/>
              <a:gd name="T34" fmla="*/ 31 w 102"/>
              <a:gd name="T35" fmla="*/ 73 h 165"/>
              <a:gd name="T36" fmla="*/ 40 w 102"/>
              <a:gd name="T37" fmla="*/ 73 h 165"/>
              <a:gd name="T38" fmla="*/ 50 w 102"/>
              <a:gd name="T39" fmla="*/ 72 h 165"/>
              <a:gd name="T40" fmla="*/ 60 w 102"/>
              <a:gd name="T41" fmla="*/ 67 h 165"/>
              <a:gd name="T42" fmla="*/ 69 w 102"/>
              <a:gd name="T43" fmla="*/ 61 h 165"/>
              <a:gd name="T44" fmla="*/ 75 w 102"/>
              <a:gd name="T45" fmla="*/ 53 h 165"/>
              <a:gd name="T46" fmla="*/ 77 w 102"/>
              <a:gd name="T47" fmla="*/ 43 h 165"/>
              <a:gd name="T48" fmla="*/ 74 w 102"/>
              <a:gd name="T49" fmla="*/ 30 h 165"/>
              <a:gd name="T50" fmla="*/ 66 w 102"/>
              <a:gd name="T51" fmla="*/ 22 h 165"/>
              <a:gd name="T52" fmla="*/ 55 w 102"/>
              <a:gd name="T53" fmla="*/ 18 h 165"/>
              <a:gd name="T54" fmla="*/ 42 w 102"/>
              <a:gd name="T55" fmla="*/ 17 h 165"/>
              <a:gd name="T56" fmla="*/ 29 w 102"/>
              <a:gd name="T57" fmla="*/ 17 h 165"/>
              <a:gd name="T58" fmla="*/ 19 w 102"/>
              <a:gd name="T59" fmla="*/ 18 h 165"/>
              <a:gd name="T60" fmla="*/ 19 w 102"/>
              <a:gd name="T61" fmla="*/ 73 h 165"/>
              <a:gd name="T62" fmla="*/ 31 w 102"/>
              <a:gd name="T63" fmla="*/ 73 h 165"/>
              <a:gd name="T64" fmla="*/ 97 w 102"/>
              <a:gd name="T65" fmla="*/ 39 h 165"/>
              <a:gd name="T66" fmla="*/ 97 w 102"/>
              <a:gd name="T67" fmla="*/ 39 h 165"/>
              <a:gd name="T68" fmla="*/ 95 w 102"/>
              <a:gd name="T69" fmla="*/ 51 h 165"/>
              <a:gd name="T70" fmla="*/ 90 w 102"/>
              <a:gd name="T71" fmla="*/ 62 h 165"/>
              <a:gd name="T72" fmla="*/ 80 w 102"/>
              <a:gd name="T73" fmla="*/ 71 h 165"/>
              <a:gd name="T74" fmla="*/ 67 w 102"/>
              <a:gd name="T75" fmla="*/ 77 h 165"/>
              <a:gd name="T76" fmla="*/ 67 w 102"/>
              <a:gd name="T77" fmla="*/ 78 h 165"/>
              <a:gd name="T78" fmla="*/ 80 w 102"/>
              <a:gd name="T79" fmla="*/ 82 h 165"/>
              <a:gd name="T80" fmla="*/ 91 w 102"/>
              <a:gd name="T81" fmla="*/ 89 h 165"/>
              <a:gd name="T82" fmla="*/ 99 w 102"/>
              <a:gd name="T83" fmla="*/ 101 h 165"/>
              <a:gd name="T84" fmla="*/ 102 w 102"/>
              <a:gd name="T85" fmla="*/ 117 h 165"/>
              <a:gd name="T86" fmla="*/ 97 w 102"/>
              <a:gd name="T87" fmla="*/ 139 h 165"/>
              <a:gd name="T88" fmla="*/ 83 w 102"/>
              <a:gd name="T89" fmla="*/ 153 h 165"/>
              <a:gd name="T90" fmla="*/ 64 w 102"/>
              <a:gd name="T91" fmla="*/ 162 h 165"/>
              <a:gd name="T92" fmla="*/ 42 w 102"/>
              <a:gd name="T93" fmla="*/ 165 h 165"/>
              <a:gd name="T94" fmla="*/ 33 w 102"/>
              <a:gd name="T95" fmla="*/ 165 h 165"/>
              <a:gd name="T96" fmla="*/ 22 w 102"/>
              <a:gd name="T97" fmla="*/ 164 h 165"/>
              <a:gd name="T98" fmla="*/ 10 w 102"/>
              <a:gd name="T99" fmla="*/ 163 h 165"/>
              <a:gd name="T100" fmla="*/ 0 w 102"/>
              <a:gd name="T101" fmla="*/ 162 h 165"/>
              <a:gd name="T102" fmla="*/ 0 w 102"/>
              <a:gd name="T103" fmla="*/ 4 h 165"/>
              <a:gd name="T104" fmla="*/ 20 w 102"/>
              <a:gd name="T105" fmla="*/ 1 h 165"/>
              <a:gd name="T106" fmla="*/ 44 w 102"/>
              <a:gd name="T107" fmla="*/ 0 h 165"/>
              <a:gd name="T108" fmla="*/ 63 w 102"/>
              <a:gd name="T109" fmla="*/ 2 h 165"/>
              <a:gd name="T110" fmla="*/ 79 w 102"/>
              <a:gd name="T111" fmla="*/ 8 h 165"/>
              <a:gd name="T112" fmla="*/ 92 w 102"/>
              <a:gd name="T113" fmla="*/ 19 h 165"/>
              <a:gd name="T114" fmla="*/ 97 w 102"/>
              <a:gd name="T115" fmla="*/ 39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2" h="165">
                <a:moveTo>
                  <a:pt x="44" y="148"/>
                </a:moveTo>
                <a:lnTo>
                  <a:pt x="44" y="148"/>
                </a:lnTo>
                <a:cubicBezTo>
                  <a:pt x="49" y="148"/>
                  <a:pt x="53" y="148"/>
                  <a:pt x="58" y="146"/>
                </a:cubicBezTo>
                <a:cubicBezTo>
                  <a:pt x="62" y="145"/>
                  <a:pt x="67" y="143"/>
                  <a:pt x="70" y="141"/>
                </a:cubicBezTo>
                <a:cubicBezTo>
                  <a:pt x="74" y="138"/>
                  <a:pt x="76" y="135"/>
                  <a:pt x="78" y="132"/>
                </a:cubicBezTo>
                <a:cubicBezTo>
                  <a:pt x="80" y="128"/>
                  <a:pt x="82" y="124"/>
                  <a:pt x="82" y="119"/>
                </a:cubicBezTo>
                <a:cubicBezTo>
                  <a:pt x="82" y="112"/>
                  <a:pt x="80" y="107"/>
                  <a:pt x="78" y="103"/>
                </a:cubicBezTo>
                <a:cubicBezTo>
                  <a:pt x="75" y="100"/>
                  <a:pt x="72" y="97"/>
                  <a:pt x="68" y="94"/>
                </a:cubicBezTo>
                <a:cubicBezTo>
                  <a:pt x="64" y="92"/>
                  <a:pt x="59" y="91"/>
                  <a:pt x="54" y="90"/>
                </a:cubicBezTo>
                <a:cubicBezTo>
                  <a:pt x="49" y="89"/>
                  <a:pt x="44" y="89"/>
                  <a:pt x="39" y="89"/>
                </a:cubicBezTo>
                <a:lnTo>
                  <a:pt x="19" y="89"/>
                </a:lnTo>
                <a:lnTo>
                  <a:pt x="19" y="147"/>
                </a:lnTo>
                <a:cubicBezTo>
                  <a:pt x="20" y="147"/>
                  <a:pt x="22" y="147"/>
                  <a:pt x="24" y="147"/>
                </a:cubicBezTo>
                <a:cubicBezTo>
                  <a:pt x="26" y="147"/>
                  <a:pt x="28" y="148"/>
                  <a:pt x="30" y="148"/>
                </a:cubicBezTo>
                <a:cubicBezTo>
                  <a:pt x="32" y="148"/>
                  <a:pt x="35" y="148"/>
                  <a:pt x="37" y="148"/>
                </a:cubicBezTo>
                <a:cubicBezTo>
                  <a:pt x="40" y="148"/>
                  <a:pt x="42" y="148"/>
                  <a:pt x="44" y="148"/>
                </a:cubicBezTo>
                <a:close/>
                <a:moveTo>
                  <a:pt x="31" y="73"/>
                </a:moveTo>
                <a:lnTo>
                  <a:pt x="31" y="73"/>
                </a:lnTo>
                <a:cubicBezTo>
                  <a:pt x="34" y="73"/>
                  <a:pt x="37" y="73"/>
                  <a:pt x="40" y="73"/>
                </a:cubicBezTo>
                <a:cubicBezTo>
                  <a:pt x="44" y="72"/>
                  <a:pt x="47" y="72"/>
                  <a:pt x="50" y="72"/>
                </a:cubicBezTo>
                <a:cubicBezTo>
                  <a:pt x="53" y="71"/>
                  <a:pt x="57" y="69"/>
                  <a:pt x="60" y="67"/>
                </a:cubicBezTo>
                <a:cubicBezTo>
                  <a:pt x="63" y="66"/>
                  <a:pt x="66" y="64"/>
                  <a:pt x="69" y="61"/>
                </a:cubicBezTo>
                <a:cubicBezTo>
                  <a:pt x="71" y="59"/>
                  <a:pt x="73" y="56"/>
                  <a:pt x="75" y="53"/>
                </a:cubicBezTo>
                <a:cubicBezTo>
                  <a:pt x="76" y="50"/>
                  <a:pt x="77" y="46"/>
                  <a:pt x="77" y="43"/>
                </a:cubicBezTo>
                <a:cubicBezTo>
                  <a:pt x="77" y="38"/>
                  <a:pt x="76" y="34"/>
                  <a:pt x="74" y="30"/>
                </a:cubicBezTo>
                <a:cubicBezTo>
                  <a:pt x="72" y="27"/>
                  <a:pt x="69" y="24"/>
                  <a:pt x="66" y="22"/>
                </a:cubicBezTo>
                <a:cubicBezTo>
                  <a:pt x="63" y="20"/>
                  <a:pt x="59" y="19"/>
                  <a:pt x="55" y="18"/>
                </a:cubicBezTo>
                <a:cubicBezTo>
                  <a:pt x="51" y="17"/>
                  <a:pt x="47" y="17"/>
                  <a:pt x="42" y="17"/>
                </a:cubicBezTo>
                <a:cubicBezTo>
                  <a:pt x="37" y="17"/>
                  <a:pt x="33" y="17"/>
                  <a:pt x="29" y="17"/>
                </a:cubicBezTo>
                <a:cubicBezTo>
                  <a:pt x="24" y="17"/>
                  <a:pt x="21" y="18"/>
                  <a:pt x="19" y="18"/>
                </a:cubicBezTo>
                <a:lnTo>
                  <a:pt x="19" y="73"/>
                </a:lnTo>
                <a:lnTo>
                  <a:pt x="31" y="73"/>
                </a:lnTo>
                <a:close/>
                <a:moveTo>
                  <a:pt x="97" y="39"/>
                </a:moveTo>
                <a:lnTo>
                  <a:pt x="97" y="39"/>
                </a:lnTo>
                <a:cubicBezTo>
                  <a:pt x="97" y="43"/>
                  <a:pt x="96" y="47"/>
                  <a:pt x="95" y="51"/>
                </a:cubicBezTo>
                <a:cubicBezTo>
                  <a:pt x="94" y="55"/>
                  <a:pt x="92" y="58"/>
                  <a:pt x="90" y="62"/>
                </a:cubicBezTo>
                <a:cubicBezTo>
                  <a:pt x="87" y="65"/>
                  <a:pt x="84" y="68"/>
                  <a:pt x="80" y="71"/>
                </a:cubicBezTo>
                <a:cubicBezTo>
                  <a:pt x="76" y="73"/>
                  <a:pt x="72" y="75"/>
                  <a:pt x="67" y="77"/>
                </a:cubicBezTo>
                <a:lnTo>
                  <a:pt x="67" y="78"/>
                </a:lnTo>
                <a:cubicBezTo>
                  <a:pt x="71" y="78"/>
                  <a:pt x="76" y="80"/>
                  <a:pt x="80" y="82"/>
                </a:cubicBezTo>
                <a:cubicBezTo>
                  <a:pt x="84" y="83"/>
                  <a:pt x="88" y="86"/>
                  <a:pt x="91" y="89"/>
                </a:cubicBezTo>
                <a:cubicBezTo>
                  <a:pt x="94" y="92"/>
                  <a:pt x="97" y="96"/>
                  <a:pt x="99" y="101"/>
                </a:cubicBezTo>
                <a:cubicBezTo>
                  <a:pt x="101" y="105"/>
                  <a:pt x="102" y="111"/>
                  <a:pt x="102" y="117"/>
                </a:cubicBezTo>
                <a:cubicBezTo>
                  <a:pt x="102" y="125"/>
                  <a:pt x="100" y="133"/>
                  <a:pt x="97" y="139"/>
                </a:cubicBezTo>
                <a:cubicBezTo>
                  <a:pt x="93" y="145"/>
                  <a:pt x="89" y="150"/>
                  <a:pt x="83" y="153"/>
                </a:cubicBezTo>
                <a:cubicBezTo>
                  <a:pt x="77" y="157"/>
                  <a:pt x="71" y="160"/>
                  <a:pt x="64" y="162"/>
                </a:cubicBezTo>
                <a:cubicBezTo>
                  <a:pt x="57" y="164"/>
                  <a:pt x="49" y="165"/>
                  <a:pt x="42" y="165"/>
                </a:cubicBezTo>
                <a:lnTo>
                  <a:pt x="33" y="165"/>
                </a:lnTo>
                <a:cubicBezTo>
                  <a:pt x="29" y="165"/>
                  <a:pt x="25" y="165"/>
                  <a:pt x="22" y="164"/>
                </a:cubicBezTo>
                <a:cubicBezTo>
                  <a:pt x="18" y="164"/>
                  <a:pt x="14" y="164"/>
                  <a:pt x="10" y="163"/>
                </a:cubicBezTo>
                <a:cubicBezTo>
                  <a:pt x="6" y="163"/>
                  <a:pt x="3" y="162"/>
                  <a:pt x="0" y="162"/>
                </a:cubicBezTo>
                <a:lnTo>
                  <a:pt x="0" y="4"/>
                </a:lnTo>
                <a:cubicBezTo>
                  <a:pt x="6" y="3"/>
                  <a:pt x="12" y="2"/>
                  <a:pt x="20" y="1"/>
                </a:cubicBezTo>
                <a:cubicBezTo>
                  <a:pt x="27" y="1"/>
                  <a:pt x="35" y="0"/>
                  <a:pt x="44" y="0"/>
                </a:cubicBezTo>
                <a:cubicBezTo>
                  <a:pt x="50" y="0"/>
                  <a:pt x="56" y="1"/>
                  <a:pt x="63" y="2"/>
                </a:cubicBezTo>
                <a:cubicBezTo>
                  <a:pt x="69" y="3"/>
                  <a:pt x="74" y="5"/>
                  <a:pt x="79" y="8"/>
                </a:cubicBezTo>
                <a:cubicBezTo>
                  <a:pt x="84" y="10"/>
                  <a:pt x="89" y="14"/>
                  <a:pt x="92" y="19"/>
                </a:cubicBezTo>
                <a:cubicBezTo>
                  <a:pt x="95" y="24"/>
                  <a:pt x="97" y="31"/>
                  <a:pt x="97" y="39"/>
                </a:cubicBez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30" name="Freeform 1930"/>
          <p:cNvSpPr>
            <a:spLocks noEditPoints="1"/>
          </p:cNvSpPr>
          <p:nvPr/>
        </p:nvSpPr>
        <p:spPr bwMode="auto">
          <a:xfrm>
            <a:off x="2609851" y="282575"/>
            <a:ext cx="124884" cy="120650"/>
          </a:xfrm>
          <a:custGeom>
            <a:avLst/>
            <a:gdLst>
              <a:gd name="T0" fmla="*/ 20 w 131"/>
              <a:gd name="T1" fmla="*/ 84 h 167"/>
              <a:gd name="T2" fmla="*/ 20 w 131"/>
              <a:gd name="T3" fmla="*/ 84 h 167"/>
              <a:gd name="T4" fmla="*/ 22 w 131"/>
              <a:gd name="T5" fmla="*/ 109 h 167"/>
              <a:gd name="T6" fmla="*/ 31 w 131"/>
              <a:gd name="T7" fmla="*/ 130 h 167"/>
              <a:gd name="T8" fmla="*/ 45 w 131"/>
              <a:gd name="T9" fmla="*/ 144 h 167"/>
              <a:gd name="T10" fmla="*/ 65 w 131"/>
              <a:gd name="T11" fmla="*/ 150 h 167"/>
              <a:gd name="T12" fmla="*/ 98 w 131"/>
              <a:gd name="T13" fmla="*/ 133 h 167"/>
              <a:gd name="T14" fmla="*/ 111 w 131"/>
              <a:gd name="T15" fmla="*/ 84 h 167"/>
              <a:gd name="T16" fmla="*/ 108 w 131"/>
              <a:gd name="T17" fmla="*/ 58 h 167"/>
              <a:gd name="T18" fmla="*/ 100 w 131"/>
              <a:gd name="T19" fmla="*/ 37 h 167"/>
              <a:gd name="T20" fmla="*/ 85 w 131"/>
              <a:gd name="T21" fmla="*/ 23 h 167"/>
              <a:gd name="T22" fmla="*/ 65 w 131"/>
              <a:gd name="T23" fmla="*/ 17 h 167"/>
              <a:gd name="T24" fmla="*/ 32 w 131"/>
              <a:gd name="T25" fmla="*/ 34 h 167"/>
              <a:gd name="T26" fmla="*/ 20 w 131"/>
              <a:gd name="T27" fmla="*/ 84 h 167"/>
              <a:gd name="T28" fmla="*/ 0 w 131"/>
              <a:gd name="T29" fmla="*/ 84 h 167"/>
              <a:gd name="T30" fmla="*/ 0 w 131"/>
              <a:gd name="T31" fmla="*/ 84 h 167"/>
              <a:gd name="T32" fmla="*/ 17 w 131"/>
              <a:gd name="T33" fmla="*/ 22 h 167"/>
              <a:gd name="T34" fmla="*/ 65 w 131"/>
              <a:gd name="T35" fmla="*/ 0 h 167"/>
              <a:gd name="T36" fmla="*/ 94 w 131"/>
              <a:gd name="T37" fmla="*/ 6 h 167"/>
              <a:gd name="T38" fmla="*/ 115 w 131"/>
              <a:gd name="T39" fmla="*/ 23 h 167"/>
              <a:gd name="T40" fmla="*/ 127 w 131"/>
              <a:gd name="T41" fmla="*/ 49 h 167"/>
              <a:gd name="T42" fmla="*/ 131 w 131"/>
              <a:gd name="T43" fmla="*/ 84 h 167"/>
              <a:gd name="T44" fmla="*/ 114 w 131"/>
              <a:gd name="T45" fmla="*/ 145 h 167"/>
              <a:gd name="T46" fmla="*/ 65 w 131"/>
              <a:gd name="T47" fmla="*/ 167 h 167"/>
              <a:gd name="T48" fmla="*/ 36 w 131"/>
              <a:gd name="T49" fmla="*/ 161 h 167"/>
              <a:gd name="T50" fmla="*/ 16 w 131"/>
              <a:gd name="T51" fmla="*/ 144 h 167"/>
              <a:gd name="T52" fmla="*/ 3 w 131"/>
              <a:gd name="T53" fmla="*/ 118 h 167"/>
              <a:gd name="T54" fmla="*/ 0 w 131"/>
              <a:gd name="T55" fmla="*/ 84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31" h="167">
                <a:moveTo>
                  <a:pt x="20" y="84"/>
                </a:moveTo>
                <a:lnTo>
                  <a:pt x="20" y="84"/>
                </a:lnTo>
                <a:cubicBezTo>
                  <a:pt x="20" y="92"/>
                  <a:pt x="21" y="101"/>
                  <a:pt x="22" y="109"/>
                </a:cubicBezTo>
                <a:cubicBezTo>
                  <a:pt x="24" y="117"/>
                  <a:pt x="27" y="124"/>
                  <a:pt x="31" y="130"/>
                </a:cubicBezTo>
                <a:cubicBezTo>
                  <a:pt x="34" y="136"/>
                  <a:pt x="39" y="141"/>
                  <a:pt x="45" y="144"/>
                </a:cubicBezTo>
                <a:cubicBezTo>
                  <a:pt x="50" y="148"/>
                  <a:pt x="57" y="150"/>
                  <a:pt x="65" y="150"/>
                </a:cubicBezTo>
                <a:cubicBezTo>
                  <a:pt x="79" y="150"/>
                  <a:pt x="90" y="144"/>
                  <a:pt x="98" y="133"/>
                </a:cubicBezTo>
                <a:cubicBezTo>
                  <a:pt x="107" y="123"/>
                  <a:pt x="111" y="106"/>
                  <a:pt x="111" y="84"/>
                </a:cubicBezTo>
                <a:cubicBezTo>
                  <a:pt x="111" y="75"/>
                  <a:pt x="110" y="66"/>
                  <a:pt x="108" y="58"/>
                </a:cubicBezTo>
                <a:cubicBezTo>
                  <a:pt x="106" y="50"/>
                  <a:pt x="103" y="43"/>
                  <a:pt x="100" y="37"/>
                </a:cubicBezTo>
                <a:cubicBezTo>
                  <a:pt x="96" y="31"/>
                  <a:pt x="91" y="26"/>
                  <a:pt x="85" y="23"/>
                </a:cubicBezTo>
                <a:cubicBezTo>
                  <a:pt x="80" y="19"/>
                  <a:pt x="73" y="17"/>
                  <a:pt x="65" y="17"/>
                </a:cubicBezTo>
                <a:cubicBezTo>
                  <a:pt x="51" y="17"/>
                  <a:pt x="40" y="23"/>
                  <a:pt x="32" y="34"/>
                </a:cubicBezTo>
                <a:cubicBezTo>
                  <a:pt x="24" y="44"/>
                  <a:pt x="20" y="61"/>
                  <a:pt x="20" y="84"/>
                </a:cubicBezTo>
                <a:close/>
                <a:moveTo>
                  <a:pt x="0" y="84"/>
                </a:moveTo>
                <a:lnTo>
                  <a:pt x="0" y="84"/>
                </a:lnTo>
                <a:cubicBezTo>
                  <a:pt x="0" y="57"/>
                  <a:pt x="5" y="36"/>
                  <a:pt x="17" y="22"/>
                </a:cubicBezTo>
                <a:cubicBezTo>
                  <a:pt x="28" y="8"/>
                  <a:pt x="44" y="0"/>
                  <a:pt x="65" y="0"/>
                </a:cubicBezTo>
                <a:cubicBezTo>
                  <a:pt x="76" y="0"/>
                  <a:pt x="86" y="2"/>
                  <a:pt x="94" y="6"/>
                </a:cubicBezTo>
                <a:cubicBezTo>
                  <a:pt x="103" y="10"/>
                  <a:pt x="109" y="16"/>
                  <a:pt x="115" y="23"/>
                </a:cubicBezTo>
                <a:cubicBezTo>
                  <a:pt x="120" y="31"/>
                  <a:pt x="124" y="39"/>
                  <a:pt x="127" y="49"/>
                </a:cubicBezTo>
                <a:cubicBezTo>
                  <a:pt x="130" y="60"/>
                  <a:pt x="131" y="71"/>
                  <a:pt x="131" y="84"/>
                </a:cubicBezTo>
                <a:cubicBezTo>
                  <a:pt x="131" y="110"/>
                  <a:pt x="125" y="131"/>
                  <a:pt x="114" y="145"/>
                </a:cubicBezTo>
                <a:cubicBezTo>
                  <a:pt x="102" y="159"/>
                  <a:pt x="86" y="167"/>
                  <a:pt x="65" y="167"/>
                </a:cubicBezTo>
                <a:cubicBezTo>
                  <a:pt x="54" y="167"/>
                  <a:pt x="44" y="165"/>
                  <a:pt x="36" y="161"/>
                </a:cubicBezTo>
                <a:cubicBezTo>
                  <a:pt x="28" y="157"/>
                  <a:pt x="21" y="151"/>
                  <a:pt x="16" y="144"/>
                </a:cubicBezTo>
                <a:cubicBezTo>
                  <a:pt x="10" y="137"/>
                  <a:pt x="6" y="128"/>
                  <a:pt x="3" y="118"/>
                </a:cubicBezTo>
                <a:cubicBezTo>
                  <a:pt x="1" y="107"/>
                  <a:pt x="0" y="96"/>
                  <a:pt x="0" y="84"/>
                </a:cubicBez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31" name="Freeform 1931"/>
          <p:cNvSpPr>
            <a:spLocks noEditPoints="1"/>
          </p:cNvSpPr>
          <p:nvPr/>
        </p:nvSpPr>
        <p:spPr bwMode="auto">
          <a:xfrm>
            <a:off x="1134535" y="434975"/>
            <a:ext cx="152400" cy="122238"/>
          </a:xfrm>
          <a:custGeom>
            <a:avLst/>
            <a:gdLst>
              <a:gd name="T0" fmla="*/ 106 w 160"/>
              <a:gd name="T1" fmla="*/ 35 h 170"/>
              <a:gd name="T2" fmla="*/ 89 w 160"/>
              <a:gd name="T3" fmla="*/ 37 h 170"/>
              <a:gd name="T4" fmla="*/ 95 w 160"/>
              <a:gd name="T5" fmla="*/ 132 h 170"/>
              <a:gd name="T6" fmla="*/ 117 w 160"/>
              <a:gd name="T7" fmla="*/ 129 h 170"/>
              <a:gd name="T8" fmla="*/ 137 w 160"/>
              <a:gd name="T9" fmla="*/ 105 h 170"/>
              <a:gd name="T10" fmla="*/ 138 w 160"/>
              <a:gd name="T11" fmla="*/ 63 h 170"/>
              <a:gd name="T12" fmla="*/ 120 w 160"/>
              <a:gd name="T13" fmla="*/ 38 h 170"/>
              <a:gd name="T14" fmla="*/ 55 w 160"/>
              <a:gd name="T15" fmla="*/ 132 h 170"/>
              <a:gd name="T16" fmla="*/ 58 w 160"/>
              <a:gd name="T17" fmla="*/ 132 h 170"/>
              <a:gd name="T18" fmla="*/ 67 w 160"/>
              <a:gd name="T19" fmla="*/ 132 h 170"/>
              <a:gd name="T20" fmla="*/ 70 w 160"/>
              <a:gd name="T21" fmla="*/ 36 h 170"/>
              <a:gd name="T22" fmla="*/ 56 w 160"/>
              <a:gd name="T23" fmla="*/ 35 h 170"/>
              <a:gd name="T24" fmla="*/ 30 w 160"/>
              <a:gd name="T25" fmla="*/ 47 h 170"/>
              <a:gd name="T26" fmla="*/ 19 w 160"/>
              <a:gd name="T27" fmla="*/ 85 h 170"/>
              <a:gd name="T28" fmla="*/ 29 w 160"/>
              <a:gd name="T29" fmla="*/ 120 h 170"/>
              <a:gd name="T30" fmla="*/ 55 w 160"/>
              <a:gd name="T31" fmla="*/ 132 h 170"/>
              <a:gd name="T32" fmla="*/ 70 w 160"/>
              <a:gd name="T33" fmla="*/ 147 h 170"/>
              <a:gd name="T34" fmla="*/ 51 w 160"/>
              <a:gd name="T35" fmla="*/ 148 h 170"/>
              <a:gd name="T36" fmla="*/ 15 w 160"/>
              <a:gd name="T37" fmla="*/ 133 h 170"/>
              <a:gd name="T38" fmla="*/ 0 w 160"/>
              <a:gd name="T39" fmla="*/ 85 h 170"/>
              <a:gd name="T40" fmla="*/ 15 w 160"/>
              <a:gd name="T41" fmla="*/ 36 h 170"/>
              <a:gd name="T42" fmla="*/ 56 w 160"/>
              <a:gd name="T43" fmla="*/ 19 h 170"/>
              <a:gd name="T44" fmla="*/ 70 w 160"/>
              <a:gd name="T45" fmla="*/ 20 h 170"/>
              <a:gd name="T46" fmla="*/ 89 w 160"/>
              <a:gd name="T47" fmla="*/ 0 h 170"/>
              <a:gd name="T48" fmla="*/ 99 w 160"/>
              <a:gd name="T49" fmla="*/ 19 h 170"/>
              <a:gd name="T50" fmla="*/ 129 w 160"/>
              <a:gd name="T51" fmla="*/ 23 h 170"/>
              <a:gd name="T52" fmla="*/ 156 w 160"/>
              <a:gd name="T53" fmla="*/ 55 h 170"/>
              <a:gd name="T54" fmla="*/ 156 w 160"/>
              <a:gd name="T55" fmla="*/ 111 h 170"/>
              <a:gd name="T56" fmla="*/ 126 w 160"/>
              <a:gd name="T57" fmla="*/ 144 h 170"/>
              <a:gd name="T58" fmla="*/ 97 w 160"/>
              <a:gd name="T59" fmla="*/ 148 h 170"/>
              <a:gd name="T60" fmla="*/ 89 w 160"/>
              <a:gd name="T61" fmla="*/ 170 h 170"/>
              <a:gd name="T62" fmla="*/ 70 w 160"/>
              <a:gd name="T63" fmla="*/ 147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60" h="170">
                <a:moveTo>
                  <a:pt x="106" y="35"/>
                </a:moveTo>
                <a:lnTo>
                  <a:pt x="106" y="35"/>
                </a:lnTo>
                <a:cubicBezTo>
                  <a:pt x="103" y="35"/>
                  <a:pt x="101" y="35"/>
                  <a:pt x="97" y="35"/>
                </a:cubicBezTo>
                <a:cubicBezTo>
                  <a:pt x="94" y="35"/>
                  <a:pt x="91" y="36"/>
                  <a:pt x="89" y="37"/>
                </a:cubicBezTo>
                <a:lnTo>
                  <a:pt x="89" y="132"/>
                </a:lnTo>
                <a:cubicBezTo>
                  <a:pt x="91" y="132"/>
                  <a:pt x="93" y="132"/>
                  <a:pt x="95" y="132"/>
                </a:cubicBezTo>
                <a:cubicBezTo>
                  <a:pt x="98" y="132"/>
                  <a:pt x="100" y="132"/>
                  <a:pt x="103" y="132"/>
                </a:cubicBezTo>
                <a:cubicBezTo>
                  <a:pt x="108" y="132"/>
                  <a:pt x="113" y="131"/>
                  <a:pt x="117" y="129"/>
                </a:cubicBezTo>
                <a:cubicBezTo>
                  <a:pt x="122" y="127"/>
                  <a:pt x="126" y="124"/>
                  <a:pt x="129" y="120"/>
                </a:cubicBezTo>
                <a:cubicBezTo>
                  <a:pt x="133" y="116"/>
                  <a:pt x="135" y="111"/>
                  <a:pt x="137" y="105"/>
                </a:cubicBezTo>
                <a:cubicBezTo>
                  <a:pt x="139" y="98"/>
                  <a:pt x="140" y="91"/>
                  <a:pt x="140" y="83"/>
                </a:cubicBezTo>
                <a:cubicBezTo>
                  <a:pt x="140" y="76"/>
                  <a:pt x="139" y="69"/>
                  <a:pt x="138" y="63"/>
                </a:cubicBezTo>
                <a:cubicBezTo>
                  <a:pt x="136" y="57"/>
                  <a:pt x="134" y="52"/>
                  <a:pt x="131" y="48"/>
                </a:cubicBezTo>
                <a:cubicBezTo>
                  <a:pt x="128" y="44"/>
                  <a:pt x="124" y="40"/>
                  <a:pt x="120" y="38"/>
                </a:cubicBezTo>
                <a:cubicBezTo>
                  <a:pt x="116" y="36"/>
                  <a:pt x="111" y="35"/>
                  <a:pt x="106" y="35"/>
                </a:cubicBezTo>
                <a:close/>
                <a:moveTo>
                  <a:pt x="55" y="132"/>
                </a:moveTo>
                <a:lnTo>
                  <a:pt x="55" y="132"/>
                </a:lnTo>
                <a:lnTo>
                  <a:pt x="58" y="132"/>
                </a:lnTo>
                <a:cubicBezTo>
                  <a:pt x="59" y="132"/>
                  <a:pt x="61" y="132"/>
                  <a:pt x="62" y="132"/>
                </a:cubicBezTo>
                <a:cubicBezTo>
                  <a:pt x="64" y="132"/>
                  <a:pt x="65" y="132"/>
                  <a:pt x="67" y="132"/>
                </a:cubicBezTo>
                <a:cubicBezTo>
                  <a:pt x="68" y="132"/>
                  <a:pt x="69" y="131"/>
                  <a:pt x="70" y="131"/>
                </a:cubicBezTo>
                <a:lnTo>
                  <a:pt x="70" y="36"/>
                </a:lnTo>
                <a:cubicBezTo>
                  <a:pt x="69" y="36"/>
                  <a:pt x="66" y="35"/>
                  <a:pt x="64" y="35"/>
                </a:cubicBezTo>
                <a:cubicBezTo>
                  <a:pt x="61" y="35"/>
                  <a:pt x="59" y="35"/>
                  <a:pt x="56" y="35"/>
                </a:cubicBezTo>
                <a:cubicBezTo>
                  <a:pt x="51" y="35"/>
                  <a:pt x="46" y="36"/>
                  <a:pt x="42" y="38"/>
                </a:cubicBezTo>
                <a:cubicBezTo>
                  <a:pt x="37" y="40"/>
                  <a:pt x="33" y="43"/>
                  <a:pt x="30" y="47"/>
                </a:cubicBezTo>
                <a:cubicBezTo>
                  <a:pt x="27" y="52"/>
                  <a:pt x="24" y="57"/>
                  <a:pt x="22" y="63"/>
                </a:cubicBezTo>
                <a:cubicBezTo>
                  <a:pt x="20" y="69"/>
                  <a:pt x="19" y="77"/>
                  <a:pt x="19" y="85"/>
                </a:cubicBezTo>
                <a:cubicBezTo>
                  <a:pt x="19" y="92"/>
                  <a:pt x="20" y="99"/>
                  <a:pt x="22" y="105"/>
                </a:cubicBezTo>
                <a:cubicBezTo>
                  <a:pt x="24" y="111"/>
                  <a:pt x="26" y="116"/>
                  <a:pt x="29" y="120"/>
                </a:cubicBezTo>
                <a:cubicBezTo>
                  <a:pt x="32" y="124"/>
                  <a:pt x="36" y="127"/>
                  <a:pt x="40" y="129"/>
                </a:cubicBezTo>
                <a:cubicBezTo>
                  <a:pt x="45" y="131"/>
                  <a:pt x="50" y="132"/>
                  <a:pt x="55" y="132"/>
                </a:cubicBezTo>
                <a:close/>
                <a:moveTo>
                  <a:pt x="70" y="147"/>
                </a:moveTo>
                <a:lnTo>
                  <a:pt x="70" y="147"/>
                </a:lnTo>
                <a:cubicBezTo>
                  <a:pt x="68" y="148"/>
                  <a:pt x="65" y="148"/>
                  <a:pt x="61" y="148"/>
                </a:cubicBezTo>
                <a:cubicBezTo>
                  <a:pt x="58" y="148"/>
                  <a:pt x="54" y="148"/>
                  <a:pt x="51" y="148"/>
                </a:cubicBezTo>
                <a:cubicBezTo>
                  <a:pt x="44" y="148"/>
                  <a:pt x="37" y="147"/>
                  <a:pt x="31" y="145"/>
                </a:cubicBezTo>
                <a:cubicBezTo>
                  <a:pt x="25" y="142"/>
                  <a:pt x="19" y="139"/>
                  <a:pt x="15" y="133"/>
                </a:cubicBezTo>
                <a:cubicBezTo>
                  <a:pt x="10" y="128"/>
                  <a:pt x="6" y="122"/>
                  <a:pt x="4" y="114"/>
                </a:cubicBezTo>
                <a:cubicBezTo>
                  <a:pt x="1" y="105"/>
                  <a:pt x="0" y="96"/>
                  <a:pt x="0" y="85"/>
                </a:cubicBezTo>
                <a:cubicBezTo>
                  <a:pt x="0" y="75"/>
                  <a:pt x="1" y="65"/>
                  <a:pt x="4" y="57"/>
                </a:cubicBezTo>
                <a:cubicBezTo>
                  <a:pt x="6" y="49"/>
                  <a:pt x="10" y="42"/>
                  <a:pt x="15" y="36"/>
                </a:cubicBezTo>
                <a:cubicBezTo>
                  <a:pt x="20" y="31"/>
                  <a:pt x="26" y="26"/>
                  <a:pt x="33" y="23"/>
                </a:cubicBezTo>
                <a:cubicBezTo>
                  <a:pt x="40" y="20"/>
                  <a:pt x="47" y="19"/>
                  <a:pt x="56" y="19"/>
                </a:cubicBezTo>
                <a:cubicBezTo>
                  <a:pt x="58" y="19"/>
                  <a:pt x="60" y="19"/>
                  <a:pt x="63" y="19"/>
                </a:cubicBezTo>
                <a:cubicBezTo>
                  <a:pt x="66" y="19"/>
                  <a:pt x="69" y="19"/>
                  <a:pt x="70" y="20"/>
                </a:cubicBezTo>
                <a:lnTo>
                  <a:pt x="70" y="0"/>
                </a:lnTo>
                <a:lnTo>
                  <a:pt x="89" y="0"/>
                </a:lnTo>
                <a:lnTo>
                  <a:pt x="89" y="20"/>
                </a:lnTo>
                <a:cubicBezTo>
                  <a:pt x="92" y="20"/>
                  <a:pt x="95" y="19"/>
                  <a:pt x="99" y="19"/>
                </a:cubicBezTo>
                <a:cubicBezTo>
                  <a:pt x="103" y="19"/>
                  <a:pt x="106" y="19"/>
                  <a:pt x="108" y="19"/>
                </a:cubicBezTo>
                <a:cubicBezTo>
                  <a:pt x="116" y="19"/>
                  <a:pt x="123" y="20"/>
                  <a:pt x="129" y="23"/>
                </a:cubicBezTo>
                <a:cubicBezTo>
                  <a:pt x="135" y="26"/>
                  <a:pt x="141" y="30"/>
                  <a:pt x="145" y="35"/>
                </a:cubicBezTo>
                <a:cubicBezTo>
                  <a:pt x="150" y="40"/>
                  <a:pt x="153" y="47"/>
                  <a:pt x="156" y="55"/>
                </a:cubicBezTo>
                <a:cubicBezTo>
                  <a:pt x="159" y="63"/>
                  <a:pt x="160" y="72"/>
                  <a:pt x="160" y="83"/>
                </a:cubicBezTo>
                <a:cubicBezTo>
                  <a:pt x="160" y="94"/>
                  <a:pt x="158" y="103"/>
                  <a:pt x="156" y="111"/>
                </a:cubicBezTo>
                <a:cubicBezTo>
                  <a:pt x="153" y="120"/>
                  <a:pt x="149" y="126"/>
                  <a:pt x="143" y="132"/>
                </a:cubicBezTo>
                <a:cubicBezTo>
                  <a:pt x="138" y="137"/>
                  <a:pt x="133" y="142"/>
                  <a:pt x="126" y="144"/>
                </a:cubicBezTo>
                <a:cubicBezTo>
                  <a:pt x="119" y="147"/>
                  <a:pt x="112" y="148"/>
                  <a:pt x="104" y="148"/>
                </a:cubicBezTo>
                <a:cubicBezTo>
                  <a:pt x="103" y="148"/>
                  <a:pt x="100" y="148"/>
                  <a:pt x="97" y="148"/>
                </a:cubicBezTo>
                <a:cubicBezTo>
                  <a:pt x="93" y="148"/>
                  <a:pt x="91" y="147"/>
                  <a:pt x="89" y="147"/>
                </a:cubicBezTo>
                <a:lnTo>
                  <a:pt x="89" y="170"/>
                </a:lnTo>
                <a:lnTo>
                  <a:pt x="70" y="170"/>
                </a:lnTo>
                <a:lnTo>
                  <a:pt x="70" y="147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32" name="Freeform 1932"/>
          <p:cNvSpPr>
            <a:spLocks/>
          </p:cNvSpPr>
          <p:nvPr/>
        </p:nvSpPr>
        <p:spPr bwMode="auto">
          <a:xfrm>
            <a:off x="1314451" y="438150"/>
            <a:ext cx="110067" cy="115888"/>
          </a:xfrm>
          <a:custGeom>
            <a:avLst/>
            <a:gdLst>
              <a:gd name="T0" fmla="*/ 98 w 117"/>
              <a:gd name="T1" fmla="*/ 51 h 160"/>
              <a:gd name="T2" fmla="*/ 98 w 117"/>
              <a:gd name="T3" fmla="*/ 51 h 160"/>
              <a:gd name="T4" fmla="*/ 99 w 117"/>
              <a:gd name="T5" fmla="*/ 33 h 160"/>
              <a:gd name="T6" fmla="*/ 98 w 117"/>
              <a:gd name="T7" fmla="*/ 33 h 160"/>
              <a:gd name="T8" fmla="*/ 89 w 117"/>
              <a:gd name="T9" fmla="*/ 52 h 160"/>
              <a:gd name="T10" fmla="*/ 11 w 117"/>
              <a:gd name="T11" fmla="*/ 160 h 160"/>
              <a:gd name="T12" fmla="*/ 0 w 117"/>
              <a:gd name="T13" fmla="*/ 160 h 160"/>
              <a:gd name="T14" fmla="*/ 0 w 117"/>
              <a:gd name="T15" fmla="*/ 0 h 160"/>
              <a:gd name="T16" fmla="*/ 19 w 117"/>
              <a:gd name="T17" fmla="*/ 0 h 160"/>
              <a:gd name="T18" fmla="*/ 19 w 117"/>
              <a:gd name="T19" fmla="*/ 110 h 160"/>
              <a:gd name="T20" fmla="*/ 17 w 117"/>
              <a:gd name="T21" fmla="*/ 128 h 160"/>
              <a:gd name="T22" fmla="*/ 18 w 117"/>
              <a:gd name="T23" fmla="*/ 128 h 160"/>
              <a:gd name="T24" fmla="*/ 28 w 117"/>
              <a:gd name="T25" fmla="*/ 109 h 160"/>
              <a:gd name="T26" fmla="*/ 106 w 117"/>
              <a:gd name="T27" fmla="*/ 0 h 160"/>
              <a:gd name="T28" fmla="*/ 117 w 117"/>
              <a:gd name="T29" fmla="*/ 0 h 160"/>
              <a:gd name="T30" fmla="*/ 117 w 117"/>
              <a:gd name="T31" fmla="*/ 160 h 160"/>
              <a:gd name="T32" fmla="*/ 98 w 117"/>
              <a:gd name="T33" fmla="*/ 160 h 160"/>
              <a:gd name="T34" fmla="*/ 98 w 117"/>
              <a:gd name="T35" fmla="*/ 51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7" h="160">
                <a:moveTo>
                  <a:pt x="98" y="51"/>
                </a:moveTo>
                <a:lnTo>
                  <a:pt x="98" y="51"/>
                </a:lnTo>
                <a:lnTo>
                  <a:pt x="99" y="33"/>
                </a:lnTo>
                <a:lnTo>
                  <a:pt x="98" y="33"/>
                </a:lnTo>
                <a:lnTo>
                  <a:pt x="89" y="52"/>
                </a:lnTo>
                <a:lnTo>
                  <a:pt x="11" y="160"/>
                </a:lnTo>
                <a:lnTo>
                  <a:pt x="0" y="160"/>
                </a:lnTo>
                <a:lnTo>
                  <a:pt x="0" y="0"/>
                </a:lnTo>
                <a:lnTo>
                  <a:pt x="19" y="0"/>
                </a:lnTo>
                <a:lnTo>
                  <a:pt x="19" y="110"/>
                </a:lnTo>
                <a:lnTo>
                  <a:pt x="17" y="128"/>
                </a:lnTo>
                <a:lnTo>
                  <a:pt x="18" y="128"/>
                </a:lnTo>
                <a:lnTo>
                  <a:pt x="28" y="109"/>
                </a:lnTo>
                <a:lnTo>
                  <a:pt x="106" y="0"/>
                </a:lnTo>
                <a:lnTo>
                  <a:pt x="117" y="0"/>
                </a:lnTo>
                <a:lnTo>
                  <a:pt x="117" y="160"/>
                </a:lnTo>
                <a:lnTo>
                  <a:pt x="98" y="160"/>
                </a:lnTo>
                <a:lnTo>
                  <a:pt x="98" y="51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33" name="Freeform 1933"/>
          <p:cNvSpPr>
            <a:spLocks/>
          </p:cNvSpPr>
          <p:nvPr/>
        </p:nvSpPr>
        <p:spPr bwMode="auto">
          <a:xfrm>
            <a:off x="1462617" y="438150"/>
            <a:ext cx="110067" cy="115888"/>
          </a:xfrm>
          <a:custGeom>
            <a:avLst/>
            <a:gdLst>
              <a:gd name="T0" fmla="*/ 96 w 115"/>
              <a:gd name="T1" fmla="*/ 87 h 160"/>
              <a:gd name="T2" fmla="*/ 96 w 115"/>
              <a:gd name="T3" fmla="*/ 87 h 160"/>
              <a:gd name="T4" fmla="*/ 19 w 115"/>
              <a:gd name="T5" fmla="*/ 87 h 160"/>
              <a:gd name="T6" fmla="*/ 19 w 115"/>
              <a:gd name="T7" fmla="*/ 160 h 160"/>
              <a:gd name="T8" fmla="*/ 0 w 115"/>
              <a:gd name="T9" fmla="*/ 160 h 160"/>
              <a:gd name="T10" fmla="*/ 0 w 115"/>
              <a:gd name="T11" fmla="*/ 0 h 160"/>
              <a:gd name="T12" fmla="*/ 19 w 115"/>
              <a:gd name="T13" fmla="*/ 0 h 160"/>
              <a:gd name="T14" fmla="*/ 19 w 115"/>
              <a:gd name="T15" fmla="*/ 70 h 160"/>
              <a:gd name="T16" fmla="*/ 96 w 115"/>
              <a:gd name="T17" fmla="*/ 70 h 160"/>
              <a:gd name="T18" fmla="*/ 96 w 115"/>
              <a:gd name="T19" fmla="*/ 0 h 160"/>
              <a:gd name="T20" fmla="*/ 115 w 115"/>
              <a:gd name="T21" fmla="*/ 0 h 160"/>
              <a:gd name="T22" fmla="*/ 115 w 115"/>
              <a:gd name="T23" fmla="*/ 160 h 160"/>
              <a:gd name="T24" fmla="*/ 96 w 115"/>
              <a:gd name="T25" fmla="*/ 160 h 160"/>
              <a:gd name="T26" fmla="*/ 96 w 115"/>
              <a:gd name="T27" fmla="*/ 8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15" h="160">
                <a:moveTo>
                  <a:pt x="96" y="87"/>
                </a:moveTo>
                <a:lnTo>
                  <a:pt x="96" y="87"/>
                </a:lnTo>
                <a:lnTo>
                  <a:pt x="19" y="87"/>
                </a:lnTo>
                <a:lnTo>
                  <a:pt x="19" y="160"/>
                </a:lnTo>
                <a:lnTo>
                  <a:pt x="0" y="160"/>
                </a:lnTo>
                <a:lnTo>
                  <a:pt x="0" y="0"/>
                </a:lnTo>
                <a:lnTo>
                  <a:pt x="19" y="0"/>
                </a:lnTo>
                <a:lnTo>
                  <a:pt x="19" y="70"/>
                </a:lnTo>
                <a:lnTo>
                  <a:pt x="96" y="70"/>
                </a:lnTo>
                <a:lnTo>
                  <a:pt x="96" y="0"/>
                </a:lnTo>
                <a:lnTo>
                  <a:pt x="115" y="0"/>
                </a:lnTo>
                <a:lnTo>
                  <a:pt x="115" y="160"/>
                </a:lnTo>
                <a:lnTo>
                  <a:pt x="96" y="160"/>
                </a:lnTo>
                <a:lnTo>
                  <a:pt x="96" y="87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34" name="Freeform 1934"/>
          <p:cNvSpPr>
            <a:spLocks noEditPoints="1"/>
          </p:cNvSpPr>
          <p:nvPr/>
        </p:nvSpPr>
        <p:spPr bwMode="auto">
          <a:xfrm>
            <a:off x="1593851" y="436564"/>
            <a:ext cx="122767" cy="117475"/>
          </a:xfrm>
          <a:custGeom>
            <a:avLst/>
            <a:gdLst>
              <a:gd name="T0" fmla="*/ 41 w 130"/>
              <a:gd name="T1" fmla="*/ 102 h 163"/>
              <a:gd name="T2" fmla="*/ 41 w 130"/>
              <a:gd name="T3" fmla="*/ 102 h 163"/>
              <a:gd name="T4" fmla="*/ 88 w 130"/>
              <a:gd name="T5" fmla="*/ 102 h 163"/>
              <a:gd name="T6" fmla="*/ 70 w 130"/>
              <a:gd name="T7" fmla="*/ 53 h 163"/>
              <a:gd name="T8" fmla="*/ 65 w 130"/>
              <a:gd name="T9" fmla="*/ 29 h 163"/>
              <a:gd name="T10" fmla="*/ 64 w 130"/>
              <a:gd name="T11" fmla="*/ 29 h 163"/>
              <a:gd name="T12" fmla="*/ 59 w 130"/>
              <a:gd name="T13" fmla="*/ 54 h 163"/>
              <a:gd name="T14" fmla="*/ 41 w 130"/>
              <a:gd name="T15" fmla="*/ 102 h 163"/>
              <a:gd name="T16" fmla="*/ 94 w 130"/>
              <a:gd name="T17" fmla="*/ 119 h 163"/>
              <a:gd name="T18" fmla="*/ 94 w 130"/>
              <a:gd name="T19" fmla="*/ 119 h 163"/>
              <a:gd name="T20" fmla="*/ 35 w 130"/>
              <a:gd name="T21" fmla="*/ 119 h 163"/>
              <a:gd name="T22" fmla="*/ 19 w 130"/>
              <a:gd name="T23" fmla="*/ 163 h 163"/>
              <a:gd name="T24" fmla="*/ 0 w 130"/>
              <a:gd name="T25" fmla="*/ 163 h 163"/>
              <a:gd name="T26" fmla="*/ 61 w 130"/>
              <a:gd name="T27" fmla="*/ 0 h 163"/>
              <a:gd name="T28" fmla="*/ 69 w 130"/>
              <a:gd name="T29" fmla="*/ 0 h 163"/>
              <a:gd name="T30" fmla="*/ 130 w 130"/>
              <a:gd name="T31" fmla="*/ 163 h 163"/>
              <a:gd name="T32" fmla="*/ 110 w 130"/>
              <a:gd name="T33" fmla="*/ 163 h 163"/>
              <a:gd name="T34" fmla="*/ 94 w 130"/>
              <a:gd name="T35" fmla="*/ 119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30" h="163">
                <a:moveTo>
                  <a:pt x="41" y="102"/>
                </a:moveTo>
                <a:lnTo>
                  <a:pt x="41" y="102"/>
                </a:lnTo>
                <a:lnTo>
                  <a:pt x="88" y="102"/>
                </a:lnTo>
                <a:lnTo>
                  <a:pt x="70" y="53"/>
                </a:lnTo>
                <a:lnTo>
                  <a:pt x="65" y="29"/>
                </a:lnTo>
                <a:lnTo>
                  <a:pt x="64" y="29"/>
                </a:lnTo>
                <a:lnTo>
                  <a:pt x="59" y="54"/>
                </a:lnTo>
                <a:lnTo>
                  <a:pt x="41" y="102"/>
                </a:lnTo>
                <a:close/>
                <a:moveTo>
                  <a:pt x="94" y="119"/>
                </a:moveTo>
                <a:lnTo>
                  <a:pt x="94" y="119"/>
                </a:lnTo>
                <a:lnTo>
                  <a:pt x="35" y="119"/>
                </a:lnTo>
                <a:lnTo>
                  <a:pt x="19" y="163"/>
                </a:lnTo>
                <a:lnTo>
                  <a:pt x="0" y="163"/>
                </a:lnTo>
                <a:lnTo>
                  <a:pt x="61" y="0"/>
                </a:lnTo>
                <a:lnTo>
                  <a:pt x="69" y="0"/>
                </a:lnTo>
                <a:lnTo>
                  <a:pt x="130" y="163"/>
                </a:lnTo>
                <a:lnTo>
                  <a:pt x="110" y="163"/>
                </a:lnTo>
                <a:lnTo>
                  <a:pt x="94" y="119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35" name="Freeform 1935"/>
          <p:cNvSpPr>
            <a:spLocks/>
          </p:cNvSpPr>
          <p:nvPr/>
        </p:nvSpPr>
        <p:spPr bwMode="auto">
          <a:xfrm>
            <a:off x="1739902" y="438150"/>
            <a:ext cx="107951" cy="115888"/>
          </a:xfrm>
          <a:custGeom>
            <a:avLst/>
            <a:gdLst>
              <a:gd name="T0" fmla="*/ 96 w 115"/>
              <a:gd name="T1" fmla="*/ 87 h 160"/>
              <a:gd name="T2" fmla="*/ 96 w 115"/>
              <a:gd name="T3" fmla="*/ 87 h 160"/>
              <a:gd name="T4" fmla="*/ 19 w 115"/>
              <a:gd name="T5" fmla="*/ 87 h 160"/>
              <a:gd name="T6" fmla="*/ 19 w 115"/>
              <a:gd name="T7" fmla="*/ 160 h 160"/>
              <a:gd name="T8" fmla="*/ 0 w 115"/>
              <a:gd name="T9" fmla="*/ 160 h 160"/>
              <a:gd name="T10" fmla="*/ 0 w 115"/>
              <a:gd name="T11" fmla="*/ 0 h 160"/>
              <a:gd name="T12" fmla="*/ 19 w 115"/>
              <a:gd name="T13" fmla="*/ 0 h 160"/>
              <a:gd name="T14" fmla="*/ 19 w 115"/>
              <a:gd name="T15" fmla="*/ 70 h 160"/>
              <a:gd name="T16" fmla="*/ 96 w 115"/>
              <a:gd name="T17" fmla="*/ 70 h 160"/>
              <a:gd name="T18" fmla="*/ 96 w 115"/>
              <a:gd name="T19" fmla="*/ 0 h 160"/>
              <a:gd name="T20" fmla="*/ 115 w 115"/>
              <a:gd name="T21" fmla="*/ 0 h 160"/>
              <a:gd name="T22" fmla="*/ 115 w 115"/>
              <a:gd name="T23" fmla="*/ 160 h 160"/>
              <a:gd name="T24" fmla="*/ 96 w 115"/>
              <a:gd name="T25" fmla="*/ 160 h 160"/>
              <a:gd name="T26" fmla="*/ 96 w 115"/>
              <a:gd name="T27" fmla="*/ 8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15" h="160">
                <a:moveTo>
                  <a:pt x="96" y="87"/>
                </a:moveTo>
                <a:lnTo>
                  <a:pt x="96" y="87"/>
                </a:lnTo>
                <a:lnTo>
                  <a:pt x="19" y="87"/>
                </a:lnTo>
                <a:lnTo>
                  <a:pt x="19" y="160"/>
                </a:lnTo>
                <a:lnTo>
                  <a:pt x="0" y="160"/>
                </a:lnTo>
                <a:lnTo>
                  <a:pt x="0" y="0"/>
                </a:lnTo>
                <a:lnTo>
                  <a:pt x="19" y="0"/>
                </a:lnTo>
                <a:lnTo>
                  <a:pt x="19" y="70"/>
                </a:lnTo>
                <a:lnTo>
                  <a:pt x="96" y="70"/>
                </a:lnTo>
                <a:lnTo>
                  <a:pt x="96" y="0"/>
                </a:lnTo>
                <a:lnTo>
                  <a:pt x="115" y="0"/>
                </a:lnTo>
                <a:lnTo>
                  <a:pt x="115" y="160"/>
                </a:lnTo>
                <a:lnTo>
                  <a:pt x="96" y="160"/>
                </a:lnTo>
                <a:lnTo>
                  <a:pt x="96" y="87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36" name="Freeform 1936"/>
          <p:cNvSpPr>
            <a:spLocks/>
          </p:cNvSpPr>
          <p:nvPr/>
        </p:nvSpPr>
        <p:spPr bwMode="auto">
          <a:xfrm>
            <a:off x="1879602" y="436564"/>
            <a:ext cx="103717" cy="119063"/>
          </a:xfrm>
          <a:custGeom>
            <a:avLst/>
            <a:gdLst>
              <a:gd name="T0" fmla="*/ 109 w 109"/>
              <a:gd name="T1" fmla="*/ 157 h 166"/>
              <a:gd name="T2" fmla="*/ 109 w 109"/>
              <a:gd name="T3" fmla="*/ 157 h 166"/>
              <a:gd name="T4" fmla="*/ 92 w 109"/>
              <a:gd name="T5" fmla="*/ 164 h 166"/>
              <a:gd name="T6" fmla="*/ 69 w 109"/>
              <a:gd name="T7" fmla="*/ 166 h 166"/>
              <a:gd name="T8" fmla="*/ 42 w 109"/>
              <a:gd name="T9" fmla="*/ 161 h 166"/>
              <a:gd name="T10" fmla="*/ 20 w 109"/>
              <a:gd name="T11" fmla="*/ 146 h 166"/>
              <a:gd name="T12" fmla="*/ 5 w 109"/>
              <a:gd name="T13" fmla="*/ 120 h 166"/>
              <a:gd name="T14" fmla="*/ 0 w 109"/>
              <a:gd name="T15" fmla="*/ 83 h 166"/>
              <a:gd name="T16" fmla="*/ 6 w 109"/>
              <a:gd name="T17" fmla="*/ 45 h 166"/>
              <a:gd name="T18" fmla="*/ 22 w 109"/>
              <a:gd name="T19" fmla="*/ 19 h 166"/>
              <a:gd name="T20" fmla="*/ 44 w 109"/>
              <a:gd name="T21" fmla="*/ 4 h 166"/>
              <a:gd name="T22" fmla="*/ 69 w 109"/>
              <a:gd name="T23" fmla="*/ 0 h 166"/>
              <a:gd name="T24" fmla="*/ 92 w 109"/>
              <a:gd name="T25" fmla="*/ 1 h 166"/>
              <a:gd name="T26" fmla="*/ 107 w 109"/>
              <a:gd name="T27" fmla="*/ 5 h 166"/>
              <a:gd name="T28" fmla="*/ 102 w 109"/>
              <a:gd name="T29" fmla="*/ 22 h 166"/>
              <a:gd name="T30" fmla="*/ 71 w 109"/>
              <a:gd name="T31" fmla="*/ 17 h 166"/>
              <a:gd name="T32" fmla="*/ 52 w 109"/>
              <a:gd name="T33" fmla="*/ 20 h 166"/>
              <a:gd name="T34" fmla="*/ 36 w 109"/>
              <a:gd name="T35" fmla="*/ 32 h 166"/>
              <a:gd name="T36" fmla="*/ 24 w 109"/>
              <a:gd name="T37" fmla="*/ 52 h 166"/>
              <a:gd name="T38" fmla="*/ 20 w 109"/>
              <a:gd name="T39" fmla="*/ 83 h 166"/>
              <a:gd name="T40" fmla="*/ 24 w 109"/>
              <a:gd name="T41" fmla="*/ 112 h 166"/>
              <a:gd name="T42" fmla="*/ 35 w 109"/>
              <a:gd name="T43" fmla="*/ 132 h 166"/>
              <a:gd name="T44" fmla="*/ 52 w 109"/>
              <a:gd name="T45" fmla="*/ 145 h 166"/>
              <a:gd name="T46" fmla="*/ 74 w 109"/>
              <a:gd name="T47" fmla="*/ 149 h 166"/>
              <a:gd name="T48" fmla="*/ 92 w 109"/>
              <a:gd name="T49" fmla="*/ 147 h 166"/>
              <a:gd name="T50" fmla="*/ 105 w 109"/>
              <a:gd name="T51" fmla="*/ 142 h 166"/>
              <a:gd name="T52" fmla="*/ 109 w 109"/>
              <a:gd name="T53" fmla="*/ 157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09" h="166">
                <a:moveTo>
                  <a:pt x="109" y="157"/>
                </a:moveTo>
                <a:lnTo>
                  <a:pt x="109" y="157"/>
                </a:lnTo>
                <a:cubicBezTo>
                  <a:pt x="105" y="160"/>
                  <a:pt x="99" y="163"/>
                  <a:pt x="92" y="164"/>
                </a:cubicBezTo>
                <a:cubicBezTo>
                  <a:pt x="85" y="165"/>
                  <a:pt x="77" y="166"/>
                  <a:pt x="69" y="166"/>
                </a:cubicBezTo>
                <a:cubicBezTo>
                  <a:pt x="60" y="166"/>
                  <a:pt x="51" y="164"/>
                  <a:pt x="42" y="161"/>
                </a:cubicBezTo>
                <a:cubicBezTo>
                  <a:pt x="34" y="158"/>
                  <a:pt x="26" y="153"/>
                  <a:pt x="20" y="146"/>
                </a:cubicBezTo>
                <a:cubicBezTo>
                  <a:pt x="14" y="139"/>
                  <a:pt x="9" y="131"/>
                  <a:pt x="5" y="120"/>
                </a:cubicBezTo>
                <a:cubicBezTo>
                  <a:pt x="2" y="110"/>
                  <a:pt x="0" y="97"/>
                  <a:pt x="0" y="83"/>
                </a:cubicBezTo>
                <a:cubicBezTo>
                  <a:pt x="0" y="68"/>
                  <a:pt x="2" y="55"/>
                  <a:pt x="6" y="45"/>
                </a:cubicBezTo>
                <a:cubicBezTo>
                  <a:pt x="10" y="34"/>
                  <a:pt x="15" y="26"/>
                  <a:pt x="22" y="19"/>
                </a:cubicBezTo>
                <a:cubicBezTo>
                  <a:pt x="28" y="12"/>
                  <a:pt x="36" y="8"/>
                  <a:pt x="44" y="4"/>
                </a:cubicBezTo>
                <a:cubicBezTo>
                  <a:pt x="52" y="1"/>
                  <a:pt x="61" y="0"/>
                  <a:pt x="69" y="0"/>
                </a:cubicBezTo>
                <a:cubicBezTo>
                  <a:pt x="79" y="0"/>
                  <a:pt x="86" y="0"/>
                  <a:pt x="92" y="1"/>
                </a:cubicBezTo>
                <a:cubicBezTo>
                  <a:pt x="98" y="2"/>
                  <a:pt x="103" y="4"/>
                  <a:pt x="107" y="5"/>
                </a:cubicBezTo>
                <a:lnTo>
                  <a:pt x="102" y="22"/>
                </a:lnTo>
                <a:cubicBezTo>
                  <a:pt x="95" y="19"/>
                  <a:pt x="84" y="17"/>
                  <a:pt x="71" y="17"/>
                </a:cubicBezTo>
                <a:cubicBezTo>
                  <a:pt x="65" y="17"/>
                  <a:pt x="58" y="18"/>
                  <a:pt x="52" y="20"/>
                </a:cubicBezTo>
                <a:cubicBezTo>
                  <a:pt x="46" y="23"/>
                  <a:pt x="41" y="26"/>
                  <a:pt x="36" y="32"/>
                </a:cubicBezTo>
                <a:cubicBezTo>
                  <a:pt x="31" y="37"/>
                  <a:pt x="27" y="44"/>
                  <a:pt x="24" y="52"/>
                </a:cubicBezTo>
                <a:cubicBezTo>
                  <a:pt x="21" y="60"/>
                  <a:pt x="20" y="71"/>
                  <a:pt x="20" y="83"/>
                </a:cubicBezTo>
                <a:cubicBezTo>
                  <a:pt x="20" y="94"/>
                  <a:pt x="21" y="104"/>
                  <a:pt x="24" y="112"/>
                </a:cubicBezTo>
                <a:cubicBezTo>
                  <a:pt x="27" y="120"/>
                  <a:pt x="31" y="127"/>
                  <a:pt x="35" y="132"/>
                </a:cubicBezTo>
                <a:cubicBezTo>
                  <a:pt x="40" y="138"/>
                  <a:pt x="46" y="142"/>
                  <a:pt x="52" y="145"/>
                </a:cubicBezTo>
                <a:cubicBezTo>
                  <a:pt x="59" y="148"/>
                  <a:pt x="66" y="149"/>
                  <a:pt x="74" y="149"/>
                </a:cubicBezTo>
                <a:cubicBezTo>
                  <a:pt x="80" y="149"/>
                  <a:pt x="86" y="148"/>
                  <a:pt x="92" y="147"/>
                </a:cubicBezTo>
                <a:cubicBezTo>
                  <a:pt x="97" y="146"/>
                  <a:pt x="101" y="144"/>
                  <a:pt x="105" y="142"/>
                </a:cubicBezTo>
                <a:lnTo>
                  <a:pt x="109" y="157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37" name="Freeform 1937"/>
          <p:cNvSpPr>
            <a:spLocks noEditPoints="1"/>
          </p:cNvSpPr>
          <p:nvPr/>
        </p:nvSpPr>
        <p:spPr bwMode="auto">
          <a:xfrm>
            <a:off x="2000251" y="436564"/>
            <a:ext cx="122767" cy="119063"/>
          </a:xfrm>
          <a:custGeom>
            <a:avLst/>
            <a:gdLst>
              <a:gd name="T0" fmla="*/ 20 w 131"/>
              <a:gd name="T1" fmla="*/ 83 h 166"/>
              <a:gd name="T2" fmla="*/ 20 w 131"/>
              <a:gd name="T3" fmla="*/ 83 h 166"/>
              <a:gd name="T4" fmla="*/ 23 w 131"/>
              <a:gd name="T5" fmla="*/ 108 h 166"/>
              <a:gd name="T6" fmla="*/ 31 w 131"/>
              <a:gd name="T7" fmla="*/ 129 h 166"/>
              <a:gd name="T8" fmla="*/ 45 w 131"/>
              <a:gd name="T9" fmla="*/ 144 h 166"/>
              <a:gd name="T10" fmla="*/ 65 w 131"/>
              <a:gd name="T11" fmla="*/ 149 h 166"/>
              <a:gd name="T12" fmla="*/ 99 w 131"/>
              <a:gd name="T13" fmla="*/ 133 h 166"/>
              <a:gd name="T14" fmla="*/ 111 w 131"/>
              <a:gd name="T15" fmla="*/ 83 h 166"/>
              <a:gd name="T16" fmla="*/ 108 w 131"/>
              <a:gd name="T17" fmla="*/ 58 h 166"/>
              <a:gd name="T18" fmla="*/ 100 w 131"/>
              <a:gd name="T19" fmla="*/ 37 h 166"/>
              <a:gd name="T20" fmla="*/ 86 w 131"/>
              <a:gd name="T21" fmla="*/ 22 h 166"/>
              <a:gd name="T22" fmla="*/ 65 w 131"/>
              <a:gd name="T23" fmla="*/ 17 h 166"/>
              <a:gd name="T24" fmla="*/ 32 w 131"/>
              <a:gd name="T25" fmla="*/ 33 h 166"/>
              <a:gd name="T26" fmla="*/ 20 w 131"/>
              <a:gd name="T27" fmla="*/ 83 h 166"/>
              <a:gd name="T28" fmla="*/ 0 w 131"/>
              <a:gd name="T29" fmla="*/ 83 h 166"/>
              <a:gd name="T30" fmla="*/ 0 w 131"/>
              <a:gd name="T31" fmla="*/ 83 h 166"/>
              <a:gd name="T32" fmla="*/ 17 w 131"/>
              <a:gd name="T33" fmla="*/ 21 h 166"/>
              <a:gd name="T34" fmla="*/ 65 w 131"/>
              <a:gd name="T35" fmla="*/ 0 h 166"/>
              <a:gd name="T36" fmla="*/ 95 w 131"/>
              <a:gd name="T37" fmla="*/ 6 h 166"/>
              <a:gd name="T38" fmla="*/ 115 w 131"/>
              <a:gd name="T39" fmla="*/ 23 h 166"/>
              <a:gd name="T40" fmla="*/ 127 w 131"/>
              <a:gd name="T41" fmla="*/ 49 h 166"/>
              <a:gd name="T42" fmla="*/ 131 w 131"/>
              <a:gd name="T43" fmla="*/ 83 h 166"/>
              <a:gd name="T44" fmla="*/ 114 w 131"/>
              <a:gd name="T45" fmla="*/ 145 h 166"/>
              <a:gd name="T46" fmla="*/ 65 w 131"/>
              <a:gd name="T47" fmla="*/ 166 h 166"/>
              <a:gd name="T48" fmla="*/ 36 w 131"/>
              <a:gd name="T49" fmla="*/ 160 h 166"/>
              <a:gd name="T50" fmla="*/ 16 w 131"/>
              <a:gd name="T51" fmla="*/ 143 h 166"/>
              <a:gd name="T52" fmla="*/ 4 w 131"/>
              <a:gd name="T53" fmla="*/ 117 h 166"/>
              <a:gd name="T54" fmla="*/ 0 w 131"/>
              <a:gd name="T55" fmla="*/ 83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31" h="166">
                <a:moveTo>
                  <a:pt x="20" y="83"/>
                </a:moveTo>
                <a:lnTo>
                  <a:pt x="20" y="83"/>
                </a:lnTo>
                <a:cubicBezTo>
                  <a:pt x="20" y="92"/>
                  <a:pt x="21" y="100"/>
                  <a:pt x="23" y="108"/>
                </a:cubicBezTo>
                <a:cubicBezTo>
                  <a:pt x="24" y="116"/>
                  <a:pt x="27" y="123"/>
                  <a:pt x="31" y="129"/>
                </a:cubicBezTo>
                <a:cubicBezTo>
                  <a:pt x="35" y="135"/>
                  <a:pt x="39" y="140"/>
                  <a:pt x="45" y="144"/>
                </a:cubicBezTo>
                <a:cubicBezTo>
                  <a:pt x="51" y="147"/>
                  <a:pt x="57" y="149"/>
                  <a:pt x="65" y="149"/>
                </a:cubicBezTo>
                <a:cubicBezTo>
                  <a:pt x="79" y="149"/>
                  <a:pt x="91" y="144"/>
                  <a:pt x="99" y="133"/>
                </a:cubicBezTo>
                <a:cubicBezTo>
                  <a:pt x="107" y="122"/>
                  <a:pt x="111" y="105"/>
                  <a:pt x="111" y="83"/>
                </a:cubicBezTo>
                <a:cubicBezTo>
                  <a:pt x="111" y="74"/>
                  <a:pt x="110" y="66"/>
                  <a:pt x="108" y="58"/>
                </a:cubicBezTo>
                <a:cubicBezTo>
                  <a:pt x="107" y="50"/>
                  <a:pt x="104" y="43"/>
                  <a:pt x="100" y="37"/>
                </a:cubicBezTo>
                <a:cubicBezTo>
                  <a:pt x="96" y="31"/>
                  <a:pt x="92" y="26"/>
                  <a:pt x="86" y="22"/>
                </a:cubicBezTo>
                <a:cubicBezTo>
                  <a:pt x="80" y="19"/>
                  <a:pt x="73" y="17"/>
                  <a:pt x="65" y="17"/>
                </a:cubicBezTo>
                <a:cubicBezTo>
                  <a:pt x="51" y="17"/>
                  <a:pt x="40" y="22"/>
                  <a:pt x="32" y="33"/>
                </a:cubicBezTo>
                <a:cubicBezTo>
                  <a:pt x="24" y="44"/>
                  <a:pt x="20" y="60"/>
                  <a:pt x="20" y="83"/>
                </a:cubicBezTo>
                <a:close/>
                <a:moveTo>
                  <a:pt x="0" y="83"/>
                </a:moveTo>
                <a:lnTo>
                  <a:pt x="0" y="83"/>
                </a:lnTo>
                <a:cubicBezTo>
                  <a:pt x="0" y="56"/>
                  <a:pt x="6" y="36"/>
                  <a:pt x="17" y="21"/>
                </a:cubicBezTo>
                <a:cubicBezTo>
                  <a:pt x="28" y="7"/>
                  <a:pt x="44" y="0"/>
                  <a:pt x="65" y="0"/>
                </a:cubicBezTo>
                <a:cubicBezTo>
                  <a:pt x="77" y="0"/>
                  <a:pt x="86" y="2"/>
                  <a:pt x="95" y="6"/>
                </a:cubicBezTo>
                <a:cubicBezTo>
                  <a:pt x="103" y="10"/>
                  <a:pt x="110" y="15"/>
                  <a:pt x="115" y="23"/>
                </a:cubicBezTo>
                <a:cubicBezTo>
                  <a:pt x="121" y="30"/>
                  <a:pt x="125" y="39"/>
                  <a:pt x="127" y="49"/>
                </a:cubicBezTo>
                <a:cubicBezTo>
                  <a:pt x="130" y="59"/>
                  <a:pt x="131" y="70"/>
                  <a:pt x="131" y="83"/>
                </a:cubicBezTo>
                <a:cubicBezTo>
                  <a:pt x="131" y="110"/>
                  <a:pt x="125" y="130"/>
                  <a:pt x="114" y="145"/>
                </a:cubicBezTo>
                <a:cubicBezTo>
                  <a:pt x="103" y="159"/>
                  <a:pt x="86" y="166"/>
                  <a:pt x="65" y="166"/>
                </a:cubicBezTo>
                <a:cubicBezTo>
                  <a:pt x="54" y="166"/>
                  <a:pt x="44" y="164"/>
                  <a:pt x="36" y="160"/>
                </a:cubicBezTo>
                <a:cubicBezTo>
                  <a:pt x="28" y="156"/>
                  <a:pt x="21" y="150"/>
                  <a:pt x="16" y="143"/>
                </a:cubicBezTo>
                <a:cubicBezTo>
                  <a:pt x="10" y="136"/>
                  <a:pt x="6" y="127"/>
                  <a:pt x="4" y="117"/>
                </a:cubicBezTo>
                <a:cubicBezTo>
                  <a:pt x="1" y="107"/>
                  <a:pt x="0" y="95"/>
                  <a:pt x="0" y="83"/>
                </a:cubicBez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38" name="Freeform 1938"/>
          <p:cNvSpPr>
            <a:spLocks noEditPoints="1"/>
          </p:cNvSpPr>
          <p:nvPr/>
        </p:nvSpPr>
        <p:spPr bwMode="auto">
          <a:xfrm>
            <a:off x="2156884" y="436564"/>
            <a:ext cx="95251" cy="119063"/>
          </a:xfrm>
          <a:custGeom>
            <a:avLst/>
            <a:gdLst>
              <a:gd name="T0" fmla="*/ 43 w 101"/>
              <a:gd name="T1" fmla="*/ 148 h 164"/>
              <a:gd name="T2" fmla="*/ 43 w 101"/>
              <a:gd name="T3" fmla="*/ 148 h 164"/>
              <a:gd name="T4" fmla="*/ 57 w 101"/>
              <a:gd name="T5" fmla="*/ 146 h 164"/>
              <a:gd name="T6" fmla="*/ 70 w 101"/>
              <a:gd name="T7" fmla="*/ 140 h 164"/>
              <a:gd name="T8" fmla="*/ 78 w 101"/>
              <a:gd name="T9" fmla="*/ 131 h 164"/>
              <a:gd name="T10" fmla="*/ 81 w 101"/>
              <a:gd name="T11" fmla="*/ 118 h 164"/>
              <a:gd name="T12" fmla="*/ 77 w 101"/>
              <a:gd name="T13" fmla="*/ 103 h 164"/>
              <a:gd name="T14" fmla="*/ 67 w 101"/>
              <a:gd name="T15" fmla="*/ 94 h 164"/>
              <a:gd name="T16" fmla="*/ 54 w 101"/>
              <a:gd name="T17" fmla="*/ 90 h 164"/>
              <a:gd name="T18" fmla="*/ 39 w 101"/>
              <a:gd name="T19" fmla="*/ 88 h 164"/>
              <a:gd name="T20" fmla="*/ 19 w 101"/>
              <a:gd name="T21" fmla="*/ 88 h 164"/>
              <a:gd name="T22" fmla="*/ 19 w 101"/>
              <a:gd name="T23" fmla="*/ 146 h 164"/>
              <a:gd name="T24" fmla="*/ 23 w 101"/>
              <a:gd name="T25" fmla="*/ 147 h 164"/>
              <a:gd name="T26" fmla="*/ 30 w 101"/>
              <a:gd name="T27" fmla="*/ 147 h 164"/>
              <a:gd name="T28" fmla="*/ 37 w 101"/>
              <a:gd name="T29" fmla="*/ 147 h 164"/>
              <a:gd name="T30" fmla="*/ 43 w 101"/>
              <a:gd name="T31" fmla="*/ 148 h 164"/>
              <a:gd name="T32" fmla="*/ 31 w 101"/>
              <a:gd name="T33" fmla="*/ 72 h 164"/>
              <a:gd name="T34" fmla="*/ 31 w 101"/>
              <a:gd name="T35" fmla="*/ 72 h 164"/>
              <a:gd name="T36" fmla="*/ 40 w 101"/>
              <a:gd name="T37" fmla="*/ 72 h 164"/>
              <a:gd name="T38" fmla="*/ 49 w 101"/>
              <a:gd name="T39" fmla="*/ 71 h 164"/>
              <a:gd name="T40" fmla="*/ 60 w 101"/>
              <a:gd name="T41" fmla="*/ 67 h 164"/>
              <a:gd name="T42" fmla="*/ 68 w 101"/>
              <a:gd name="T43" fmla="*/ 61 h 164"/>
              <a:gd name="T44" fmla="*/ 74 w 101"/>
              <a:gd name="T45" fmla="*/ 52 h 164"/>
              <a:gd name="T46" fmla="*/ 76 w 101"/>
              <a:gd name="T47" fmla="*/ 42 h 164"/>
              <a:gd name="T48" fmla="*/ 73 w 101"/>
              <a:gd name="T49" fmla="*/ 30 h 164"/>
              <a:gd name="T50" fmla="*/ 66 w 101"/>
              <a:gd name="T51" fmla="*/ 22 h 164"/>
              <a:gd name="T52" fmla="*/ 55 w 101"/>
              <a:gd name="T53" fmla="*/ 18 h 164"/>
              <a:gd name="T54" fmla="*/ 42 w 101"/>
              <a:gd name="T55" fmla="*/ 16 h 164"/>
              <a:gd name="T56" fmla="*/ 28 w 101"/>
              <a:gd name="T57" fmla="*/ 17 h 164"/>
              <a:gd name="T58" fmla="*/ 19 w 101"/>
              <a:gd name="T59" fmla="*/ 18 h 164"/>
              <a:gd name="T60" fmla="*/ 19 w 101"/>
              <a:gd name="T61" fmla="*/ 72 h 164"/>
              <a:gd name="T62" fmla="*/ 31 w 101"/>
              <a:gd name="T63" fmla="*/ 72 h 164"/>
              <a:gd name="T64" fmla="*/ 96 w 101"/>
              <a:gd name="T65" fmla="*/ 38 h 164"/>
              <a:gd name="T66" fmla="*/ 96 w 101"/>
              <a:gd name="T67" fmla="*/ 38 h 164"/>
              <a:gd name="T68" fmla="*/ 95 w 101"/>
              <a:gd name="T69" fmla="*/ 50 h 164"/>
              <a:gd name="T70" fmla="*/ 89 w 101"/>
              <a:gd name="T71" fmla="*/ 61 h 164"/>
              <a:gd name="T72" fmla="*/ 80 w 101"/>
              <a:gd name="T73" fmla="*/ 70 h 164"/>
              <a:gd name="T74" fmla="*/ 66 w 101"/>
              <a:gd name="T75" fmla="*/ 76 h 164"/>
              <a:gd name="T76" fmla="*/ 66 w 101"/>
              <a:gd name="T77" fmla="*/ 77 h 164"/>
              <a:gd name="T78" fmla="*/ 79 w 101"/>
              <a:gd name="T79" fmla="*/ 81 h 164"/>
              <a:gd name="T80" fmla="*/ 91 w 101"/>
              <a:gd name="T81" fmla="*/ 89 h 164"/>
              <a:gd name="T82" fmla="*/ 98 w 101"/>
              <a:gd name="T83" fmla="*/ 100 h 164"/>
              <a:gd name="T84" fmla="*/ 101 w 101"/>
              <a:gd name="T85" fmla="*/ 117 h 164"/>
              <a:gd name="T86" fmla="*/ 96 w 101"/>
              <a:gd name="T87" fmla="*/ 138 h 164"/>
              <a:gd name="T88" fmla="*/ 83 w 101"/>
              <a:gd name="T89" fmla="*/ 153 h 164"/>
              <a:gd name="T90" fmla="*/ 63 w 101"/>
              <a:gd name="T91" fmla="*/ 161 h 164"/>
              <a:gd name="T92" fmla="*/ 41 w 101"/>
              <a:gd name="T93" fmla="*/ 164 h 164"/>
              <a:gd name="T94" fmla="*/ 32 w 101"/>
              <a:gd name="T95" fmla="*/ 164 h 164"/>
              <a:gd name="T96" fmla="*/ 21 w 101"/>
              <a:gd name="T97" fmla="*/ 164 h 164"/>
              <a:gd name="T98" fmla="*/ 10 w 101"/>
              <a:gd name="T99" fmla="*/ 163 h 164"/>
              <a:gd name="T100" fmla="*/ 0 w 101"/>
              <a:gd name="T101" fmla="*/ 161 h 164"/>
              <a:gd name="T102" fmla="*/ 0 w 101"/>
              <a:gd name="T103" fmla="*/ 3 h 164"/>
              <a:gd name="T104" fmla="*/ 19 w 101"/>
              <a:gd name="T105" fmla="*/ 1 h 164"/>
              <a:gd name="T106" fmla="*/ 44 w 101"/>
              <a:gd name="T107" fmla="*/ 0 h 164"/>
              <a:gd name="T108" fmla="*/ 62 w 101"/>
              <a:gd name="T109" fmla="*/ 1 h 164"/>
              <a:gd name="T110" fmla="*/ 79 w 101"/>
              <a:gd name="T111" fmla="*/ 7 h 164"/>
              <a:gd name="T112" fmla="*/ 92 w 101"/>
              <a:gd name="T113" fmla="*/ 19 h 164"/>
              <a:gd name="T114" fmla="*/ 96 w 101"/>
              <a:gd name="T115" fmla="*/ 38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1" h="164">
                <a:moveTo>
                  <a:pt x="43" y="148"/>
                </a:moveTo>
                <a:lnTo>
                  <a:pt x="43" y="148"/>
                </a:lnTo>
                <a:cubicBezTo>
                  <a:pt x="48" y="148"/>
                  <a:pt x="53" y="147"/>
                  <a:pt x="57" y="146"/>
                </a:cubicBezTo>
                <a:cubicBezTo>
                  <a:pt x="62" y="145"/>
                  <a:pt x="66" y="143"/>
                  <a:pt x="70" y="140"/>
                </a:cubicBezTo>
                <a:cubicBezTo>
                  <a:pt x="73" y="138"/>
                  <a:pt x="76" y="135"/>
                  <a:pt x="78" y="131"/>
                </a:cubicBezTo>
                <a:cubicBezTo>
                  <a:pt x="80" y="127"/>
                  <a:pt x="81" y="123"/>
                  <a:pt x="81" y="118"/>
                </a:cubicBezTo>
                <a:cubicBezTo>
                  <a:pt x="81" y="112"/>
                  <a:pt x="80" y="107"/>
                  <a:pt x="77" y="103"/>
                </a:cubicBezTo>
                <a:cubicBezTo>
                  <a:pt x="75" y="99"/>
                  <a:pt x="72" y="96"/>
                  <a:pt x="67" y="94"/>
                </a:cubicBezTo>
                <a:cubicBezTo>
                  <a:pt x="63" y="92"/>
                  <a:pt x="59" y="90"/>
                  <a:pt x="54" y="90"/>
                </a:cubicBezTo>
                <a:cubicBezTo>
                  <a:pt x="49" y="89"/>
                  <a:pt x="44" y="88"/>
                  <a:pt x="39" y="88"/>
                </a:cubicBezTo>
                <a:lnTo>
                  <a:pt x="19" y="88"/>
                </a:lnTo>
                <a:lnTo>
                  <a:pt x="19" y="146"/>
                </a:lnTo>
                <a:cubicBezTo>
                  <a:pt x="20" y="146"/>
                  <a:pt x="21" y="146"/>
                  <a:pt x="23" y="147"/>
                </a:cubicBezTo>
                <a:cubicBezTo>
                  <a:pt x="25" y="147"/>
                  <a:pt x="27" y="147"/>
                  <a:pt x="30" y="147"/>
                </a:cubicBezTo>
                <a:cubicBezTo>
                  <a:pt x="32" y="147"/>
                  <a:pt x="34" y="147"/>
                  <a:pt x="37" y="147"/>
                </a:cubicBezTo>
                <a:cubicBezTo>
                  <a:pt x="39" y="148"/>
                  <a:pt x="41" y="148"/>
                  <a:pt x="43" y="148"/>
                </a:cubicBezTo>
                <a:close/>
                <a:moveTo>
                  <a:pt x="31" y="72"/>
                </a:moveTo>
                <a:lnTo>
                  <a:pt x="31" y="72"/>
                </a:lnTo>
                <a:cubicBezTo>
                  <a:pt x="33" y="72"/>
                  <a:pt x="36" y="72"/>
                  <a:pt x="40" y="72"/>
                </a:cubicBezTo>
                <a:cubicBezTo>
                  <a:pt x="44" y="72"/>
                  <a:pt x="47" y="72"/>
                  <a:pt x="49" y="71"/>
                </a:cubicBezTo>
                <a:cubicBezTo>
                  <a:pt x="53" y="70"/>
                  <a:pt x="56" y="69"/>
                  <a:pt x="60" y="67"/>
                </a:cubicBezTo>
                <a:cubicBezTo>
                  <a:pt x="63" y="65"/>
                  <a:pt x="66" y="63"/>
                  <a:pt x="68" y="61"/>
                </a:cubicBezTo>
                <a:cubicBezTo>
                  <a:pt x="71" y="58"/>
                  <a:pt x="73" y="56"/>
                  <a:pt x="74" y="52"/>
                </a:cubicBezTo>
                <a:cubicBezTo>
                  <a:pt x="76" y="49"/>
                  <a:pt x="76" y="46"/>
                  <a:pt x="76" y="42"/>
                </a:cubicBezTo>
                <a:cubicBezTo>
                  <a:pt x="76" y="37"/>
                  <a:pt x="75" y="33"/>
                  <a:pt x="73" y="30"/>
                </a:cubicBezTo>
                <a:cubicBezTo>
                  <a:pt x="72" y="26"/>
                  <a:pt x="69" y="24"/>
                  <a:pt x="66" y="22"/>
                </a:cubicBezTo>
                <a:cubicBezTo>
                  <a:pt x="63" y="20"/>
                  <a:pt x="59" y="18"/>
                  <a:pt x="55" y="18"/>
                </a:cubicBezTo>
                <a:cubicBezTo>
                  <a:pt x="51" y="17"/>
                  <a:pt x="46" y="16"/>
                  <a:pt x="42" y="16"/>
                </a:cubicBezTo>
                <a:cubicBezTo>
                  <a:pt x="37" y="16"/>
                  <a:pt x="32" y="16"/>
                  <a:pt x="28" y="17"/>
                </a:cubicBezTo>
                <a:cubicBezTo>
                  <a:pt x="24" y="17"/>
                  <a:pt x="21" y="17"/>
                  <a:pt x="19" y="18"/>
                </a:cubicBezTo>
                <a:lnTo>
                  <a:pt x="19" y="72"/>
                </a:lnTo>
                <a:lnTo>
                  <a:pt x="31" y="72"/>
                </a:lnTo>
                <a:close/>
                <a:moveTo>
                  <a:pt x="96" y="38"/>
                </a:moveTo>
                <a:lnTo>
                  <a:pt x="96" y="38"/>
                </a:lnTo>
                <a:cubicBezTo>
                  <a:pt x="96" y="42"/>
                  <a:pt x="96" y="46"/>
                  <a:pt x="95" y="50"/>
                </a:cubicBezTo>
                <a:cubicBezTo>
                  <a:pt x="93" y="54"/>
                  <a:pt x="92" y="58"/>
                  <a:pt x="89" y="61"/>
                </a:cubicBezTo>
                <a:cubicBezTo>
                  <a:pt x="87" y="65"/>
                  <a:pt x="84" y="68"/>
                  <a:pt x="80" y="70"/>
                </a:cubicBezTo>
                <a:cubicBezTo>
                  <a:pt x="76" y="73"/>
                  <a:pt x="71" y="75"/>
                  <a:pt x="66" y="76"/>
                </a:cubicBezTo>
                <a:lnTo>
                  <a:pt x="66" y="77"/>
                </a:lnTo>
                <a:cubicBezTo>
                  <a:pt x="71" y="78"/>
                  <a:pt x="75" y="79"/>
                  <a:pt x="79" y="81"/>
                </a:cubicBezTo>
                <a:cubicBezTo>
                  <a:pt x="84" y="83"/>
                  <a:pt x="87" y="85"/>
                  <a:pt x="91" y="89"/>
                </a:cubicBezTo>
                <a:cubicBezTo>
                  <a:pt x="94" y="92"/>
                  <a:pt x="96" y="96"/>
                  <a:pt x="98" y="100"/>
                </a:cubicBezTo>
                <a:cubicBezTo>
                  <a:pt x="100" y="105"/>
                  <a:pt x="101" y="110"/>
                  <a:pt x="101" y="117"/>
                </a:cubicBezTo>
                <a:cubicBezTo>
                  <a:pt x="101" y="125"/>
                  <a:pt x="100" y="132"/>
                  <a:pt x="96" y="138"/>
                </a:cubicBezTo>
                <a:cubicBezTo>
                  <a:pt x="93" y="144"/>
                  <a:pt x="88" y="149"/>
                  <a:pt x="83" y="153"/>
                </a:cubicBezTo>
                <a:cubicBezTo>
                  <a:pt x="77" y="157"/>
                  <a:pt x="71" y="160"/>
                  <a:pt x="63" y="161"/>
                </a:cubicBezTo>
                <a:cubicBezTo>
                  <a:pt x="56" y="163"/>
                  <a:pt x="49" y="164"/>
                  <a:pt x="41" y="164"/>
                </a:cubicBezTo>
                <a:lnTo>
                  <a:pt x="32" y="164"/>
                </a:lnTo>
                <a:cubicBezTo>
                  <a:pt x="29" y="164"/>
                  <a:pt x="25" y="164"/>
                  <a:pt x="21" y="164"/>
                </a:cubicBezTo>
                <a:cubicBezTo>
                  <a:pt x="17" y="164"/>
                  <a:pt x="14" y="163"/>
                  <a:pt x="10" y="163"/>
                </a:cubicBezTo>
                <a:cubicBezTo>
                  <a:pt x="6" y="162"/>
                  <a:pt x="3" y="162"/>
                  <a:pt x="0" y="161"/>
                </a:cubicBezTo>
                <a:lnTo>
                  <a:pt x="0" y="3"/>
                </a:lnTo>
                <a:cubicBezTo>
                  <a:pt x="5" y="2"/>
                  <a:pt x="12" y="1"/>
                  <a:pt x="19" y="1"/>
                </a:cubicBezTo>
                <a:cubicBezTo>
                  <a:pt x="27" y="0"/>
                  <a:pt x="35" y="0"/>
                  <a:pt x="44" y="0"/>
                </a:cubicBezTo>
                <a:cubicBezTo>
                  <a:pt x="50" y="0"/>
                  <a:pt x="56" y="0"/>
                  <a:pt x="62" y="1"/>
                </a:cubicBezTo>
                <a:cubicBezTo>
                  <a:pt x="68" y="2"/>
                  <a:pt x="74" y="4"/>
                  <a:pt x="79" y="7"/>
                </a:cubicBezTo>
                <a:cubicBezTo>
                  <a:pt x="84" y="10"/>
                  <a:pt x="88" y="14"/>
                  <a:pt x="92" y="19"/>
                </a:cubicBezTo>
                <a:cubicBezTo>
                  <a:pt x="95" y="24"/>
                  <a:pt x="96" y="30"/>
                  <a:pt x="96" y="38"/>
                </a:cubicBez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39" name="Freeform 1939"/>
          <p:cNvSpPr>
            <a:spLocks noEditPoints="1"/>
          </p:cNvSpPr>
          <p:nvPr/>
        </p:nvSpPr>
        <p:spPr bwMode="auto">
          <a:xfrm>
            <a:off x="1136651" y="623889"/>
            <a:ext cx="59267" cy="74613"/>
          </a:xfrm>
          <a:custGeom>
            <a:avLst/>
            <a:gdLst>
              <a:gd name="T0" fmla="*/ 25 w 63"/>
              <a:gd name="T1" fmla="*/ 10 h 102"/>
              <a:gd name="T2" fmla="*/ 25 w 63"/>
              <a:gd name="T3" fmla="*/ 10 h 102"/>
              <a:gd name="T4" fmla="*/ 18 w 63"/>
              <a:gd name="T5" fmla="*/ 10 h 102"/>
              <a:gd name="T6" fmla="*/ 12 w 63"/>
              <a:gd name="T7" fmla="*/ 11 h 102"/>
              <a:gd name="T8" fmla="*/ 12 w 63"/>
              <a:gd name="T9" fmla="*/ 53 h 102"/>
              <a:gd name="T10" fmla="*/ 15 w 63"/>
              <a:gd name="T11" fmla="*/ 53 h 102"/>
              <a:gd name="T12" fmla="*/ 18 w 63"/>
              <a:gd name="T13" fmla="*/ 53 h 102"/>
              <a:gd name="T14" fmla="*/ 21 w 63"/>
              <a:gd name="T15" fmla="*/ 53 h 102"/>
              <a:gd name="T16" fmla="*/ 24 w 63"/>
              <a:gd name="T17" fmla="*/ 53 h 102"/>
              <a:gd name="T18" fmla="*/ 33 w 63"/>
              <a:gd name="T19" fmla="*/ 52 h 102"/>
              <a:gd name="T20" fmla="*/ 42 w 63"/>
              <a:gd name="T21" fmla="*/ 49 h 102"/>
              <a:gd name="T22" fmla="*/ 48 w 63"/>
              <a:gd name="T23" fmla="*/ 42 h 102"/>
              <a:gd name="T24" fmla="*/ 51 w 63"/>
              <a:gd name="T25" fmla="*/ 31 h 102"/>
              <a:gd name="T26" fmla="*/ 48 w 63"/>
              <a:gd name="T27" fmla="*/ 21 h 102"/>
              <a:gd name="T28" fmla="*/ 43 w 63"/>
              <a:gd name="T29" fmla="*/ 14 h 102"/>
              <a:gd name="T30" fmla="*/ 34 w 63"/>
              <a:gd name="T31" fmla="*/ 11 h 102"/>
              <a:gd name="T32" fmla="*/ 25 w 63"/>
              <a:gd name="T33" fmla="*/ 10 h 102"/>
              <a:gd name="T34" fmla="*/ 0 w 63"/>
              <a:gd name="T35" fmla="*/ 2 h 102"/>
              <a:gd name="T36" fmla="*/ 0 w 63"/>
              <a:gd name="T37" fmla="*/ 2 h 102"/>
              <a:gd name="T38" fmla="*/ 12 w 63"/>
              <a:gd name="T39" fmla="*/ 0 h 102"/>
              <a:gd name="T40" fmla="*/ 25 w 63"/>
              <a:gd name="T41" fmla="*/ 0 h 102"/>
              <a:gd name="T42" fmla="*/ 38 w 63"/>
              <a:gd name="T43" fmla="*/ 1 h 102"/>
              <a:gd name="T44" fmla="*/ 51 w 63"/>
              <a:gd name="T45" fmla="*/ 6 h 102"/>
              <a:gd name="T46" fmla="*/ 60 w 63"/>
              <a:gd name="T47" fmla="*/ 15 h 102"/>
              <a:gd name="T48" fmla="*/ 63 w 63"/>
              <a:gd name="T49" fmla="*/ 31 h 102"/>
              <a:gd name="T50" fmla="*/ 60 w 63"/>
              <a:gd name="T51" fmla="*/ 46 h 102"/>
              <a:gd name="T52" fmla="*/ 51 w 63"/>
              <a:gd name="T53" fmla="*/ 56 h 102"/>
              <a:gd name="T54" fmla="*/ 39 w 63"/>
              <a:gd name="T55" fmla="*/ 62 h 102"/>
              <a:gd name="T56" fmla="*/ 24 w 63"/>
              <a:gd name="T57" fmla="*/ 64 h 102"/>
              <a:gd name="T58" fmla="*/ 22 w 63"/>
              <a:gd name="T59" fmla="*/ 64 h 102"/>
              <a:gd name="T60" fmla="*/ 18 w 63"/>
              <a:gd name="T61" fmla="*/ 64 h 102"/>
              <a:gd name="T62" fmla="*/ 15 w 63"/>
              <a:gd name="T63" fmla="*/ 64 h 102"/>
              <a:gd name="T64" fmla="*/ 12 w 63"/>
              <a:gd name="T65" fmla="*/ 63 h 102"/>
              <a:gd name="T66" fmla="*/ 12 w 63"/>
              <a:gd name="T67" fmla="*/ 102 h 102"/>
              <a:gd name="T68" fmla="*/ 0 w 63"/>
              <a:gd name="T69" fmla="*/ 102 h 102"/>
              <a:gd name="T70" fmla="*/ 0 w 63"/>
              <a:gd name="T71" fmla="*/ 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3" h="102">
                <a:moveTo>
                  <a:pt x="25" y="10"/>
                </a:moveTo>
                <a:lnTo>
                  <a:pt x="25" y="10"/>
                </a:lnTo>
                <a:cubicBezTo>
                  <a:pt x="23" y="10"/>
                  <a:pt x="20" y="10"/>
                  <a:pt x="18" y="10"/>
                </a:cubicBezTo>
                <a:cubicBezTo>
                  <a:pt x="16" y="10"/>
                  <a:pt x="14" y="10"/>
                  <a:pt x="12" y="11"/>
                </a:cubicBezTo>
                <a:lnTo>
                  <a:pt x="12" y="53"/>
                </a:lnTo>
                <a:cubicBezTo>
                  <a:pt x="13" y="53"/>
                  <a:pt x="14" y="53"/>
                  <a:pt x="15" y="53"/>
                </a:cubicBezTo>
                <a:cubicBezTo>
                  <a:pt x="16" y="53"/>
                  <a:pt x="17" y="53"/>
                  <a:pt x="18" y="53"/>
                </a:cubicBezTo>
                <a:cubicBezTo>
                  <a:pt x="19" y="53"/>
                  <a:pt x="20" y="53"/>
                  <a:pt x="21" y="53"/>
                </a:cubicBezTo>
                <a:lnTo>
                  <a:pt x="24" y="53"/>
                </a:lnTo>
                <a:cubicBezTo>
                  <a:pt x="27" y="53"/>
                  <a:pt x="30" y="53"/>
                  <a:pt x="33" y="52"/>
                </a:cubicBezTo>
                <a:cubicBezTo>
                  <a:pt x="37" y="52"/>
                  <a:pt x="39" y="50"/>
                  <a:pt x="42" y="49"/>
                </a:cubicBezTo>
                <a:cubicBezTo>
                  <a:pt x="45" y="47"/>
                  <a:pt x="47" y="45"/>
                  <a:pt x="48" y="42"/>
                </a:cubicBezTo>
                <a:cubicBezTo>
                  <a:pt x="50" y="39"/>
                  <a:pt x="51" y="35"/>
                  <a:pt x="51" y="31"/>
                </a:cubicBezTo>
                <a:cubicBezTo>
                  <a:pt x="51" y="27"/>
                  <a:pt x="50" y="23"/>
                  <a:pt x="48" y="21"/>
                </a:cubicBezTo>
                <a:cubicBezTo>
                  <a:pt x="47" y="18"/>
                  <a:pt x="45" y="16"/>
                  <a:pt x="43" y="14"/>
                </a:cubicBezTo>
                <a:cubicBezTo>
                  <a:pt x="40" y="13"/>
                  <a:pt x="37" y="12"/>
                  <a:pt x="34" y="11"/>
                </a:cubicBezTo>
                <a:cubicBezTo>
                  <a:pt x="31" y="10"/>
                  <a:pt x="28" y="10"/>
                  <a:pt x="25" y="10"/>
                </a:cubicBezTo>
                <a:close/>
                <a:moveTo>
                  <a:pt x="0" y="2"/>
                </a:moveTo>
                <a:lnTo>
                  <a:pt x="0" y="2"/>
                </a:lnTo>
                <a:cubicBezTo>
                  <a:pt x="4" y="1"/>
                  <a:pt x="8" y="0"/>
                  <a:pt x="12" y="0"/>
                </a:cubicBezTo>
                <a:cubicBezTo>
                  <a:pt x="16" y="0"/>
                  <a:pt x="21" y="0"/>
                  <a:pt x="25" y="0"/>
                </a:cubicBezTo>
                <a:cubicBezTo>
                  <a:pt x="29" y="0"/>
                  <a:pt x="34" y="0"/>
                  <a:pt x="38" y="1"/>
                </a:cubicBezTo>
                <a:cubicBezTo>
                  <a:pt x="43" y="2"/>
                  <a:pt x="47" y="3"/>
                  <a:pt x="51" y="6"/>
                </a:cubicBezTo>
                <a:cubicBezTo>
                  <a:pt x="54" y="8"/>
                  <a:pt x="57" y="11"/>
                  <a:pt x="60" y="15"/>
                </a:cubicBezTo>
                <a:cubicBezTo>
                  <a:pt x="62" y="19"/>
                  <a:pt x="63" y="24"/>
                  <a:pt x="63" y="31"/>
                </a:cubicBezTo>
                <a:cubicBezTo>
                  <a:pt x="63" y="37"/>
                  <a:pt x="62" y="42"/>
                  <a:pt x="60" y="46"/>
                </a:cubicBezTo>
                <a:cubicBezTo>
                  <a:pt x="58" y="50"/>
                  <a:pt x="55" y="54"/>
                  <a:pt x="51" y="56"/>
                </a:cubicBezTo>
                <a:cubicBezTo>
                  <a:pt x="48" y="59"/>
                  <a:pt x="43" y="61"/>
                  <a:pt x="39" y="62"/>
                </a:cubicBezTo>
                <a:cubicBezTo>
                  <a:pt x="34" y="63"/>
                  <a:pt x="29" y="64"/>
                  <a:pt x="24" y="64"/>
                </a:cubicBezTo>
                <a:lnTo>
                  <a:pt x="22" y="64"/>
                </a:lnTo>
                <a:cubicBezTo>
                  <a:pt x="21" y="64"/>
                  <a:pt x="20" y="64"/>
                  <a:pt x="18" y="64"/>
                </a:cubicBezTo>
                <a:cubicBezTo>
                  <a:pt x="17" y="64"/>
                  <a:pt x="16" y="64"/>
                  <a:pt x="15" y="64"/>
                </a:cubicBezTo>
                <a:cubicBezTo>
                  <a:pt x="14" y="63"/>
                  <a:pt x="13" y="63"/>
                  <a:pt x="12" y="63"/>
                </a:cubicBezTo>
                <a:lnTo>
                  <a:pt x="12" y="102"/>
                </a:lnTo>
                <a:lnTo>
                  <a:pt x="0" y="102"/>
                </a:lnTo>
                <a:lnTo>
                  <a:pt x="0" y="2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40" name="Freeform 1940"/>
          <p:cNvSpPr>
            <a:spLocks noEditPoints="1"/>
          </p:cNvSpPr>
          <p:nvPr/>
        </p:nvSpPr>
        <p:spPr bwMode="auto">
          <a:xfrm>
            <a:off x="1208618" y="623889"/>
            <a:ext cx="78317" cy="74613"/>
          </a:xfrm>
          <a:custGeom>
            <a:avLst/>
            <a:gdLst>
              <a:gd name="T0" fmla="*/ 12 w 82"/>
              <a:gd name="T1" fmla="*/ 52 h 104"/>
              <a:gd name="T2" fmla="*/ 12 w 82"/>
              <a:gd name="T3" fmla="*/ 52 h 104"/>
              <a:gd name="T4" fmla="*/ 14 w 82"/>
              <a:gd name="T5" fmla="*/ 68 h 104"/>
              <a:gd name="T6" fmla="*/ 19 w 82"/>
              <a:gd name="T7" fmla="*/ 81 h 104"/>
              <a:gd name="T8" fmla="*/ 28 w 82"/>
              <a:gd name="T9" fmla="*/ 90 h 104"/>
              <a:gd name="T10" fmla="*/ 41 w 82"/>
              <a:gd name="T11" fmla="*/ 94 h 104"/>
              <a:gd name="T12" fmla="*/ 62 w 82"/>
              <a:gd name="T13" fmla="*/ 83 h 104"/>
              <a:gd name="T14" fmla="*/ 69 w 82"/>
              <a:gd name="T15" fmla="*/ 52 h 104"/>
              <a:gd name="T16" fmla="*/ 68 w 82"/>
              <a:gd name="T17" fmla="*/ 36 h 104"/>
              <a:gd name="T18" fmla="*/ 62 w 82"/>
              <a:gd name="T19" fmla="*/ 23 h 104"/>
              <a:gd name="T20" fmla="*/ 53 w 82"/>
              <a:gd name="T21" fmla="*/ 14 h 104"/>
              <a:gd name="T22" fmla="*/ 41 w 82"/>
              <a:gd name="T23" fmla="*/ 11 h 104"/>
              <a:gd name="T24" fmla="*/ 20 w 82"/>
              <a:gd name="T25" fmla="*/ 21 h 104"/>
              <a:gd name="T26" fmla="*/ 12 w 82"/>
              <a:gd name="T27" fmla="*/ 52 h 104"/>
              <a:gd name="T28" fmla="*/ 0 w 82"/>
              <a:gd name="T29" fmla="*/ 52 h 104"/>
              <a:gd name="T30" fmla="*/ 0 w 82"/>
              <a:gd name="T31" fmla="*/ 52 h 104"/>
              <a:gd name="T32" fmla="*/ 10 w 82"/>
              <a:gd name="T33" fmla="*/ 13 h 104"/>
              <a:gd name="T34" fmla="*/ 41 w 82"/>
              <a:gd name="T35" fmla="*/ 0 h 104"/>
              <a:gd name="T36" fmla="*/ 59 w 82"/>
              <a:gd name="T37" fmla="*/ 4 h 104"/>
              <a:gd name="T38" fmla="*/ 72 w 82"/>
              <a:gd name="T39" fmla="*/ 14 h 104"/>
              <a:gd name="T40" fmla="*/ 79 w 82"/>
              <a:gd name="T41" fmla="*/ 31 h 104"/>
              <a:gd name="T42" fmla="*/ 82 w 82"/>
              <a:gd name="T43" fmla="*/ 52 h 104"/>
              <a:gd name="T44" fmla="*/ 71 w 82"/>
              <a:gd name="T45" fmla="*/ 91 h 104"/>
              <a:gd name="T46" fmla="*/ 41 w 82"/>
              <a:gd name="T47" fmla="*/ 104 h 104"/>
              <a:gd name="T48" fmla="*/ 22 w 82"/>
              <a:gd name="T49" fmla="*/ 101 h 104"/>
              <a:gd name="T50" fmla="*/ 10 w 82"/>
              <a:gd name="T51" fmla="*/ 90 h 104"/>
              <a:gd name="T52" fmla="*/ 2 w 82"/>
              <a:gd name="T53" fmla="*/ 74 h 104"/>
              <a:gd name="T54" fmla="*/ 0 w 82"/>
              <a:gd name="T55" fmla="*/ 52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82" h="104">
                <a:moveTo>
                  <a:pt x="12" y="52"/>
                </a:moveTo>
                <a:lnTo>
                  <a:pt x="12" y="52"/>
                </a:lnTo>
                <a:cubicBezTo>
                  <a:pt x="12" y="58"/>
                  <a:pt x="13" y="63"/>
                  <a:pt x="14" y="68"/>
                </a:cubicBezTo>
                <a:cubicBezTo>
                  <a:pt x="15" y="73"/>
                  <a:pt x="17" y="77"/>
                  <a:pt x="19" y="81"/>
                </a:cubicBezTo>
                <a:cubicBezTo>
                  <a:pt x="21" y="85"/>
                  <a:pt x="24" y="88"/>
                  <a:pt x="28" y="90"/>
                </a:cubicBezTo>
                <a:cubicBezTo>
                  <a:pt x="31" y="92"/>
                  <a:pt x="36" y="94"/>
                  <a:pt x="41" y="94"/>
                </a:cubicBezTo>
                <a:cubicBezTo>
                  <a:pt x="50" y="94"/>
                  <a:pt x="57" y="90"/>
                  <a:pt x="62" y="83"/>
                </a:cubicBezTo>
                <a:cubicBezTo>
                  <a:pt x="67" y="77"/>
                  <a:pt x="69" y="66"/>
                  <a:pt x="69" y="52"/>
                </a:cubicBezTo>
                <a:cubicBezTo>
                  <a:pt x="69" y="47"/>
                  <a:pt x="69" y="41"/>
                  <a:pt x="68" y="36"/>
                </a:cubicBezTo>
                <a:cubicBezTo>
                  <a:pt x="66" y="31"/>
                  <a:pt x="65" y="27"/>
                  <a:pt x="62" y="23"/>
                </a:cubicBezTo>
                <a:cubicBezTo>
                  <a:pt x="60" y="19"/>
                  <a:pt x="57" y="16"/>
                  <a:pt x="53" y="14"/>
                </a:cubicBezTo>
                <a:cubicBezTo>
                  <a:pt x="50" y="12"/>
                  <a:pt x="46" y="11"/>
                  <a:pt x="41" y="11"/>
                </a:cubicBezTo>
                <a:cubicBezTo>
                  <a:pt x="32" y="11"/>
                  <a:pt x="25" y="14"/>
                  <a:pt x="20" y="21"/>
                </a:cubicBezTo>
                <a:cubicBezTo>
                  <a:pt x="15" y="28"/>
                  <a:pt x="12" y="38"/>
                  <a:pt x="12" y="52"/>
                </a:cubicBezTo>
                <a:close/>
                <a:moveTo>
                  <a:pt x="0" y="52"/>
                </a:moveTo>
                <a:lnTo>
                  <a:pt x="0" y="52"/>
                </a:lnTo>
                <a:cubicBezTo>
                  <a:pt x="0" y="35"/>
                  <a:pt x="3" y="22"/>
                  <a:pt x="10" y="13"/>
                </a:cubicBezTo>
                <a:cubicBezTo>
                  <a:pt x="17" y="4"/>
                  <a:pt x="27" y="0"/>
                  <a:pt x="41" y="0"/>
                </a:cubicBezTo>
                <a:cubicBezTo>
                  <a:pt x="48" y="0"/>
                  <a:pt x="54" y="1"/>
                  <a:pt x="59" y="4"/>
                </a:cubicBezTo>
                <a:cubicBezTo>
                  <a:pt x="64" y="6"/>
                  <a:pt x="68" y="10"/>
                  <a:pt x="72" y="14"/>
                </a:cubicBezTo>
                <a:cubicBezTo>
                  <a:pt x="75" y="19"/>
                  <a:pt x="78" y="24"/>
                  <a:pt x="79" y="31"/>
                </a:cubicBezTo>
                <a:cubicBezTo>
                  <a:pt x="81" y="37"/>
                  <a:pt x="82" y="44"/>
                  <a:pt x="82" y="52"/>
                </a:cubicBezTo>
                <a:cubicBezTo>
                  <a:pt x="82" y="69"/>
                  <a:pt x="78" y="82"/>
                  <a:pt x="71" y="91"/>
                </a:cubicBezTo>
                <a:cubicBezTo>
                  <a:pt x="64" y="100"/>
                  <a:pt x="54" y="104"/>
                  <a:pt x="41" y="104"/>
                </a:cubicBezTo>
                <a:cubicBezTo>
                  <a:pt x="34" y="104"/>
                  <a:pt x="27" y="103"/>
                  <a:pt x="22" y="101"/>
                </a:cubicBezTo>
                <a:cubicBezTo>
                  <a:pt x="17" y="98"/>
                  <a:pt x="13" y="95"/>
                  <a:pt x="10" y="90"/>
                </a:cubicBezTo>
                <a:cubicBezTo>
                  <a:pt x="6" y="85"/>
                  <a:pt x="4" y="80"/>
                  <a:pt x="2" y="74"/>
                </a:cubicBezTo>
                <a:cubicBezTo>
                  <a:pt x="0" y="67"/>
                  <a:pt x="0" y="60"/>
                  <a:pt x="0" y="52"/>
                </a:cubicBez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41" name="Freeform 1941"/>
          <p:cNvSpPr>
            <a:spLocks/>
          </p:cNvSpPr>
          <p:nvPr/>
        </p:nvSpPr>
        <p:spPr bwMode="auto">
          <a:xfrm>
            <a:off x="1303869" y="623889"/>
            <a:ext cx="65617" cy="74613"/>
          </a:xfrm>
          <a:custGeom>
            <a:avLst/>
            <a:gdLst>
              <a:gd name="T0" fmla="*/ 69 w 69"/>
              <a:gd name="T1" fmla="*/ 98 h 104"/>
              <a:gd name="T2" fmla="*/ 69 w 69"/>
              <a:gd name="T3" fmla="*/ 98 h 104"/>
              <a:gd name="T4" fmla="*/ 58 w 69"/>
              <a:gd name="T5" fmla="*/ 103 h 104"/>
              <a:gd name="T6" fmla="*/ 44 w 69"/>
              <a:gd name="T7" fmla="*/ 104 h 104"/>
              <a:gd name="T8" fmla="*/ 27 w 69"/>
              <a:gd name="T9" fmla="*/ 101 h 104"/>
              <a:gd name="T10" fmla="*/ 13 w 69"/>
              <a:gd name="T11" fmla="*/ 92 h 104"/>
              <a:gd name="T12" fmla="*/ 4 w 69"/>
              <a:gd name="T13" fmla="*/ 76 h 104"/>
              <a:gd name="T14" fmla="*/ 0 w 69"/>
              <a:gd name="T15" fmla="*/ 52 h 104"/>
              <a:gd name="T16" fmla="*/ 4 w 69"/>
              <a:gd name="T17" fmla="*/ 28 h 104"/>
              <a:gd name="T18" fmla="*/ 14 w 69"/>
              <a:gd name="T19" fmla="*/ 12 h 104"/>
              <a:gd name="T20" fmla="*/ 28 w 69"/>
              <a:gd name="T21" fmla="*/ 3 h 104"/>
              <a:gd name="T22" fmla="*/ 44 w 69"/>
              <a:gd name="T23" fmla="*/ 0 h 104"/>
              <a:gd name="T24" fmla="*/ 58 w 69"/>
              <a:gd name="T25" fmla="*/ 1 h 104"/>
              <a:gd name="T26" fmla="*/ 67 w 69"/>
              <a:gd name="T27" fmla="*/ 3 h 104"/>
              <a:gd name="T28" fmla="*/ 65 w 69"/>
              <a:gd name="T29" fmla="*/ 14 h 104"/>
              <a:gd name="T30" fmla="*/ 45 w 69"/>
              <a:gd name="T31" fmla="*/ 11 h 104"/>
              <a:gd name="T32" fmla="*/ 33 w 69"/>
              <a:gd name="T33" fmla="*/ 13 h 104"/>
              <a:gd name="T34" fmla="*/ 23 w 69"/>
              <a:gd name="T35" fmla="*/ 20 h 104"/>
              <a:gd name="T36" fmla="*/ 16 w 69"/>
              <a:gd name="T37" fmla="*/ 33 h 104"/>
              <a:gd name="T38" fmla="*/ 13 w 69"/>
              <a:gd name="T39" fmla="*/ 52 h 104"/>
              <a:gd name="T40" fmla="*/ 15 w 69"/>
              <a:gd name="T41" fmla="*/ 70 h 104"/>
              <a:gd name="T42" fmla="*/ 23 w 69"/>
              <a:gd name="T43" fmla="*/ 83 h 104"/>
              <a:gd name="T44" fmla="*/ 33 w 69"/>
              <a:gd name="T45" fmla="*/ 91 h 104"/>
              <a:gd name="T46" fmla="*/ 47 w 69"/>
              <a:gd name="T47" fmla="*/ 94 h 104"/>
              <a:gd name="T48" fmla="*/ 58 w 69"/>
              <a:gd name="T49" fmla="*/ 92 h 104"/>
              <a:gd name="T50" fmla="*/ 66 w 69"/>
              <a:gd name="T51" fmla="*/ 89 h 104"/>
              <a:gd name="T52" fmla="*/ 69 w 69"/>
              <a:gd name="T53" fmla="*/ 98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69" h="104">
                <a:moveTo>
                  <a:pt x="69" y="98"/>
                </a:moveTo>
                <a:lnTo>
                  <a:pt x="69" y="98"/>
                </a:lnTo>
                <a:cubicBezTo>
                  <a:pt x="66" y="101"/>
                  <a:pt x="62" y="102"/>
                  <a:pt x="58" y="103"/>
                </a:cubicBezTo>
                <a:cubicBezTo>
                  <a:pt x="54" y="104"/>
                  <a:pt x="49" y="104"/>
                  <a:pt x="44" y="104"/>
                </a:cubicBezTo>
                <a:cubicBezTo>
                  <a:pt x="38" y="104"/>
                  <a:pt x="32" y="103"/>
                  <a:pt x="27" y="101"/>
                </a:cubicBezTo>
                <a:cubicBezTo>
                  <a:pt x="22" y="99"/>
                  <a:pt x="17" y="96"/>
                  <a:pt x="13" y="92"/>
                </a:cubicBezTo>
                <a:cubicBezTo>
                  <a:pt x="9" y="88"/>
                  <a:pt x="6" y="82"/>
                  <a:pt x="4" y="76"/>
                </a:cubicBezTo>
                <a:cubicBezTo>
                  <a:pt x="1" y="69"/>
                  <a:pt x="0" y="61"/>
                  <a:pt x="0" y="52"/>
                </a:cubicBezTo>
                <a:cubicBezTo>
                  <a:pt x="0" y="43"/>
                  <a:pt x="1" y="35"/>
                  <a:pt x="4" y="28"/>
                </a:cubicBezTo>
                <a:cubicBezTo>
                  <a:pt x="7" y="22"/>
                  <a:pt x="10" y="16"/>
                  <a:pt x="14" y="12"/>
                </a:cubicBezTo>
                <a:cubicBezTo>
                  <a:pt x="18" y="8"/>
                  <a:pt x="23" y="5"/>
                  <a:pt x="28" y="3"/>
                </a:cubicBezTo>
                <a:cubicBezTo>
                  <a:pt x="33" y="1"/>
                  <a:pt x="39" y="0"/>
                  <a:pt x="44" y="0"/>
                </a:cubicBezTo>
                <a:cubicBezTo>
                  <a:pt x="50" y="0"/>
                  <a:pt x="54" y="0"/>
                  <a:pt x="58" y="1"/>
                </a:cubicBezTo>
                <a:cubicBezTo>
                  <a:pt x="62" y="2"/>
                  <a:pt x="65" y="2"/>
                  <a:pt x="67" y="3"/>
                </a:cubicBezTo>
                <a:lnTo>
                  <a:pt x="65" y="14"/>
                </a:lnTo>
                <a:cubicBezTo>
                  <a:pt x="60" y="12"/>
                  <a:pt x="53" y="11"/>
                  <a:pt x="45" y="11"/>
                </a:cubicBezTo>
                <a:cubicBezTo>
                  <a:pt x="41" y="11"/>
                  <a:pt x="37" y="11"/>
                  <a:pt x="33" y="13"/>
                </a:cubicBezTo>
                <a:cubicBezTo>
                  <a:pt x="29" y="14"/>
                  <a:pt x="26" y="17"/>
                  <a:pt x="23" y="20"/>
                </a:cubicBezTo>
                <a:cubicBezTo>
                  <a:pt x="20" y="23"/>
                  <a:pt x="17" y="27"/>
                  <a:pt x="16" y="33"/>
                </a:cubicBezTo>
                <a:cubicBezTo>
                  <a:pt x="14" y="38"/>
                  <a:pt x="13" y="44"/>
                  <a:pt x="13" y="52"/>
                </a:cubicBezTo>
                <a:cubicBezTo>
                  <a:pt x="13" y="59"/>
                  <a:pt x="14" y="65"/>
                  <a:pt x="15" y="70"/>
                </a:cubicBezTo>
                <a:cubicBezTo>
                  <a:pt x="17" y="75"/>
                  <a:pt x="20" y="80"/>
                  <a:pt x="23" y="83"/>
                </a:cubicBezTo>
                <a:cubicBezTo>
                  <a:pt x="26" y="87"/>
                  <a:pt x="29" y="89"/>
                  <a:pt x="33" y="91"/>
                </a:cubicBezTo>
                <a:cubicBezTo>
                  <a:pt x="37" y="93"/>
                  <a:pt x="42" y="94"/>
                  <a:pt x="47" y="94"/>
                </a:cubicBezTo>
                <a:cubicBezTo>
                  <a:pt x="51" y="94"/>
                  <a:pt x="55" y="93"/>
                  <a:pt x="58" y="92"/>
                </a:cubicBezTo>
                <a:cubicBezTo>
                  <a:pt x="61" y="91"/>
                  <a:pt x="64" y="90"/>
                  <a:pt x="66" y="89"/>
                </a:cubicBezTo>
                <a:lnTo>
                  <a:pt x="69" y="98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42" name="Freeform 1942"/>
          <p:cNvSpPr>
            <a:spLocks/>
          </p:cNvSpPr>
          <p:nvPr/>
        </p:nvSpPr>
        <p:spPr bwMode="auto">
          <a:xfrm>
            <a:off x="1380069" y="623889"/>
            <a:ext cx="65617" cy="74613"/>
          </a:xfrm>
          <a:custGeom>
            <a:avLst/>
            <a:gdLst>
              <a:gd name="T0" fmla="*/ 69 w 69"/>
              <a:gd name="T1" fmla="*/ 98 h 104"/>
              <a:gd name="T2" fmla="*/ 69 w 69"/>
              <a:gd name="T3" fmla="*/ 98 h 104"/>
              <a:gd name="T4" fmla="*/ 58 w 69"/>
              <a:gd name="T5" fmla="*/ 103 h 104"/>
              <a:gd name="T6" fmla="*/ 44 w 69"/>
              <a:gd name="T7" fmla="*/ 104 h 104"/>
              <a:gd name="T8" fmla="*/ 27 w 69"/>
              <a:gd name="T9" fmla="*/ 101 h 104"/>
              <a:gd name="T10" fmla="*/ 13 w 69"/>
              <a:gd name="T11" fmla="*/ 92 h 104"/>
              <a:gd name="T12" fmla="*/ 3 w 69"/>
              <a:gd name="T13" fmla="*/ 76 h 104"/>
              <a:gd name="T14" fmla="*/ 0 w 69"/>
              <a:gd name="T15" fmla="*/ 52 h 104"/>
              <a:gd name="T16" fmla="*/ 4 w 69"/>
              <a:gd name="T17" fmla="*/ 28 h 104"/>
              <a:gd name="T18" fmla="*/ 14 w 69"/>
              <a:gd name="T19" fmla="*/ 12 h 104"/>
              <a:gd name="T20" fmla="*/ 28 w 69"/>
              <a:gd name="T21" fmla="*/ 3 h 104"/>
              <a:gd name="T22" fmla="*/ 44 w 69"/>
              <a:gd name="T23" fmla="*/ 0 h 104"/>
              <a:gd name="T24" fmla="*/ 58 w 69"/>
              <a:gd name="T25" fmla="*/ 1 h 104"/>
              <a:gd name="T26" fmla="*/ 67 w 69"/>
              <a:gd name="T27" fmla="*/ 3 h 104"/>
              <a:gd name="T28" fmla="*/ 64 w 69"/>
              <a:gd name="T29" fmla="*/ 14 h 104"/>
              <a:gd name="T30" fmla="*/ 45 w 69"/>
              <a:gd name="T31" fmla="*/ 11 h 104"/>
              <a:gd name="T32" fmla="*/ 33 w 69"/>
              <a:gd name="T33" fmla="*/ 13 h 104"/>
              <a:gd name="T34" fmla="*/ 23 w 69"/>
              <a:gd name="T35" fmla="*/ 20 h 104"/>
              <a:gd name="T36" fmla="*/ 15 w 69"/>
              <a:gd name="T37" fmla="*/ 33 h 104"/>
              <a:gd name="T38" fmla="*/ 13 w 69"/>
              <a:gd name="T39" fmla="*/ 52 h 104"/>
              <a:gd name="T40" fmla="*/ 15 w 69"/>
              <a:gd name="T41" fmla="*/ 70 h 104"/>
              <a:gd name="T42" fmla="*/ 22 w 69"/>
              <a:gd name="T43" fmla="*/ 83 h 104"/>
              <a:gd name="T44" fmla="*/ 33 w 69"/>
              <a:gd name="T45" fmla="*/ 91 h 104"/>
              <a:gd name="T46" fmla="*/ 46 w 69"/>
              <a:gd name="T47" fmla="*/ 94 h 104"/>
              <a:gd name="T48" fmla="*/ 58 w 69"/>
              <a:gd name="T49" fmla="*/ 92 h 104"/>
              <a:gd name="T50" fmla="*/ 66 w 69"/>
              <a:gd name="T51" fmla="*/ 89 h 104"/>
              <a:gd name="T52" fmla="*/ 69 w 69"/>
              <a:gd name="T53" fmla="*/ 98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69" h="104">
                <a:moveTo>
                  <a:pt x="69" y="98"/>
                </a:moveTo>
                <a:lnTo>
                  <a:pt x="69" y="98"/>
                </a:lnTo>
                <a:cubicBezTo>
                  <a:pt x="66" y="101"/>
                  <a:pt x="62" y="102"/>
                  <a:pt x="58" y="103"/>
                </a:cubicBezTo>
                <a:cubicBezTo>
                  <a:pt x="53" y="104"/>
                  <a:pt x="49" y="104"/>
                  <a:pt x="44" y="104"/>
                </a:cubicBezTo>
                <a:cubicBezTo>
                  <a:pt x="37" y="104"/>
                  <a:pt x="32" y="103"/>
                  <a:pt x="27" y="101"/>
                </a:cubicBezTo>
                <a:cubicBezTo>
                  <a:pt x="21" y="99"/>
                  <a:pt x="17" y="96"/>
                  <a:pt x="13" y="92"/>
                </a:cubicBezTo>
                <a:cubicBezTo>
                  <a:pt x="9" y="88"/>
                  <a:pt x="6" y="82"/>
                  <a:pt x="3" y="76"/>
                </a:cubicBezTo>
                <a:cubicBezTo>
                  <a:pt x="1" y="69"/>
                  <a:pt x="0" y="61"/>
                  <a:pt x="0" y="52"/>
                </a:cubicBezTo>
                <a:cubicBezTo>
                  <a:pt x="0" y="43"/>
                  <a:pt x="1" y="35"/>
                  <a:pt x="4" y="28"/>
                </a:cubicBezTo>
                <a:cubicBezTo>
                  <a:pt x="6" y="22"/>
                  <a:pt x="10" y="16"/>
                  <a:pt x="14" y="12"/>
                </a:cubicBezTo>
                <a:cubicBezTo>
                  <a:pt x="18" y="8"/>
                  <a:pt x="23" y="5"/>
                  <a:pt x="28" y="3"/>
                </a:cubicBezTo>
                <a:cubicBezTo>
                  <a:pt x="33" y="1"/>
                  <a:pt x="38" y="0"/>
                  <a:pt x="44" y="0"/>
                </a:cubicBezTo>
                <a:cubicBezTo>
                  <a:pt x="49" y="0"/>
                  <a:pt x="54" y="0"/>
                  <a:pt x="58" y="1"/>
                </a:cubicBezTo>
                <a:cubicBezTo>
                  <a:pt x="61" y="2"/>
                  <a:pt x="65" y="2"/>
                  <a:pt x="67" y="3"/>
                </a:cubicBezTo>
                <a:lnTo>
                  <a:pt x="64" y="14"/>
                </a:lnTo>
                <a:cubicBezTo>
                  <a:pt x="60" y="12"/>
                  <a:pt x="53" y="11"/>
                  <a:pt x="45" y="11"/>
                </a:cubicBezTo>
                <a:cubicBezTo>
                  <a:pt x="41" y="11"/>
                  <a:pt x="37" y="11"/>
                  <a:pt x="33" y="13"/>
                </a:cubicBezTo>
                <a:cubicBezTo>
                  <a:pt x="29" y="14"/>
                  <a:pt x="26" y="17"/>
                  <a:pt x="23" y="20"/>
                </a:cubicBezTo>
                <a:cubicBezTo>
                  <a:pt x="20" y="23"/>
                  <a:pt x="17" y="27"/>
                  <a:pt x="15" y="33"/>
                </a:cubicBezTo>
                <a:cubicBezTo>
                  <a:pt x="13" y="38"/>
                  <a:pt x="13" y="44"/>
                  <a:pt x="13" y="52"/>
                </a:cubicBezTo>
                <a:cubicBezTo>
                  <a:pt x="13" y="59"/>
                  <a:pt x="13" y="65"/>
                  <a:pt x="15" y="70"/>
                </a:cubicBezTo>
                <a:cubicBezTo>
                  <a:pt x="17" y="75"/>
                  <a:pt x="19" y="80"/>
                  <a:pt x="22" y="83"/>
                </a:cubicBezTo>
                <a:cubicBezTo>
                  <a:pt x="25" y="87"/>
                  <a:pt x="29" y="89"/>
                  <a:pt x="33" y="91"/>
                </a:cubicBezTo>
                <a:cubicBezTo>
                  <a:pt x="37" y="93"/>
                  <a:pt x="41" y="94"/>
                  <a:pt x="46" y="94"/>
                </a:cubicBezTo>
                <a:cubicBezTo>
                  <a:pt x="51" y="94"/>
                  <a:pt x="54" y="93"/>
                  <a:pt x="58" y="92"/>
                </a:cubicBezTo>
                <a:cubicBezTo>
                  <a:pt x="61" y="91"/>
                  <a:pt x="64" y="90"/>
                  <a:pt x="66" y="89"/>
                </a:cubicBezTo>
                <a:lnTo>
                  <a:pt x="69" y="98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43" name="Freeform 1943"/>
          <p:cNvSpPr>
            <a:spLocks/>
          </p:cNvSpPr>
          <p:nvPr/>
        </p:nvSpPr>
        <p:spPr bwMode="auto">
          <a:xfrm>
            <a:off x="1464735" y="625476"/>
            <a:ext cx="69851" cy="73025"/>
          </a:xfrm>
          <a:custGeom>
            <a:avLst/>
            <a:gdLst>
              <a:gd name="T0" fmla="*/ 61 w 73"/>
              <a:gd name="T1" fmla="*/ 32 h 101"/>
              <a:gd name="T2" fmla="*/ 61 w 73"/>
              <a:gd name="T3" fmla="*/ 32 h 101"/>
              <a:gd name="T4" fmla="*/ 62 w 73"/>
              <a:gd name="T5" fmla="*/ 21 h 101"/>
              <a:gd name="T6" fmla="*/ 61 w 73"/>
              <a:gd name="T7" fmla="*/ 21 h 101"/>
              <a:gd name="T8" fmla="*/ 55 w 73"/>
              <a:gd name="T9" fmla="*/ 33 h 101"/>
              <a:gd name="T10" fmla="*/ 7 w 73"/>
              <a:gd name="T11" fmla="*/ 101 h 101"/>
              <a:gd name="T12" fmla="*/ 0 w 73"/>
              <a:gd name="T13" fmla="*/ 101 h 101"/>
              <a:gd name="T14" fmla="*/ 0 w 73"/>
              <a:gd name="T15" fmla="*/ 0 h 101"/>
              <a:gd name="T16" fmla="*/ 11 w 73"/>
              <a:gd name="T17" fmla="*/ 0 h 101"/>
              <a:gd name="T18" fmla="*/ 11 w 73"/>
              <a:gd name="T19" fmla="*/ 69 h 101"/>
              <a:gd name="T20" fmla="*/ 10 w 73"/>
              <a:gd name="T21" fmla="*/ 80 h 101"/>
              <a:gd name="T22" fmla="*/ 11 w 73"/>
              <a:gd name="T23" fmla="*/ 80 h 101"/>
              <a:gd name="T24" fmla="*/ 17 w 73"/>
              <a:gd name="T25" fmla="*/ 68 h 101"/>
              <a:gd name="T26" fmla="*/ 66 w 73"/>
              <a:gd name="T27" fmla="*/ 0 h 101"/>
              <a:gd name="T28" fmla="*/ 73 w 73"/>
              <a:gd name="T29" fmla="*/ 0 h 101"/>
              <a:gd name="T30" fmla="*/ 73 w 73"/>
              <a:gd name="T31" fmla="*/ 101 h 101"/>
              <a:gd name="T32" fmla="*/ 61 w 73"/>
              <a:gd name="T33" fmla="*/ 101 h 101"/>
              <a:gd name="T34" fmla="*/ 61 w 73"/>
              <a:gd name="T35" fmla="*/ 32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3" h="101">
                <a:moveTo>
                  <a:pt x="61" y="32"/>
                </a:moveTo>
                <a:lnTo>
                  <a:pt x="61" y="32"/>
                </a:lnTo>
                <a:lnTo>
                  <a:pt x="62" y="21"/>
                </a:lnTo>
                <a:lnTo>
                  <a:pt x="61" y="21"/>
                </a:lnTo>
                <a:lnTo>
                  <a:pt x="55" y="33"/>
                </a:lnTo>
                <a:lnTo>
                  <a:pt x="7" y="101"/>
                </a:lnTo>
                <a:lnTo>
                  <a:pt x="0" y="101"/>
                </a:lnTo>
                <a:lnTo>
                  <a:pt x="0" y="0"/>
                </a:lnTo>
                <a:lnTo>
                  <a:pt x="11" y="0"/>
                </a:lnTo>
                <a:lnTo>
                  <a:pt x="11" y="69"/>
                </a:lnTo>
                <a:lnTo>
                  <a:pt x="10" y="80"/>
                </a:lnTo>
                <a:lnTo>
                  <a:pt x="11" y="80"/>
                </a:lnTo>
                <a:lnTo>
                  <a:pt x="17" y="68"/>
                </a:lnTo>
                <a:lnTo>
                  <a:pt x="66" y="0"/>
                </a:lnTo>
                <a:lnTo>
                  <a:pt x="73" y="0"/>
                </a:lnTo>
                <a:lnTo>
                  <a:pt x="73" y="101"/>
                </a:lnTo>
                <a:lnTo>
                  <a:pt x="61" y="101"/>
                </a:lnTo>
                <a:lnTo>
                  <a:pt x="61" y="32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44" name="Freeform 1944"/>
          <p:cNvSpPr>
            <a:spLocks noEditPoints="1"/>
          </p:cNvSpPr>
          <p:nvPr/>
        </p:nvSpPr>
        <p:spPr bwMode="auto">
          <a:xfrm>
            <a:off x="1559984" y="608013"/>
            <a:ext cx="69851" cy="90488"/>
          </a:xfrm>
          <a:custGeom>
            <a:avLst/>
            <a:gdLst>
              <a:gd name="T0" fmla="*/ 25 w 73"/>
              <a:gd name="T1" fmla="*/ 0 h 126"/>
              <a:gd name="T2" fmla="*/ 25 w 73"/>
              <a:gd name="T3" fmla="*/ 0 h 126"/>
              <a:gd name="T4" fmla="*/ 29 w 73"/>
              <a:gd name="T5" fmla="*/ 8 h 126"/>
              <a:gd name="T6" fmla="*/ 38 w 73"/>
              <a:gd name="T7" fmla="*/ 11 h 126"/>
              <a:gd name="T8" fmla="*/ 47 w 73"/>
              <a:gd name="T9" fmla="*/ 8 h 126"/>
              <a:gd name="T10" fmla="*/ 51 w 73"/>
              <a:gd name="T11" fmla="*/ 0 h 126"/>
              <a:gd name="T12" fmla="*/ 61 w 73"/>
              <a:gd name="T13" fmla="*/ 3 h 126"/>
              <a:gd name="T14" fmla="*/ 54 w 73"/>
              <a:gd name="T15" fmla="*/ 15 h 126"/>
              <a:gd name="T16" fmla="*/ 38 w 73"/>
              <a:gd name="T17" fmla="*/ 20 h 126"/>
              <a:gd name="T18" fmla="*/ 21 w 73"/>
              <a:gd name="T19" fmla="*/ 16 h 126"/>
              <a:gd name="T20" fmla="*/ 13 w 73"/>
              <a:gd name="T21" fmla="*/ 3 h 126"/>
              <a:gd name="T22" fmla="*/ 25 w 73"/>
              <a:gd name="T23" fmla="*/ 0 h 126"/>
              <a:gd name="T24" fmla="*/ 61 w 73"/>
              <a:gd name="T25" fmla="*/ 57 h 126"/>
              <a:gd name="T26" fmla="*/ 61 w 73"/>
              <a:gd name="T27" fmla="*/ 57 h 126"/>
              <a:gd name="T28" fmla="*/ 62 w 73"/>
              <a:gd name="T29" fmla="*/ 46 h 126"/>
              <a:gd name="T30" fmla="*/ 62 w 73"/>
              <a:gd name="T31" fmla="*/ 46 h 126"/>
              <a:gd name="T32" fmla="*/ 56 w 73"/>
              <a:gd name="T33" fmla="*/ 58 h 126"/>
              <a:gd name="T34" fmla="*/ 7 w 73"/>
              <a:gd name="T35" fmla="*/ 126 h 126"/>
              <a:gd name="T36" fmla="*/ 0 w 73"/>
              <a:gd name="T37" fmla="*/ 126 h 126"/>
              <a:gd name="T38" fmla="*/ 0 w 73"/>
              <a:gd name="T39" fmla="*/ 25 h 126"/>
              <a:gd name="T40" fmla="*/ 12 w 73"/>
              <a:gd name="T41" fmla="*/ 25 h 126"/>
              <a:gd name="T42" fmla="*/ 12 w 73"/>
              <a:gd name="T43" fmla="*/ 94 h 126"/>
              <a:gd name="T44" fmla="*/ 11 w 73"/>
              <a:gd name="T45" fmla="*/ 105 h 126"/>
              <a:gd name="T46" fmla="*/ 11 w 73"/>
              <a:gd name="T47" fmla="*/ 105 h 126"/>
              <a:gd name="T48" fmla="*/ 18 w 73"/>
              <a:gd name="T49" fmla="*/ 93 h 126"/>
              <a:gd name="T50" fmla="*/ 66 w 73"/>
              <a:gd name="T51" fmla="*/ 25 h 126"/>
              <a:gd name="T52" fmla="*/ 73 w 73"/>
              <a:gd name="T53" fmla="*/ 25 h 126"/>
              <a:gd name="T54" fmla="*/ 73 w 73"/>
              <a:gd name="T55" fmla="*/ 126 h 126"/>
              <a:gd name="T56" fmla="*/ 61 w 73"/>
              <a:gd name="T57" fmla="*/ 126 h 126"/>
              <a:gd name="T58" fmla="*/ 61 w 73"/>
              <a:gd name="T59" fmla="*/ 57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73" h="126">
                <a:moveTo>
                  <a:pt x="25" y="0"/>
                </a:moveTo>
                <a:lnTo>
                  <a:pt x="25" y="0"/>
                </a:lnTo>
                <a:cubicBezTo>
                  <a:pt x="25" y="4"/>
                  <a:pt x="26" y="7"/>
                  <a:pt x="29" y="8"/>
                </a:cubicBezTo>
                <a:cubicBezTo>
                  <a:pt x="31" y="10"/>
                  <a:pt x="34" y="11"/>
                  <a:pt x="38" y="11"/>
                </a:cubicBezTo>
                <a:cubicBezTo>
                  <a:pt x="42" y="11"/>
                  <a:pt x="45" y="10"/>
                  <a:pt x="47" y="8"/>
                </a:cubicBezTo>
                <a:cubicBezTo>
                  <a:pt x="49" y="7"/>
                  <a:pt x="51" y="4"/>
                  <a:pt x="51" y="0"/>
                </a:cubicBezTo>
                <a:lnTo>
                  <a:pt x="61" y="3"/>
                </a:lnTo>
                <a:cubicBezTo>
                  <a:pt x="60" y="8"/>
                  <a:pt x="58" y="12"/>
                  <a:pt x="54" y="15"/>
                </a:cubicBezTo>
                <a:cubicBezTo>
                  <a:pt x="50" y="18"/>
                  <a:pt x="45" y="20"/>
                  <a:pt x="38" y="20"/>
                </a:cubicBezTo>
                <a:cubicBezTo>
                  <a:pt x="31" y="20"/>
                  <a:pt x="25" y="18"/>
                  <a:pt x="21" y="16"/>
                </a:cubicBezTo>
                <a:cubicBezTo>
                  <a:pt x="17" y="13"/>
                  <a:pt x="14" y="9"/>
                  <a:pt x="13" y="3"/>
                </a:cubicBezTo>
                <a:lnTo>
                  <a:pt x="25" y="0"/>
                </a:lnTo>
                <a:close/>
                <a:moveTo>
                  <a:pt x="61" y="57"/>
                </a:moveTo>
                <a:lnTo>
                  <a:pt x="61" y="57"/>
                </a:lnTo>
                <a:lnTo>
                  <a:pt x="62" y="46"/>
                </a:lnTo>
                <a:lnTo>
                  <a:pt x="62" y="46"/>
                </a:lnTo>
                <a:lnTo>
                  <a:pt x="56" y="58"/>
                </a:lnTo>
                <a:lnTo>
                  <a:pt x="7" y="126"/>
                </a:lnTo>
                <a:lnTo>
                  <a:pt x="0" y="126"/>
                </a:lnTo>
                <a:lnTo>
                  <a:pt x="0" y="25"/>
                </a:lnTo>
                <a:lnTo>
                  <a:pt x="12" y="25"/>
                </a:lnTo>
                <a:lnTo>
                  <a:pt x="12" y="94"/>
                </a:lnTo>
                <a:lnTo>
                  <a:pt x="11" y="105"/>
                </a:lnTo>
                <a:lnTo>
                  <a:pt x="11" y="105"/>
                </a:lnTo>
                <a:lnTo>
                  <a:pt x="18" y="93"/>
                </a:lnTo>
                <a:lnTo>
                  <a:pt x="66" y="25"/>
                </a:lnTo>
                <a:lnTo>
                  <a:pt x="73" y="25"/>
                </a:lnTo>
                <a:lnTo>
                  <a:pt x="73" y="126"/>
                </a:lnTo>
                <a:lnTo>
                  <a:pt x="61" y="126"/>
                </a:lnTo>
                <a:lnTo>
                  <a:pt x="61" y="57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45" name="Freeform 1945"/>
          <p:cNvSpPr>
            <a:spLocks/>
          </p:cNvSpPr>
          <p:nvPr/>
        </p:nvSpPr>
        <p:spPr bwMode="auto">
          <a:xfrm>
            <a:off x="1651002" y="623889"/>
            <a:ext cx="65617" cy="74613"/>
          </a:xfrm>
          <a:custGeom>
            <a:avLst/>
            <a:gdLst>
              <a:gd name="T0" fmla="*/ 69 w 69"/>
              <a:gd name="T1" fmla="*/ 98 h 104"/>
              <a:gd name="T2" fmla="*/ 69 w 69"/>
              <a:gd name="T3" fmla="*/ 98 h 104"/>
              <a:gd name="T4" fmla="*/ 58 w 69"/>
              <a:gd name="T5" fmla="*/ 103 h 104"/>
              <a:gd name="T6" fmla="*/ 44 w 69"/>
              <a:gd name="T7" fmla="*/ 104 h 104"/>
              <a:gd name="T8" fmla="*/ 27 w 69"/>
              <a:gd name="T9" fmla="*/ 101 h 104"/>
              <a:gd name="T10" fmla="*/ 13 w 69"/>
              <a:gd name="T11" fmla="*/ 92 h 104"/>
              <a:gd name="T12" fmla="*/ 3 w 69"/>
              <a:gd name="T13" fmla="*/ 76 h 104"/>
              <a:gd name="T14" fmla="*/ 0 w 69"/>
              <a:gd name="T15" fmla="*/ 52 h 104"/>
              <a:gd name="T16" fmla="*/ 4 w 69"/>
              <a:gd name="T17" fmla="*/ 28 h 104"/>
              <a:gd name="T18" fmla="*/ 14 w 69"/>
              <a:gd name="T19" fmla="*/ 12 h 104"/>
              <a:gd name="T20" fmla="*/ 28 w 69"/>
              <a:gd name="T21" fmla="*/ 3 h 104"/>
              <a:gd name="T22" fmla="*/ 44 w 69"/>
              <a:gd name="T23" fmla="*/ 0 h 104"/>
              <a:gd name="T24" fmla="*/ 58 w 69"/>
              <a:gd name="T25" fmla="*/ 1 h 104"/>
              <a:gd name="T26" fmla="*/ 67 w 69"/>
              <a:gd name="T27" fmla="*/ 3 h 104"/>
              <a:gd name="T28" fmla="*/ 64 w 69"/>
              <a:gd name="T29" fmla="*/ 14 h 104"/>
              <a:gd name="T30" fmla="*/ 45 w 69"/>
              <a:gd name="T31" fmla="*/ 11 h 104"/>
              <a:gd name="T32" fmla="*/ 33 w 69"/>
              <a:gd name="T33" fmla="*/ 13 h 104"/>
              <a:gd name="T34" fmla="*/ 23 w 69"/>
              <a:gd name="T35" fmla="*/ 20 h 104"/>
              <a:gd name="T36" fmla="*/ 15 w 69"/>
              <a:gd name="T37" fmla="*/ 33 h 104"/>
              <a:gd name="T38" fmla="*/ 13 w 69"/>
              <a:gd name="T39" fmla="*/ 52 h 104"/>
              <a:gd name="T40" fmla="*/ 15 w 69"/>
              <a:gd name="T41" fmla="*/ 70 h 104"/>
              <a:gd name="T42" fmla="*/ 22 w 69"/>
              <a:gd name="T43" fmla="*/ 83 h 104"/>
              <a:gd name="T44" fmla="*/ 33 w 69"/>
              <a:gd name="T45" fmla="*/ 91 h 104"/>
              <a:gd name="T46" fmla="*/ 46 w 69"/>
              <a:gd name="T47" fmla="*/ 94 h 104"/>
              <a:gd name="T48" fmla="*/ 58 w 69"/>
              <a:gd name="T49" fmla="*/ 92 h 104"/>
              <a:gd name="T50" fmla="*/ 66 w 69"/>
              <a:gd name="T51" fmla="*/ 89 h 104"/>
              <a:gd name="T52" fmla="*/ 69 w 69"/>
              <a:gd name="T53" fmla="*/ 98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69" h="104">
                <a:moveTo>
                  <a:pt x="69" y="98"/>
                </a:moveTo>
                <a:lnTo>
                  <a:pt x="69" y="98"/>
                </a:lnTo>
                <a:cubicBezTo>
                  <a:pt x="66" y="101"/>
                  <a:pt x="62" y="102"/>
                  <a:pt x="58" y="103"/>
                </a:cubicBezTo>
                <a:cubicBezTo>
                  <a:pt x="53" y="104"/>
                  <a:pt x="49" y="104"/>
                  <a:pt x="44" y="104"/>
                </a:cubicBezTo>
                <a:cubicBezTo>
                  <a:pt x="37" y="104"/>
                  <a:pt x="32" y="103"/>
                  <a:pt x="27" y="101"/>
                </a:cubicBezTo>
                <a:cubicBezTo>
                  <a:pt x="21" y="99"/>
                  <a:pt x="17" y="96"/>
                  <a:pt x="13" y="92"/>
                </a:cubicBezTo>
                <a:cubicBezTo>
                  <a:pt x="9" y="88"/>
                  <a:pt x="6" y="82"/>
                  <a:pt x="3" y="76"/>
                </a:cubicBezTo>
                <a:cubicBezTo>
                  <a:pt x="1" y="69"/>
                  <a:pt x="0" y="61"/>
                  <a:pt x="0" y="52"/>
                </a:cubicBezTo>
                <a:cubicBezTo>
                  <a:pt x="0" y="43"/>
                  <a:pt x="1" y="35"/>
                  <a:pt x="4" y="28"/>
                </a:cubicBezTo>
                <a:cubicBezTo>
                  <a:pt x="6" y="22"/>
                  <a:pt x="10" y="16"/>
                  <a:pt x="14" y="12"/>
                </a:cubicBezTo>
                <a:cubicBezTo>
                  <a:pt x="18" y="8"/>
                  <a:pt x="23" y="5"/>
                  <a:pt x="28" y="3"/>
                </a:cubicBezTo>
                <a:cubicBezTo>
                  <a:pt x="33" y="1"/>
                  <a:pt x="38" y="0"/>
                  <a:pt x="44" y="0"/>
                </a:cubicBezTo>
                <a:cubicBezTo>
                  <a:pt x="49" y="0"/>
                  <a:pt x="54" y="0"/>
                  <a:pt x="58" y="1"/>
                </a:cubicBezTo>
                <a:cubicBezTo>
                  <a:pt x="61" y="2"/>
                  <a:pt x="65" y="2"/>
                  <a:pt x="67" y="3"/>
                </a:cubicBezTo>
                <a:lnTo>
                  <a:pt x="64" y="14"/>
                </a:lnTo>
                <a:cubicBezTo>
                  <a:pt x="60" y="12"/>
                  <a:pt x="53" y="11"/>
                  <a:pt x="45" y="11"/>
                </a:cubicBezTo>
                <a:cubicBezTo>
                  <a:pt x="41" y="11"/>
                  <a:pt x="37" y="11"/>
                  <a:pt x="33" y="13"/>
                </a:cubicBezTo>
                <a:cubicBezTo>
                  <a:pt x="29" y="14"/>
                  <a:pt x="26" y="17"/>
                  <a:pt x="23" y="20"/>
                </a:cubicBezTo>
                <a:cubicBezTo>
                  <a:pt x="20" y="23"/>
                  <a:pt x="17" y="27"/>
                  <a:pt x="15" y="33"/>
                </a:cubicBezTo>
                <a:cubicBezTo>
                  <a:pt x="13" y="38"/>
                  <a:pt x="13" y="44"/>
                  <a:pt x="13" y="52"/>
                </a:cubicBezTo>
                <a:cubicBezTo>
                  <a:pt x="13" y="59"/>
                  <a:pt x="13" y="65"/>
                  <a:pt x="15" y="70"/>
                </a:cubicBezTo>
                <a:cubicBezTo>
                  <a:pt x="17" y="75"/>
                  <a:pt x="19" y="80"/>
                  <a:pt x="22" y="83"/>
                </a:cubicBezTo>
                <a:cubicBezTo>
                  <a:pt x="25" y="87"/>
                  <a:pt x="29" y="89"/>
                  <a:pt x="33" y="91"/>
                </a:cubicBezTo>
                <a:cubicBezTo>
                  <a:pt x="37" y="93"/>
                  <a:pt x="41" y="94"/>
                  <a:pt x="46" y="94"/>
                </a:cubicBezTo>
                <a:cubicBezTo>
                  <a:pt x="51" y="94"/>
                  <a:pt x="54" y="93"/>
                  <a:pt x="58" y="92"/>
                </a:cubicBezTo>
                <a:cubicBezTo>
                  <a:pt x="61" y="91"/>
                  <a:pt x="64" y="90"/>
                  <a:pt x="66" y="89"/>
                </a:cubicBezTo>
                <a:lnTo>
                  <a:pt x="69" y="98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46" name="Freeform 1946"/>
          <p:cNvSpPr>
            <a:spLocks/>
          </p:cNvSpPr>
          <p:nvPr/>
        </p:nvSpPr>
        <p:spPr bwMode="auto">
          <a:xfrm>
            <a:off x="1735669" y="625476"/>
            <a:ext cx="65617" cy="73025"/>
          </a:xfrm>
          <a:custGeom>
            <a:avLst/>
            <a:gdLst>
              <a:gd name="T0" fmla="*/ 18 w 70"/>
              <a:gd name="T1" fmla="*/ 54 h 101"/>
              <a:gd name="T2" fmla="*/ 18 w 70"/>
              <a:gd name="T3" fmla="*/ 54 h 101"/>
              <a:gd name="T4" fmla="*/ 11 w 70"/>
              <a:gd name="T5" fmla="*/ 54 h 101"/>
              <a:gd name="T6" fmla="*/ 11 w 70"/>
              <a:gd name="T7" fmla="*/ 101 h 101"/>
              <a:gd name="T8" fmla="*/ 0 w 70"/>
              <a:gd name="T9" fmla="*/ 101 h 101"/>
              <a:gd name="T10" fmla="*/ 0 w 70"/>
              <a:gd name="T11" fmla="*/ 0 h 101"/>
              <a:gd name="T12" fmla="*/ 11 w 70"/>
              <a:gd name="T13" fmla="*/ 0 h 101"/>
              <a:gd name="T14" fmla="*/ 11 w 70"/>
              <a:gd name="T15" fmla="*/ 47 h 101"/>
              <a:gd name="T16" fmla="*/ 18 w 70"/>
              <a:gd name="T17" fmla="*/ 45 h 101"/>
              <a:gd name="T18" fmla="*/ 52 w 70"/>
              <a:gd name="T19" fmla="*/ 0 h 101"/>
              <a:gd name="T20" fmla="*/ 66 w 70"/>
              <a:gd name="T21" fmla="*/ 0 h 101"/>
              <a:gd name="T22" fmla="*/ 32 w 70"/>
              <a:gd name="T23" fmla="*/ 43 h 101"/>
              <a:gd name="T24" fmla="*/ 26 w 70"/>
              <a:gd name="T25" fmla="*/ 48 h 101"/>
              <a:gd name="T26" fmla="*/ 33 w 70"/>
              <a:gd name="T27" fmla="*/ 54 h 101"/>
              <a:gd name="T28" fmla="*/ 70 w 70"/>
              <a:gd name="T29" fmla="*/ 101 h 101"/>
              <a:gd name="T30" fmla="*/ 55 w 70"/>
              <a:gd name="T31" fmla="*/ 101 h 101"/>
              <a:gd name="T32" fmla="*/ 18 w 70"/>
              <a:gd name="T33" fmla="*/ 5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0" h="101">
                <a:moveTo>
                  <a:pt x="18" y="54"/>
                </a:moveTo>
                <a:lnTo>
                  <a:pt x="18" y="54"/>
                </a:lnTo>
                <a:lnTo>
                  <a:pt x="11" y="54"/>
                </a:lnTo>
                <a:lnTo>
                  <a:pt x="11" y="101"/>
                </a:lnTo>
                <a:lnTo>
                  <a:pt x="0" y="101"/>
                </a:lnTo>
                <a:lnTo>
                  <a:pt x="0" y="0"/>
                </a:lnTo>
                <a:lnTo>
                  <a:pt x="11" y="0"/>
                </a:lnTo>
                <a:lnTo>
                  <a:pt x="11" y="47"/>
                </a:lnTo>
                <a:lnTo>
                  <a:pt x="18" y="45"/>
                </a:lnTo>
                <a:lnTo>
                  <a:pt x="52" y="0"/>
                </a:lnTo>
                <a:lnTo>
                  <a:pt x="66" y="0"/>
                </a:lnTo>
                <a:lnTo>
                  <a:pt x="32" y="43"/>
                </a:lnTo>
                <a:lnTo>
                  <a:pt x="26" y="48"/>
                </a:lnTo>
                <a:lnTo>
                  <a:pt x="33" y="54"/>
                </a:lnTo>
                <a:lnTo>
                  <a:pt x="70" y="101"/>
                </a:lnTo>
                <a:lnTo>
                  <a:pt x="55" y="101"/>
                </a:lnTo>
                <a:lnTo>
                  <a:pt x="18" y="54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47" name="Freeform 1947"/>
          <p:cNvSpPr>
            <a:spLocks noEditPoints="1"/>
          </p:cNvSpPr>
          <p:nvPr/>
        </p:nvSpPr>
        <p:spPr bwMode="auto">
          <a:xfrm>
            <a:off x="1813984" y="623889"/>
            <a:ext cx="78317" cy="74613"/>
          </a:xfrm>
          <a:custGeom>
            <a:avLst/>
            <a:gdLst>
              <a:gd name="T0" fmla="*/ 12 w 82"/>
              <a:gd name="T1" fmla="*/ 52 h 104"/>
              <a:gd name="T2" fmla="*/ 12 w 82"/>
              <a:gd name="T3" fmla="*/ 52 h 104"/>
              <a:gd name="T4" fmla="*/ 14 w 82"/>
              <a:gd name="T5" fmla="*/ 68 h 104"/>
              <a:gd name="T6" fmla="*/ 19 w 82"/>
              <a:gd name="T7" fmla="*/ 81 h 104"/>
              <a:gd name="T8" fmla="*/ 28 w 82"/>
              <a:gd name="T9" fmla="*/ 90 h 104"/>
              <a:gd name="T10" fmla="*/ 41 w 82"/>
              <a:gd name="T11" fmla="*/ 94 h 104"/>
              <a:gd name="T12" fmla="*/ 62 w 82"/>
              <a:gd name="T13" fmla="*/ 83 h 104"/>
              <a:gd name="T14" fmla="*/ 69 w 82"/>
              <a:gd name="T15" fmla="*/ 52 h 104"/>
              <a:gd name="T16" fmla="*/ 68 w 82"/>
              <a:gd name="T17" fmla="*/ 36 h 104"/>
              <a:gd name="T18" fmla="*/ 62 w 82"/>
              <a:gd name="T19" fmla="*/ 23 h 104"/>
              <a:gd name="T20" fmla="*/ 53 w 82"/>
              <a:gd name="T21" fmla="*/ 14 h 104"/>
              <a:gd name="T22" fmla="*/ 41 w 82"/>
              <a:gd name="T23" fmla="*/ 11 h 104"/>
              <a:gd name="T24" fmla="*/ 20 w 82"/>
              <a:gd name="T25" fmla="*/ 21 h 104"/>
              <a:gd name="T26" fmla="*/ 12 w 82"/>
              <a:gd name="T27" fmla="*/ 52 h 104"/>
              <a:gd name="T28" fmla="*/ 0 w 82"/>
              <a:gd name="T29" fmla="*/ 52 h 104"/>
              <a:gd name="T30" fmla="*/ 0 w 82"/>
              <a:gd name="T31" fmla="*/ 52 h 104"/>
              <a:gd name="T32" fmla="*/ 10 w 82"/>
              <a:gd name="T33" fmla="*/ 13 h 104"/>
              <a:gd name="T34" fmla="*/ 41 w 82"/>
              <a:gd name="T35" fmla="*/ 0 h 104"/>
              <a:gd name="T36" fmla="*/ 59 w 82"/>
              <a:gd name="T37" fmla="*/ 4 h 104"/>
              <a:gd name="T38" fmla="*/ 72 w 82"/>
              <a:gd name="T39" fmla="*/ 14 h 104"/>
              <a:gd name="T40" fmla="*/ 79 w 82"/>
              <a:gd name="T41" fmla="*/ 31 h 104"/>
              <a:gd name="T42" fmla="*/ 82 w 82"/>
              <a:gd name="T43" fmla="*/ 52 h 104"/>
              <a:gd name="T44" fmla="*/ 71 w 82"/>
              <a:gd name="T45" fmla="*/ 91 h 104"/>
              <a:gd name="T46" fmla="*/ 41 w 82"/>
              <a:gd name="T47" fmla="*/ 104 h 104"/>
              <a:gd name="T48" fmla="*/ 22 w 82"/>
              <a:gd name="T49" fmla="*/ 101 h 104"/>
              <a:gd name="T50" fmla="*/ 10 w 82"/>
              <a:gd name="T51" fmla="*/ 90 h 104"/>
              <a:gd name="T52" fmla="*/ 2 w 82"/>
              <a:gd name="T53" fmla="*/ 74 h 104"/>
              <a:gd name="T54" fmla="*/ 0 w 82"/>
              <a:gd name="T55" fmla="*/ 52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82" h="104">
                <a:moveTo>
                  <a:pt x="12" y="52"/>
                </a:moveTo>
                <a:lnTo>
                  <a:pt x="12" y="52"/>
                </a:lnTo>
                <a:cubicBezTo>
                  <a:pt x="12" y="58"/>
                  <a:pt x="13" y="63"/>
                  <a:pt x="14" y="68"/>
                </a:cubicBezTo>
                <a:cubicBezTo>
                  <a:pt x="15" y="73"/>
                  <a:pt x="17" y="77"/>
                  <a:pt x="19" y="81"/>
                </a:cubicBezTo>
                <a:cubicBezTo>
                  <a:pt x="21" y="85"/>
                  <a:pt x="24" y="88"/>
                  <a:pt x="28" y="90"/>
                </a:cubicBezTo>
                <a:cubicBezTo>
                  <a:pt x="31" y="92"/>
                  <a:pt x="36" y="94"/>
                  <a:pt x="41" y="94"/>
                </a:cubicBezTo>
                <a:cubicBezTo>
                  <a:pt x="50" y="94"/>
                  <a:pt x="57" y="90"/>
                  <a:pt x="62" y="83"/>
                </a:cubicBezTo>
                <a:cubicBezTo>
                  <a:pt x="67" y="77"/>
                  <a:pt x="69" y="66"/>
                  <a:pt x="69" y="52"/>
                </a:cubicBezTo>
                <a:cubicBezTo>
                  <a:pt x="69" y="47"/>
                  <a:pt x="69" y="41"/>
                  <a:pt x="68" y="36"/>
                </a:cubicBezTo>
                <a:cubicBezTo>
                  <a:pt x="66" y="31"/>
                  <a:pt x="65" y="27"/>
                  <a:pt x="62" y="23"/>
                </a:cubicBezTo>
                <a:cubicBezTo>
                  <a:pt x="60" y="19"/>
                  <a:pt x="57" y="16"/>
                  <a:pt x="53" y="14"/>
                </a:cubicBezTo>
                <a:cubicBezTo>
                  <a:pt x="50" y="12"/>
                  <a:pt x="46" y="11"/>
                  <a:pt x="41" y="11"/>
                </a:cubicBezTo>
                <a:cubicBezTo>
                  <a:pt x="32" y="11"/>
                  <a:pt x="25" y="14"/>
                  <a:pt x="20" y="21"/>
                </a:cubicBezTo>
                <a:cubicBezTo>
                  <a:pt x="15" y="28"/>
                  <a:pt x="12" y="38"/>
                  <a:pt x="12" y="52"/>
                </a:cubicBezTo>
                <a:close/>
                <a:moveTo>
                  <a:pt x="0" y="52"/>
                </a:moveTo>
                <a:lnTo>
                  <a:pt x="0" y="52"/>
                </a:lnTo>
                <a:cubicBezTo>
                  <a:pt x="0" y="35"/>
                  <a:pt x="3" y="22"/>
                  <a:pt x="10" y="13"/>
                </a:cubicBezTo>
                <a:cubicBezTo>
                  <a:pt x="17" y="4"/>
                  <a:pt x="27" y="0"/>
                  <a:pt x="41" y="0"/>
                </a:cubicBezTo>
                <a:cubicBezTo>
                  <a:pt x="48" y="0"/>
                  <a:pt x="54" y="1"/>
                  <a:pt x="59" y="4"/>
                </a:cubicBezTo>
                <a:cubicBezTo>
                  <a:pt x="64" y="6"/>
                  <a:pt x="68" y="10"/>
                  <a:pt x="72" y="14"/>
                </a:cubicBezTo>
                <a:cubicBezTo>
                  <a:pt x="75" y="19"/>
                  <a:pt x="78" y="24"/>
                  <a:pt x="79" y="31"/>
                </a:cubicBezTo>
                <a:cubicBezTo>
                  <a:pt x="81" y="37"/>
                  <a:pt x="82" y="44"/>
                  <a:pt x="82" y="52"/>
                </a:cubicBezTo>
                <a:cubicBezTo>
                  <a:pt x="82" y="69"/>
                  <a:pt x="78" y="82"/>
                  <a:pt x="71" y="91"/>
                </a:cubicBezTo>
                <a:cubicBezTo>
                  <a:pt x="64" y="100"/>
                  <a:pt x="54" y="104"/>
                  <a:pt x="41" y="104"/>
                </a:cubicBezTo>
                <a:cubicBezTo>
                  <a:pt x="34" y="104"/>
                  <a:pt x="27" y="103"/>
                  <a:pt x="22" y="101"/>
                </a:cubicBezTo>
                <a:cubicBezTo>
                  <a:pt x="17" y="98"/>
                  <a:pt x="13" y="95"/>
                  <a:pt x="10" y="90"/>
                </a:cubicBezTo>
                <a:cubicBezTo>
                  <a:pt x="6" y="85"/>
                  <a:pt x="4" y="80"/>
                  <a:pt x="2" y="74"/>
                </a:cubicBezTo>
                <a:cubicBezTo>
                  <a:pt x="0" y="67"/>
                  <a:pt x="0" y="60"/>
                  <a:pt x="0" y="52"/>
                </a:cubicBez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48" name="Freeform 1948"/>
          <p:cNvSpPr>
            <a:spLocks noEditPoints="1"/>
          </p:cNvSpPr>
          <p:nvPr/>
        </p:nvSpPr>
        <p:spPr bwMode="auto">
          <a:xfrm>
            <a:off x="1913468" y="608013"/>
            <a:ext cx="69851" cy="90488"/>
          </a:xfrm>
          <a:custGeom>
            <a:avLst/>
            <a:gdLst>
              <a:gd name="T0" fmla="*/ 25 w 74"/>
              <a:gd name="T1" fmla="*/ 0 h 126"/>
              <a:gd name="T2" fmla="*/ 25 w 74"/>
              <a:gd name="T3" fmla="*/ 0 h 126"/>
              <a:gd name="T4" fmla="*/ 29 w 74"/>
              <a:gd name="T5" fmla="*/ 8 h 126"/>
              <a:gd name="T6" fmla="*/ 38 w 74"/>
              <a:gd name="T7" fmla="*/ 11 h 126"/>
              <a:gd name="T8" fmla="*/ 48 w 74"/>
              <a:gd name="T9" fmla="*/ 8 h 126"/>
              <a:gd name="T10" fmla="*/ 52 w 74"/>
              <a:gd name="T11" fmla="*/ 0 h 126"/>
              <a:gd name="T12" fmla="*/ 62 w 74"/>
              <a:gd name="T13" fmla="*/ 3 h 126"/>
              <a:gd name="T14" fmla="*/ 55 w 74"/>
              <a:gd name="T15" fmla="*/ 15 h 126"/>
              <a:gd name="T16" fmla="*/ 38 w 74"/>
              <a:gd name="T17" fmla="*/ 20 h 126"/>
              <a:gd name="T18" fmla="*/ 22 w 74"/>
              <a:gd name="T19" fmla="*/ 16 h 126"/>
              <a:gd name="T20" fmla="*/ 14 w 74"/>
              <a:gd name="T21" fmla="*/ 3 h 126"/>
              <a:gd name="T22" fmla="*/ 25 w 74"/>
              <a:gd name="T23" fmla="*/ 0 h 126"/>
              <a:gd name="T24" fmla="*/ 62 w 74"/>
              <a:gd name="T25" fmla="*/ 57 h 126"/>
              <a:gd name="T26" fmla="*/ 62 w 74"/>
              <a:gd name="T27" fmla="*/ 57 h 126"/>
              <a:gd name="T28" fmla="*/ 63 w 74"/>
              <a:gd name="T29" fmla="*/ 46 h 126"/>
              <a:gd name="T30" fmla="*/ 62 w 74"/>
              <a:gd name="T31" fmla="*/ 46 h 126"/>
              <a:gd name="T32" fmla="*/ 56 w 74"/>
              <a:gd name="T33" fmla="*/ 58 h 126"/>
              <a:gd name="T34" fmla="*/ 7 w 74"/>
              <a:gd name="T35" fmla="*/ 126 h 126"/>
              <a:gd name="T36" fmla="*/ 0 w 74"/>
              <a:gd name="T37" fmla="*/ 126 h 126"/>
              <a:gd name="T38" fmla="*/ 0 w 74"/>
              <a:gd name="T39" fmla="*/ 25 h 126"/>
              <a:gd name="T40" fmla="*/ 12 w 74"/>
              <a:gd name="T41" fmla="*/ 25 h 126"/>
              <a:gd name="T42" fmla="*/ 12 w 74"/>
              <a:gd name="T43" fmla="*/ 94 h 126"/>
              <a:gd name="T44" fmla="*/ 11 w 74"/>
              <a:gd name="T45" fmla="*/ 105 h 126"/>
              <a:gd name="T46" fmla="*/ 12 w 74"/>
              <a:gd name="T47" fmla="*/ 105 h 126"/>
              <a:gd name="T48" fmla="*/ 18 w 74"/>
              <a:gd name="T49" fmla="*/ 93 h 126"/>
              <a:gd name="T50" fmla="*/ 67 w 74"/>
              <a:gd name="T51" fmla="*/ 25 h 126"/>
              <a:gd name="T52" fmla="*/ 74 w 74"/>
              <a:gd name="T53" fmla="*/ 25 h 126"/>
              <a:gd name="T54" fmla="*/ 74 w 74"/>
              <a:gd name="T55" fmla="*/ 126 h 126"/>
              <a:gd name="T56" fmla="*/ 62 w 74"/>
              <a:gd name="T57" fmla="*/ 126 h 126"/>
              <a:gd name="T58" fmla="*/ 62 w 74"/>
              <a:gd name="T59" fmla="*/ 57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74" h="126">
                <a:moveTo>
                  <a:pt x="25" y="0"/>
                </a:moveTo>
                <a:lnTo>
                  <a:pt x="25" y="0"/>
                </a:lnTo>
                <a:cubicBezTo>
                  <a:pt x="26" y="4"/>
                  <a:pt x="27" y="7"/>
                  <a:pt x="29" y="8"/>
                </a:cubicBezTo>
                <a:cubicBezTo>
                  <a:pt x="32" y="10"/>
                  <a:pt x="35" y="11"/>
                  <a:pt x="38" y="11"/>
                </a:cubicBezTo>
                <a:cubicBezTo>
                  <a:pt x="42" y="11"/>
                  <a:pt x="45" y="10"/>
                  <a:pt x="48" y="8"/>
                </a:cubicBezTo>
                <a:cubicBezTo>
                  <a:pt x="50" y="7"/>
                  <a:pt x="51" y="4"/>
                  <a:pt x="52" y="0"/>
                </a:cubicBezTo>
                <a:lnTo>
                  <a:pt x="62" y="3"/>
                </a:lnTo>
                <a:cubicBezTo>
                  <a:pt x="61" y="8"/>
                  <a:pt x="59" y="12"/>
                  <a:pt x="55" y="15"/>
                </a:cubicBezTo>
                <a:cubicBezTo>
                  <a:pt x="51" y="18"/>
                  <a:pt x="46" y="20"/>
                  <a:pt x="38" y="20"/>
                </a:cubicBezTo>
                <a:cubicBezTo>
                  <a:pt x="32" y="20"/>
                  <a:pt x="26" y="18"/>
                  <a:pt x="22" y="16"/>
                </a:cubicBezTo>
                <a:cubicBezTo>
                  <a:pt x="17" y="13"/>
                  <a:pt x="15" y="9"/>
                  <a:pt x="14" y="3"/>
                </a:cubicBezTo>
                <a:lnTo>
                  <a:pt x="25" y="0"/>
                </a:lnTo>
                <a:close/>
                <a:moveTo>
                  <a:pt x="62" y="57"/>
                </a:moveTo>
                <a:lnTo>
                  <a:pt x="62" y="57"/>
                </a:lnTo>
                <a:lnTo>
                  <a:pt x="63" y="46"/>
                </a:lnTo>
                <a:lnTo>
                  <a:pt x="62" y="46"/>
                </a:lnTo>
                <a:lnTo>
                  <a:pt x="56" y="58"/>
                </a:lnTo>
                <a:lnTo>
                  <a:pt x="7" y="126"/>
                </a:lnTo>
                <a:lnTo>
                  <a:pt x="0" y="126"/>
                </a:lnTo>
                <a:lnTo>
                  <a:pt x="0" y="25"/>
                </a:lnTo>
                <a:lnTo>
                  <a:pt x="12" y="25"/>
                </a:lnTo>
                <a:lnTo>
                  <a:pt x="12" y="94"/>
                </a:lnTo>
                <a:lnTo>
                  <a:pt x="11" y="105"/>
                </a:lnTo>
                <a:lnTo>
                  <a:pt x="12" y="105"/>
                </a:lnTo>
                <a:lnTo>
                  <a:pt x="18" y="93"/>
                </a:lnTo>
                <a:lnTo>
                  <a:pt x="67" y="25"/>
                </a:lnTo>
                <a:lnTo>
                  <a:pt x="74" y="25"/>
                </a:lnTo>
                <a:lnTo>
                  <a:pt x="74" y="126"/>
                </a:lnTo>
                <a:lnTo>
                  <a:pt x="62" y="126"/>
                </a:lnTo>
                <a:lnTo>
                  <a:pt x="62" y="57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49" name="Freeform 1949"/>
          <p:cNvSpPr>
            <a:spLocks noEditPoints="1"/>
          </p:cNvSpPr>
          <p:nvPr/>
        </p:nvSpPr>
        <p:spPr bwMode="auto">
          <a:xfrm>
            <a:off x="2040468" y="623888"/>
            <a:ext cx="95251" cy="76200"/>
          </a:xfrm>
          <a:custGeom>
            <a:avLst/>
            <a:gdLst>
              <a:gd name="T0" fmla="*/ 67 w 101"/>
              <a:gd name="T1" fmla="*/ 22 h 106"/>
              <a:gd name="T2" fmla="*/ 56 w 101"/>
              <a:gd name="T3" fmla="*/ 23 h 106"/>
              <a:gd name="T4" fmla="*/ 60 w 101"/>
              <a:gd name="T5" fmla="*/ 83 h 106"/>
              <a:gd name="T6" fmla="*/ 74 w 101"/>
              <a:gd name="T7" fmla="*/ 81 h 106"/>
              <a:gd name="T8" fmla="*/ 86 w 101"/>
              <a:gd name="T9" fmla="*/ 66 h 106"/>
              <a:gd name="T10" fmla="*/ 87 w 101"/>
              <a:gd name="T11" fmla="*/ 40 h 106"/>
              <a:gd name="T12" fmla="*/ 76 w 101"/>
              <a:gd name="T13" fmla="*/ 24 h 106"/>
              <a:gd name="T14" fmla="*/ 35 w 101"/>
              <a:gd name="T15" fmla="*/ 83 h 106"/>
              <a:gd name="T16" fmla="*/ 37 w 101"/>
              <a:gd name="T17" fmla="*/ 83 h 106"/>
              <a:gd name="T18" fmla="*/ 42 w 101"/>
              <a:gd name="T19" fmla="*/ 83 h 106"/>
              <a:gd name="T20" fmla="*/ 44 w 101"/>
              <a:gd name="T21" fmla="*/ 22 h 106"/>
              <a:gd name="T22" fmla="*/ 36 w 101"/>
              <a:gd name="T23" fmla="*/ 22 h 106"/>
              <a:gd name="T24" fmla="*/ 19 w 101"/>
              <a:gd name="T25" fmla="*/ 30 h 106"/>
              <a:gd name="T26" fmla="*/ 12 w 101"/>
              <a:gd name="T27" fmla="*/ 53 h 106"/>
              <a:gd name="T28" fmla="*/ 18 w 101"/>
              <a:gd name="T29" fmla="*/ 75 h 106"/>
              <a:gd name="T30" fmla="*/ 35 w 101"/>
              <a:gd name="T31" fmla="*/ 83 h 106"/>
              <a:gd name="T32" fmla="*/ 44 w 101"/>
              <a:gd name="T33" fmla="*/ 92 h 106"/>
              <a:gd name="T34" fmla="*/ 33 w 101"/>
              <a:gd name="T35" fmla="*/ 93 h 106"/>
              <a:gd name="T36" fmla="*/ 9 w 101"/>
              <a:gd name="T37" fmla="*/ 84 h 106"/>
              <a:gd name="T38" fmla="*/ 0 w 101"/>
              <a:gd name="T39" fmla="*/ 53 h 106"/>
              <a:gd name="T40" fmla="*/ 10 w 101"/>
              <a:gd name="T41" fmla="*/ 23 h 106"/>
              <a:gd name="T42" fmla="*/ 35 w 101"/>
              <a:gd name="T43" fmla="*/ 12 h 106"/>
              <a:gd name="T44" fmla="*/ 44 w 101"/>
              <a:gd name="T45" fmla="*/ 12 h 106"/>
              <a:gd name="T46" fmla="*/ 56 w 101"/>
              <a:gd name="T47" fmla="*/ 0 h 106"/>
              <a:gd name="T48" fmla="*/ 62 w 101"/>
              <a:gd name="T49" fmla="*/ 12 h 106"/>
              <a:gd name="T50" fmla="*/ 81 w 101"/>
              <a:gd name="T51" fmla="*/ 14 h 106"/>
              <a:gd name="T52" fmla="*/ 98 w 101"/>
              <a:gd name="T53" fmla="*/ 34 h 106"/>
              <a:gd name="T54" fmla="*/ 98 w 101"/>
              <a:gd name="T55" fmla="*/ 70 h 106"/>
              <a:gd name="T56" fmla="*/ 79 w 101"/>
              <a:gd name="T57" fmla="*/ 90 h 106"/>
              <a:gd name="T58" fmla="*/ 61 w 101"/>
              <a:gd name="T59" fmla="*/ 93 h 106"/>
              <a:gd name="T60" fmla="*/ 56 w 101"/>
              <a:gd name="T61" fmla="*/ 106 h 106"/>
              <a:gd name="T62" fmla="*/ 44 w 101"/>
              <a:gd name="T63" fmla="*/ 92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1" h="106">
                <a:moveTo>
                  <a:pt x="67" y="22"/>
                </a:moveTo>
                <a:lnTo>
                  <a:pt x="67" y="22"/>
                </a:lnTo>
                <a:cubicBezTo>
                  <a:pt x="65" y="22"/>
                  <a:pt x="63" y="22"/>
                  <a:pt x="61" y="22"/>
                </a:cubicBezTo>
                <a:cubicBezTo>
                  <a:pt x="59" y="22"/>
                  <a:pt x="58" y="22"/>
                  <a:pt x="56" y="23"/>
                </a:cubicBezTo>
                <a:lnTo>
                  <a:pt x="56" y="83"/>
                </a:lnTo>
                <a:cubicBezTo>
                  <a:pt x="57" y="83"/>
                  <a:pt x="58" y="83"/>
                  <a:pt x="60" y="83"/>
                </a:cubicBezTo>
                <a:cubicBezTo>
                  <a:pt x="62" y="83"/>
                  <a:pt x="63" y="83"/>
                  <a:pt x="65" y="83"/>
                </a:cubicBezTo>
                <a:cubicBezTo>
                  <a:pt x="68" y="83"/>
                  <a:pt x="71" y="82"/>
                  <a:pt x="74" y="81"/>
                </a:cubicBezTo>
                <a:cubicBezTo>
                  <a:pt x="77" y="80"/>
                  <a:pt x="79" y="78"/>
                  <a:pt x="81" y="75"/>
                </a:cubicBezTo>
                <a:cubicBezTo>
                  <a:pt x="83" y="73"/>
                  <a:pt x="85" y="69"/>
                  <a:pt x="86" y="66"/>
                </a:cubicBezTo>
                <a:cubicBezTo>
                  <a:pt x="88" y="62"/>
                  <a:pt x="88" y="57"/>
                  <a:pt x="88" y="52"/>
                </a:cubicBezTo>
                <a:cubicBezTo>
                  <a:pt x="88" y="47"/>
                  <a:pt x="88" y="43"/>
                  <a:pt x="87" y="40"/>
                </a:cubicBezTo>
                <a:cubicBezTo>
                  <a:pt x="86" y="36"/>
                  <a:pt x="84" y="33"/>
                  <a:pt x="82" y="30"/>
                </a:cubicBezTo>
                <a:cubicBezTo>
                  <a:pt x="81" y="27"/>
                  <a:pt x="78" y="25"/>
                  <a:pt x="76" y="24"/>
                </a:cubicBezTo>
                <a:cubicBezTo>
                  <a:pt x="73" y="22"/>
                  <a:pt x="70" y="22"/>
                  <a:pt x="67" y="22"/>
                </a:cubicBezTo>
                <a:close/>
                <a:moveTo>
                  <a:pt x="35" y="83"/>
                </a:moveTo>
                <a:lnTo>
                  <a:pt x="35" y="83"/>
                </a:lnTo>
                <a:lnTo>
                  <a:pt x="37" y="83"/>
                </a:lnTo>
                <a:cubicBezTo>
                  <a:pt x="37" y="83"/>
                  <a:pt x="38" y="83"/>
                  <a:pt x="39" y="83"/>
                </a:cubicBezTo>
                <a:cubicBezTo>
                  <a:pt x="40" y="83"/>
                  <a:pt x="41" y="83"/>
                  <a:pt x="42" y="83"/>
                </a:cubicBezTo>
                <a:cubicBezTo>
                  <a:pt x="43" y="82"/>
                  <a:pt x="44" y="82"/>
                  <a:pt x="44" y="82"/>
                </a:cubicBezTo>
                <a:lnTo>
                  <a:pt x="44" y="22"/>
                </a:lnTo>
                <a:cubicBezTo>
                  <a:pt x="43" y="22"/>
                  <a:pt x="42" y="22"/>
                  <a:pt x="40" y="22"/>
                </a:cubicBezTo>
                <a:cubicBezTo>
                  <a:pt x="39" y="22"/>
                  <a:pt x="37" y="22"/>
                  <a:pt x="36" y="22"/>
                </a:cubicBezTo>
                <a:cubicBezTo>
                  <a:pt x="32" y="22"/>
                  <a:pt x="29" y="22"/>
                  <a:pt x="27" y="24"/>
                </a:cubicBezTo>
                <a:cubicBezTo>
                  <a:pt x="24" y="25"/>
                  <a:pt x="21" y="27"/>
                  <a:pt x="19" y="30"/>
                </a:cubicBezTo>
                <a:cubicBezTo>
                  <a:pt x="17" y="32"/>
                  <a:pt x="15" y="35"/>
                  <a:pt x="14" y="39"/>
                </a:cubicBezTo>
                <a:cubicBezTo>
                  <a:pt x="13" y="43"/>
                  <a:pt x="12" y="48"/>
                  <a:pt x="12" y="53"/>
                </a:cubicBezTo>
                <a:cubicBezTo>
                  <a:pt x="12" y="58"/>
                  <a:pt x="13" y="62"/>
                  <a:pt x="14" y="66"/>
                </a:cubicBezTo>
                <a:cubicBezTo>
                  <a:pt x="15" y="69"/>
                  <a:pt x="17" y="72"/>
                  <a:pt x="18" y="75"/>
                </a:cubicBezTo>
                <a:cubicBezTo>
                  <a:pt x="20" y="78"/>
                  <a:pt x="23" y="80"/>
                  <a:pt x="26" y="81"/>
                </a:cubicBezTo>
                <a:cubicBezTo>
                  <a:pt x="28" y="82"/>
                  <a:pt x="31" y="83"/>
                  <a:pt x="35" y="83"/>
                </a:cubicBezTo>
                <a:close/>
                <a:moveTo>
                  <a:pt x="44" y="92"/>
                </a:moveTo>
                <a:lnTo>
                  <a:pt x="44" y="92"/>
                </a:lnTo>
                <a:cubicBezTo>
                  <a:pt x="43" y="93"/>
                  <a:pt x="41" y="93"/>
                  <a:pt x="39" y="93"/>
                </a:cubicBezTo>
                <a:cubicBezTo>
                  <a:pt x="36" y="93"/>
                  <a:pt x="34" y="93"/>
                  <a:pt x="33" y="93"/>
                </a:cubicBezTo>
                <a:cubicBezTo>
                  <a:pt x="28" y="93"/>
                  <a:pt x="24" y="92"/>
                  <a:pt x="20" y="91"/>
                </a:cubicBezTo>
                <a:cubicBezTo>
                  <a:pt x="16" y="89"/>
                  <a:pt x="12" y="87"/>
                  <a:pt x="9" y="84"/>
                </a:cubicBezTo>
                <a:cubicBezTo>
                  <a:pt x="6" y="80"/>
                  <a:pt x="4" y="76"/>
                  <a:pt x="2" y="71"/>
                </a:cubicBezTo>
                <a:cubicBezTo>
                  <a:pt x="1" y="66"/>
                  <a:pt x="0" y="60"/>
                  <a:pt x="0" y="53"/>
                </a:cubicBezTo>
                <a:cubicBezTo>
                  <a:pt x="0" y="47"/>
                  <a:pt x="1" y="41"/>
                  <a:pt x="2" y="36"/>
                </a:cubicBezTo>
                <a:cubicBezTo>
                  <a:pt x="4" y="30"/>
                  <a:pt x="7" y="26"/>
                  <a:pt x="10" y="23"/>
                </a:cubicBezTo>
                <a:cubicBezTo>
                  <a:pt x="13" y="19"/>
                  <a:pt x="17" y="16"/>
                  <a:pt x="21" y="14"/>
                </a:cubicBezTo>
                <a:cubicBezTo>
                  <a:pt x="25" y="13"/>
                  <a:pt x="30" y="12"/>
                  <a:pt x="35" y="12"/>
                </a:cubicBezTo>
                <a:cubicBezTo>
                  <a:pt x="37" y="12"/>
                  <a:pt x="38" y="12"/>
                  <a:pt x="40" y="12"/>
                </a:cubicBezTo>
                <a:cubicBezTo>
                  <a:pt x="42" y="12"/>
                  <a:pt x="43" y="12"/>
                  <a:pt x="44" y="12"/>
                </a:cubicBezTo>
                <a:lnTo>
                  <a:pt x="44" y="0"/>
                </a:lnTo>
                <a:lnTo>
                  <a:pt x="56" y="0"/>
                </a:lnTo>
                <a:lnTo>
                  <a:pt x="56" y="13"/>
                </a:lnTo>
                <a:cubicBezTo>
                  <a:pt x="58" y="12"/>
                  <a:pt x="60" y="12"/>
                  <a:pt x="62" y="12"/>
                </a:cubicBezTo>
                <a:cubicBezTo>
                  <a:pt x="65" y="12"/>
                  <a:pt x="67" y="12"/>
                  <a:pt x="68" y="12"/>
                </a:cubicBezTo>
                <a:cubicBezTo>
                  <a:pt x="73" y="12"/>
                  <a:pt x="77" y="12"/>
                  <a:pt x="81" y="14"/>
                </a:cubicBezTo>
                <a:cubicBezTo>
                  <a:pt x="85" y="16"/>
                  <a:pt x="88" y="18"/>
                  <a:pt x="91" y="22"/>
                </a:cubicBezTo>
                <a:cubicBezTo>
                  <a:pt x="94" y="25"/>
                  <a:pt x="97" y="29"/>
                  <a:pt x="98" y="34"/>
                </a:cubicBezTo>
                <a:cubicBezTo>
                  <a:pt x="100" y="39"/>
                  <a:pt x="101" y="45"/>
                  <a:pt x="101" y="52"/>
                </a:cubicBezTo>
                <a:cubicBezTo>
                  <a:pt x="101" y="59"/>
                  <a:pt x="100" y="65"/>
                  <a:pt x="98" y="70"/>
                </a:cubicBezTo>
                <a:cubicBezTo>
                  <a:pt x="96" y="75"/>
                  <a:pt x="93" y="79"/>
                  <a:pt x="90" y="83"/>
                </a:cubicBezTo>
                <a:cubicBezTo>
                  <a:pt x="87" y="86"/>
                  <a:pt x="83" y="89"/>
                  <a:pt x="79" y="90"/>
                </a:cubicBezTo>
                <a:cubicBezTo>
                  <a:pt x="75" y="92"/>
                  <a:pt x="70" y="93"/>
                  <a:pt x="66" y="93"/>
                </a:cubicBezTo>
                <a:cubicBezTo>
                  <a:pt x="65" y="93"/>
                  <a:pt x="63" y="93"/>
                  <a:pt x="61" y="93"/>
                </a:cubicBezTo>
                <a:cubicBezTo>
                  <a:pt x="59" y="93"/>
                  <a:pt x="57" y="92"/>
                  <a:pt x="56" y="92"/>
                </a:cubicBezTo>
                <a:lnTo>
                  <a:pt x="56" y="106"/>
                </a:lnTo>
                <a:lnTo>
                  <a:pt x="44" y="106"/>
                </a:lnTo>
                <a:lnTo>
                  <a:pt x="44" y="92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50" name="Freeform 1950"/>
          <p:cNvSpPr>
            <a:spLocks/>
          </p:cNvSpPr>
          <p:nvPr/>
        </p:nvSpPr>
        <p:spPr bwMode="auto">
          <a:xfrm>
            <a:off x="2154768" y="625476"/>
            <a:ext cx="52917" cy="73025"/>
          </a:xfrm>
          <a:custGeom>
            <a:avLst/>
            <a:gdLst>
              <a:gd name="T0" fmla="*/ 0 w 55"/>
              <a:gd name="T1" fmla="*/ 0 h 101"/>
              <a:gd name="T2" fmla="*/ 0 w 55"/>
              <a:gd name="T3" fmla="*/ 0 h 101"/>
              <a:gd name="T4" fmla="*/ 55 w 55"/>
              <a:gd name="T5" fmla="*/ 0 h 101"/>
              <a:gd name="T6" fmla="*/ 55 w 55"/>
              <a:gd name="T7" fmla="*/ 10 h 101"/>
              <a:gd name="T8" fmla="*/ 12 w 55"/>
              <a:gd name="T9" fmla="*/ 10 h 101"/>
              <a:gd name="T10" fmla="*/ 12 w 55"/>
              <a:gd name="T11" fmla="*/ 43 h 101"/>
              <a:gd name="T12" fmla="*/ 51 w 55"/>
              <a:gd name="T13" fmla="*/ 43 h 101"/>
              <a:gd name="T14" fmla="*/ 51 w 55"/>
              <a:gd name="T15" fmla="*/ 54 h 101"/>
              <a:gd name="T16" fmla="*/ 12 w 55"/>
              <a:gd name="T17" fmla="*/ 54 h 101"/>
              <a:gd name="T18" fmla="*/ 12 w 55"/>
              <a:gd name="T19" fmla="*/ 90 h 101"/>
              <a:gd name="T20" fmla="*/ 55 w 55"/>
              <a:gd name="T21" fmla="*/ 90 h 101"/>
              <a:gd name="T22" fmla="*/ 55 w 55"/>
              <a:gd name="T23" fmla="*/ 101 h 101"/>
              <a:gd name="T24" fmla="*/ 0 w 55"/>
              <a:gd name="T25" fmla="*/ 101 h 101"/>
              <a:gd name="T26" fmla="*/ 0 w 55"/>
              <a:gd name="T27" fmla="*/ 0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5" h="101">
                <a:moveTo>
                  <a:pt x="0" y="0"/>
                </a:moveTo>
                <a:lnTo>
                  <a:pt x="0" y="0"/>
                </a:lnTo>
                <a:lnTo>
                  <a:pt x="55" y="0"/>
                </a:lnTo>
                <a:lnTo>
                  <a:pt x="55" y="10"/>
                </a:lnTo>
                <a:lnTo>
                  <a:pt x="12" y="10"/>
                </a:lnTo>
                <a:lnTo>
                  <a:pt x="12" y="43"/>
                </a:lnTo>
                <a:lnTo>
                  <a:pt x="51" y="43"/>
                </a:lnTo>
                <a:lnTo>
                  <a:pt x="51" y="54"/>
                </a:lnTo>
                <a:lnTo>
                  <a:pt x="12" y="54"/>
                </a:lnTo>
                <a:lnTo>
                  <a:pt x="12" y="90"/>
                </a:lnTo>
                <a:lnTo>
                  <a:pt x="55" y="90"/>
                </a:lnTo>
                <a:lnTo>
                  <a:pt x="55" y="101"/>
                </a:lnTo>
                <a:lnTo>
                  <a:pt x="0" y="101"/>
                </a:lnTo>
                <a:lnTo>
                  <a:pt x="0" y="0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51" name="Freeform 1951"/>
          <p:cNvSpPr>
            <a:spLocks noEditPoints="1"/>
          </p:cNvSpPr>
          <p:nvPr/>
        </p:nvSpPr>
        <p:spPr bwMode="auto">
          <a:xfrm>
            <a:off x="2220384" y="625476"/>
            <a:ext cx="84667" cy="85725"/>
          </a:xfrm>
          <a:custGeom>
            <a:avLst/>
            <a:gdLst>
              <a:gd name="T0" fmla="*/ 66 w 91"/>
              <a:gd name="T1" fmla="*/ 90 h 119"/>
              <a:gd name="T2" fmla="*/ 66 w 91"/>
              <a:gd name="T3" fmla="*/ 90 h 119"/>
              <a:gd name="T4" fmla="*/ 66 w 91"/>
              <a:gd name="T5" fmla="*/ 10 h 119"/>
              <a:gd name="T6" fmla="*/ 36 w 91"/>
              <a:gd name="T7" fmla="*/ 10 h 119"/>
              <a:gd name="T8" fmla="*/ 34 w 91"/>
              <a:gd name="T9" fmla="*/ 39 h 119"/>
              <a:gd name="T10" fmla="*/ 31 w 91"/>
              <a:gd name="T11" fmla="*/ 61 h 119"/>
              <a:gd name="T12" fmla="*/ 27 w 91"/>
              <a:gd name="T13" fmla="*/ 78 h 119"/>
              <a:gd name="T14" fmla="*/ 23 w 91"/>
              <a:gd name="T15" fmla="*/ 90 h 119"/>
              <a:gd name="T16" fmla="*/ 66 w 91"/>
              <a:gd name="T17" fmla="*/ 90 h 119"/>
              <a:gd name="T18" fmla="*/ 91 w 91"/>
              <a:gd name="T19" fmla="*/ 119 h 119"/>
              <a:gd name="T20" fmla="*/ 91 w 91"/>
              <a:gd name="T21" fmla="*/ 119 h 119"/>
              <a:gd name="T22" fmla="*/ 83 w 91"/>
              <a:gd name="T23" fmla="*/ 119 h 119"/>
              <a:gd name="T24" fmla="*/ 81 w 91"/>
              <a:gd name="T25" fmla="*/ 101 h 119"/>
              <a:gd name="T26" fmla="*/ 10 w 91"/>
              <a:gd name="T27" fmla="*/ 101 h 119"/>
              <a:gd name="T28" fmla="*/ 8 w 91"/>
              <a:gd name="T29" fmla="*/ 119 h 119"/>
              <a:gd name="T30" fmla="*/ 0 w 91"/>
              <a:gd name="T31" fmla="*/ 119 h 119"/>
              <a:gd name="T32" fmla="*/ 0 w 91"/>
              <a:gd name="T33" fmla="*/ 90 h 119"/>
              <a:gd name="T34" fmla="*/ 10 w 91"/>
              <a:gd name="T35" fmla="*/ 90 h 119"/>
              <a:gd name="T36" fmla="*/ 13 w 91"/>
              <a:gd name="T37" fmla="*/ 82 h 119"/>
              <a:gd name="T38" fmla="*/ 18 w 91"/>
              <a:gd name="T39" fmla="*/ 66 h 119"/>
              <a:gd name="T40" fmla="*/ 22 w 91"/>
              <a:gd name="T41" fmla="*/ 39 h 119"/>
              <a:gd name="T42" fmla="*/ 24 w 91"/>
              <a:gd name="T43" fmla="*/ 0 h 119"/>
              <a:gd name="T44" fmla="*/ 78 w 91"/>
              <a:gd name="T45" fmla="*/ 0 h 119"/>
              <a:gd name="T46" fmla="*/ 78 w 91"/>
              <a:gd name="T47" fmla="*/ 90 h 119"/>
              <a:gd name="T48" fmla="*/ 91 w 91"/>
              <a:gd name="T49" fmla="*/ 90 h 119"/>
              <a:gd name="T50" fmla="*/ 91 w 91"/>
              <a:gd name="T51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91" h="119">
                <a:moveTo>
                  <a:pt x="66" y="90"/>
                </a:moveTo>
                <a:lnTo>
                  <a:pt x="66" y="90"/>
                </a:lnTo>
                <a:lnTo>
                  <a:pt x="66" y="10"/>
                </a:lnTo>
                <a:lnTo>
                  <a:pt x="36" y="10"/>
                </a:lnTo>
                <a:cubicBezTo>
                  <a:pt x="35" y="21"/>
                  <a:pt x="35" y="30"/>
                  <a:pt x="34" y="39"/>
                </a:cubicBezTo>
                <a:cubicBezTo>
                  <a:pt x="33" y="47"/>
                  <a:pt x="32" y="55"/>
                  <a:pt x="31" y="61"/>
                </a:cubicBezTo>
                <a:cubicBezTo>
                  <a:pt x="30" y="68"/>
                  <a:pt x="29" y="73"/>
                  <a:pt x="27" y="78"/>
                </a:cubicBezTo>
                <a:cubicBezTo>
                  <a:pt x="26" y="83"/>
                  <a:pt x="24" y="87"/>
                  <a:pt x="23" y="90"/>
                </a:cubicBezTo>
                <a:lnTo>
                  <a:pt x="66" y="90"/>
                </a:lnTo>
                <a:close/>
                <a:moveTo>
                  <a:pt x="91" y="119"/>
                </a:moveTo>
                <a:lnTo>
                  <a:pt x="91" y="119"/>
                </a:lnTo>
                <a:lnTo>
                  <a:pt x="83" y="119"/>
                </a:lnTo>
                <a:lnTo>
                  <a:pt x="81" y="101"/>
                </a:lnTo>
                <a:lnTo>
                  <a:pt x="10" y="101"/>
                </a:lnTo>
                <a:lnTo>
                  <a:pt x="8" y="119"/>
                </a:lnTo>
                <a:lnTo>
                  <a:pt x="0" y="119"/>
                </a:lnTo>
                <a:lnTo>
                  <a:pt x="0" y="90"/>
                </a:lnTo>
                <a:lnTo>
                  <a:pt x="10" y="90"/>
                </a:lnTo>
                <a:cubicBezTo>
                  <a:pt x="11" y="89"/>
                  <a:pt x="12" y="86"/>
                  <a:pt x="13" y="82"/>
                </a:cubicBezTo>
                <a:cubicBezTo>
                  <a:pt x="15" y="79"/>
                  <a:pt x="17" y="73"/>
                  <a:pt x="18" y="66"/>
                </a:cubicBezTo>
                <a:cubicBezTo>
                  <a:pt x="20" y="59"/>
                  <a:pt x="21" y="49"/>
                  <a:pt x="22" y="39"/>
                </a:cubicBezTo>
                <a:cubicBezTo>
                  <a:pt x="24" y="28"/>
                  <a:pt x="24" y="15"/>
                  <a:pt x="24" y="0"/>
                </a:cubicBezTo>
                <a:lnTo>
                  <a:pt x="78" y="0"/>
                </a:lnTo>
                <a:lnTo>
                  <a:pt x="78" y="90"/>
                </a:lnTo>
                <a:lnTo>
                  <a:pt x="91" y="90"/>
                </a:lnTo>
                <a:lnTo>
                  <a:pt x="91" y="119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52" name="Freeform 1952"/>
          <p:cNvSpPr>
            <a:spLocks/>
          </p:cNvSpPr>
          <p:nvPr/>
        </p:nvSpPr>
        <p:spPr bwMode="auto">
          <a:xfrm>
            <a:off x="2324102" y="625476"/>
            <a:ext cx="52917" cy="73025"/>
          </a:xfrm>
          <a:custGeom>
            <a:avLst/>
            <a:gdLst>
              <a:gd name="T0" fmla="*/ 0 w 55"/>
              <a:gd name="T1" fmla="*/ 0 h 101"/>
              <a:gd name="T2" fmla="*/ 0 w 55"/>
              <a:gd name="T3" fmla="*/ 0 h 101"/>
              <a:gd name="T4" fmla="*/ 55 w 55"/>
              <a:gd name="T5" fmla="*/ 0 h 101"/>
              <a:gd name="T6" fmla="*/ 55 w 55"/>
              <a:gd name="T7" fmla="*/ 10 h 101"/>
              <a:gd name="T8" fmla="*/ 12 w 55"/>
              <a:gd name="T9" fmla="*/ 10 h 101"/>
              <a:gd name="T10" fmla="*/ 12 w 55"/>
              <a:gd name="T11" fmla="*/ 43 h 101"/>
              <a:gd name="T12" fmla="*/ 51 w 55"/>
              <a:gd name="T13" fmla="*/ 43 h 101"/>
              <a:gd name="T14" fmla="*/ 51 w 55"/>
              <a:gd name="T15" fmla="*/ 54 h 101"/>
              <a:gd name="T16" fmla="*/ 12 w 55"/>
              <a:gd name="T17" fmla="*/ 54 h 101"/>
              <a:gd name="T18" fmla="*/ 12 w 55"/>
              <a:gd name="T19" fmla="*/ 90 h 101"/>
              <a:gd name="T20" fmla="*/ 55 w 55"/>
              <a:gd name="T21" fmla="*/ 90 h 101"/>
              <a:gd name="T22" fmla="*/ 55 w 55"/>
              <a:gd name="T23" fmla="*/ 101 h 101"/>
              <a:gd name="T24" fmla="*/ 0 w 55"/>
              <a:gd name="T25" fmla="*/ 101 h 101"/>
              <a:gd name="T26" fmla="*/ 0 w 55"/>
              <a:gd name="T27" fmla="*/ 0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5" h="101">
                <a:moveTo>
                  <a:pt x="0" y="0"/>
                </a:moveTo>
                <a:lnTo>
                  <a:pt x="0" y="0"/>
                </a:lnTo>
                <a:lnTo>
                  <a:pt x="55" y="0"/>
                </a:lnTo>
                <a:lnTo>
                  <a:pt x="55" y="10"/>
                </a:lnTo>
                <a:lnTo>
                  <a:pt x="12" y="10"/>
                </a:lnTo>
                <a:lnTo>
                  <a:pt x="12" y="43"/>
                </a:lnTo>
                <a:lnTo>
                  <a:pt x="51" y="43"/>
                </a:lnTo>
                <a:lnTo>
                  <a:pt x="51" y="54"/>
                </a:lnTo>
                <a:lnTo>
                  <a:pt x="12" y="54"/>
                </a:lnTo>
                <a:lnTo>
                  <a:pt x="12" y="90"/>
                </a:lnTo>
                <a:lnTo>
                  <a:pt x="55" y="90"/>
                </a:lnTo>
                <a:lnTo>
                  <a:pt x="55" y="101"/>
                </a:lnTo>
                <a:lnTo>
                  <a:pt x="0" y="101"/>
                </a:lnTo>
                <a:lnTo>
                  <a:pt x="0" y="0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53" name="Freeform 1953"/>
          <p:cNvSpPr>
            <a:spLocks noEditPoints="1"/>
          </p:cNvSpPr>
          <p:nvPr/>
        </p:nvSpPr>
        <p:spPr bwMode="auto">
          <a:xfrm>
            <a:off x="2398184" y="623889"/>
            <a:ext cx="61384" cy="74613"/>
          </a:xfrm>
          <a:custGeom>
            <a:avLst/>
            <a:gdLst>
              <a:gd name="T0" fmla="*/ 25 w 63"/>
              <a:gd name="T1" fmla="*/ 10 h 102"/>
              <a:gd name="T2" fmla="*/ 25 w 63"/>
              <a:gd name="T3" fmla="*/ 10 h 102"/>
              <a:gd name="T4" fmla="*/ 18 w 63"/>
              <a:gd name="T5" fmla="*/ 10 h 102"/>
              <a:gd name="T6" fmla="*/ 12 w 63"/>
              <a:gd name="T7" fmla="*/ 11 h 102"/>
              <a:gd name="T8" fmla="*/ 12 w 63"/>
              <a:gd name="T9" fmla="*/ 53 h 102"/>
              <a:gd name="T10" fmla="*/ 14 w 63"/>
              <a:gd name="T11" fmla="*/ 53 h 102"/>
              <a:gd name="T12" fmla="*/ 18 w 63"/>
              <a:gd name="T13" fmla="*/ 53 h 102"/>
              <a:gd name="T14" fmla="*/ 21 w 63"/>
              <a:gd name="T15" fmla="*/ 53 h 102"/>
              <a:gd name="T16" fmla="*/ 23 w 63"/>
              <a:gd name="T17" fmla="*/ 53 h 102"/>
              <a:gd name="T18" fmla="*/ 33 w 63"/>
              <a:gd name="T19" fmla="*/ 52 h 102"/>
              <a:gd name="T20" fmla="*/ 42 w 63"/>
              <a:gd name="T21" fmla="*/ 49 h 102"/>
              <a:gd name="T22" fmla="*/ 48 w 63"/>
              <a:gd name="T23" fmla="*/ 42 h 102"/>
              <a:gd name="T24" fmla="*/ 50 w 63"/>
              <a:gd name="T25" fmla="*/ 31 h 102"/>
              <a:gd name="T26" fmla="*/ 48 w 63"/>
              <a:gd name="T27" fmla="*/ 21 h 102"/>
              <a:gd name="T28" fmla="*/ 42 w 63"/>
              <a:gd name="T29" fmla="*/ 14 h 102"/>
              <a:gd name="T30" fmla="*/ 34 w 63"/>
              <a:gd name="T31" fmla="*/ 11 h 102"/>
              <a:gd name="T32" fmla="*/ 25 w 63"/>
              <a:gd name="T33" fmla="*/ 10 h 102"/>
              <a:gd name="T34" fmla="*/ 0 w 63"/>
              <a:gd name="T35" fmla="*/ 2 h 102"/>
              <a:gd name="T36" fmla="*/ 0 w 63"/>
              <a:gd name="T37" fmla="*/ 2 h 102"/>
              <a:gd name="T38" fmla="*/ 12 w 63"/>
              <a:gd name="T39" fmla="*/ 0 h 102"/>
              <a:gd name="T40" fmla="*/ 25 w 63"/>
              <a:gd name="T41" fmla="*/ 0 h 102"/>
              <a:gd name="T42" fmla="*/ 38 w 63"/>
              <a:gd name="T43" fmla="*/ 1 h 102"/>
              <a:gd name="T44" fmla="*/ 50 w 63"/>
              <a:gd name="T45" fmla="*/ 6 h 102"/>
              <a:gd name="T46" fmla="*/ 60 w 63"/>
              <a:gd name="T47" fmla="*/ 15 h 102"/>
              <a:gd name="T48" fmla="*/ 63 w 63"/>
              <a:gd name="T49" fmla="*/ 31 h 102"/>
              <a:gd name="T50" fmla="*/ 60 w 63"/>
              <a:gd name="T51" fmla="*/ 46 h 102"/>
              <a:gd name="T52" fmla="*/ 51 w 63"/>
              <a:gd name="T53" fmla="*/ 56 h 102"/>
              <a:gd name="T54" fmla="*/ 39 w 63"/>
              <a:gd name="T55" fmla="*/ 62 h 102"/>
              <a:gd name="T56" fmla="*/ 24 w 63"/>
              <a:gd name="T57" fmla="*/ 64 h 102"/>
              <a:gd name="T58" fmla="*/ 22 w 63"/>
              <a:gd name="T59" fmla="*/ 64 h 102"/>
              <a:gd name="T60" fmla="*/ 18 w 63"/>
              <a:gd name="T61" fmla="*/ 64 h 102"/>
              <a:gd name="T62" fmla="*/ 15 w 63"/>
              <a:gd name="T63" fmla="*/ 64 h 102"/>
              <a:gd name="T64" fmla="*/ 12 w 63"/>
              <a:gd name="T65" fmla="*/ 63 h 102"/>
              <a:gd name="T66" fmla="*/ 12 w 63"/>
              <a:gd name="T67" fmla="*/ 102 h 102"/>
              <a:gd name="T68" fmla="*/ 0 w 63"/>
              <a:gd name="T69" fmla="*/ 102 h 102"/>
              <a:gd name="T70" fmla="*/ 0 w 63"/>
              <a:gd name="T71" fmla="*/ 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3" h="102">
                <a:moveTo>
                  <a:pt x="25" y="10"/>
                </a:moveTo>
                <a:lnTo>
                  <a:pt x="25" y="10"/>
                </a:lnTo>
                <a:cubicBezTo>
                  <a:pt x="22" y="10"/>
                  <a:pt x="20" y="10"/>
                  <a:pt x="18" y="10"/>
                </a:cubicBezTo>
                <a:cubicBezTo>
                  <a:pt x="15" y="10"/>
                  <a:pt x="13" y="10"/>
                  <a:pt x="12" y="11"/>
                </a:cubicBezTo>
                <a:lnTo>
                  <a:pt x="12" y="53"/>
                </a:lnTo>
                <a:cubicBezTo>
                  <a:pt x="13" y="53"/>
                  <a:pt x="13" y="53"/>
                  <a:pt x="14" y="53"/>
                </a:cubicBezTo>
                <a:cubicBezTo>
                  <a:pt x="16" y="53"/>
                  <a:pt x="17" y="53"/>
                  <a:pt x="18" y="53"/>
                </a:cubicBezTo>
                <a:cubicBezTo>
                  <a:pt x="19" y="53"/>
                  <a:pt x="20" y="53"/>
                  <a:pt x="21" y="53"/>
                </a:cubicBezTo>
                <a:lnTo>
                  <a:pt x="23" y="53"/>
                </a:lnTo>
                <a:cubicBezTo>
                  <a:pt x="27" y="53"/>
                  <a:pt x="30" y="53"/>
                  <a:pt x="33" y="52"/>
                </a:cubicBezTo>
                <a:cubicBezTo>
                  <a:pt x="36" y="52"/>
                  <a:pt x="39" y="50"/>
                  <a:pt x="42" y="49"/>
                </a:cubicBezTo>
                <a:cubicBezTo>
                  <a:pt x="44" y="47"/>
                  <a:pt x="47" y="45"/>
                  <a:pt x="48" y="42"/>
                </a:cubicBezTo>
                <a:cubicBezTo>
                  <a:pt x="50" y="39"/>
                  <a:pt x="50" y="35"/>
                  <a:pt x="50" y="31"/>
                </a:cubicBezTo>
                <a:cubicBezTo>
                  <a:pt x="50" y="27"/>
                  <a:pt x="50" y="23"/>
                  <a:pt x="48" y="21"/>
                </a:cubicBezTo>
                <a:cubicBezTo>
                  <a:pt x="47" y="18"/>
                  <a:pt x="45" y="16"/>
                  <a:pt x="42" y="14"/>
                </a:cubicBezTo>
                <a:cubicBezTo>
                  <a:pt x="40" y="13"/>
                  <a:pt x="37" y="12"/>
                  <a:pt x="34" y="11"/>
                </a:cubicBezTo>
                <a:cubicBezTo>
                  <a:pt x="31" y="10"/>
                  <a:pt x="28" y="10"/>
                  <a:pt x="25" y="10"/>
                </a:cubicBezTo>
                <a:close/>
                <a:moveTo>
                  <a:pt x="0" y="2"/>
                </a:moveTo>
                <a:lnTo>
                  <a:pt x="0" y="2"/>
                </a:lnTo>
                <a:cubicBezTo>
                  <a:pt x="4" y="1"/>
                  <a:pt x="8" y="0"/>
                  <a:pt x="12" y="0"/>
                </a:cubicBezTo>
                <a:cubicBezTo>
                  <a:pt x="16" y="0"/>
                  <a:pt x="20" y="0"/>
                  <a:pt x="25" y="0"/>
                </a:cubicBezTo>
                <a:cubicBezTo>
                  <a:pt x="29" y="0"/>
                  <a:pt x="33" y="0"/>
                  <a:pt x="38" y="1"/>
                </a:cubicBezTo>
                <a:cubicBezTo>
                  <a:pt x="43" y="2"/>
                  <a:pt x="47" y="3"/>
                  <a:pt x="50" y="6"/>
                </a:cubicBezTo>
                <a:cubicBezTo>
                  <a:pt x="54" y="8"/>
                  <a:pt x="57" y="11"/>
                  <a:pt x="60" y="15"/>
                </a:cubicBezTo>
                <a:cubicBezTo>
                  <a:pt x="62" y="19"/>
                  <a:pt x="63" y="24"/>
                  <a:pt x="63" y="31"/>
                </a:cubicBezTo>
                <a:cubicBezTo>
                  <a:pt x="63" y="37"/>
                  <a:pt x="62" y="42"/>
                  <a:pt x="60" y="46"/>
                </a:cubicBezTo>
                <a:cubicBezTo>
                  <a:pt x="58" y="50"/>
                  <a:pt x="55" y="54"/>
                  <a:pt x="51" y="56"/>
                </a:cubicBezTo>
                <a:cubicBezTo>
                  <a:pt x="47" y="59"/>
                  <a:pt x="43" y="61"/>
                  <a:pt x="39" y="62"/>
                </a:cubicBezTo>
                <a:cubicBezTo>
                  <a:pt x="34" y="63"/>
                  <a:pt x="29" y="64"/>
                  <a:pt x="24" y="64"/>
                </a:cubicBezTo>
                <a:lnTo>
                  <a:pt x="22" y="64"/>
                </a:lnTo>
                <a:cubicBezTo>
                  <a:pt x="20" y="64"/>
                  <a:pt x="19" y="64"/>
                  <a:pt x="18" y="64"/>
                </a:cubicBezTo>
                <a:cubicBezTo>
                  <a:pt x="17" y="64"/>
                  <a:pt x="16" y="64"/>
                  <a:pt x="15" y="64"/>
                </a:cubicBezTo>
                <a:cubicBezTo>
                  <a:pt x="13" y="63"/>
                  <a:pt x="13" y="63"/>
                  <a:pt x="12" y="63"/>
                </a:cubicBezTo>
                <a:lnTo>
                  <a:pt x="12" y="102"/>
                </a:lnTo>
                <a:lnTo>
                  <a:pt x="0" y="102"/>
                </a:lnTo>
                <a:lnTo>
                  <a:pt x="0" y="2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54" name="Freeform 1954"/>
          <p:cNvSpPr>
            <a:spLocks noEditPoints="1"/>
          </p:cNvSpPr>
          <p:nvPr/>
        </p:nvSpPr>
        <p:spPr bwMode="auto">
          <a:xfrm>
            <a:off x="2459568" y="623889"/>
            <a:ext cx="76200" cy="74613"/>
          </a:xfrm>
          <a:custGeom>
            <a:avLst/>
            <a:gdLst>
              <a:gd name="T0" fmla="*/ 26 w 82"/>
              <a:gd name="T1" fmla="*/ 64 h 103"/>
              <a:gd name="T2" fmla="*/ 26 w 82"/>
              <a:gd name="T3" fmla="*/ 64 h 103"/>
              <a:gd name="T4" fmla="*/ 55 w 82"/>
              <a:gd name="T5" fmla="*/ 64 h 103"/>
              <a:gd name="T6" fmla="*/ 44 w 82"/>
              <a:gd name="T7" fmla="*/ 34 h 103"/>
              <a:gd name="T8" fmla="*/ 40 w 82"/>
              <a:gd name="T9" fmla="*/ 18 h 103"/>
              <a:gd name="T10" fmla="*/ 40 w 82"/>
              <a:gd name="T11" fmla="*/ 18 h 103"/>
              <a:gd name="T12" fmla="*/ 37 w 82"/>
              <a:gd name="T13" fmla="*/ 34 h 103"/>
              <a:gd name="T14" fmla="*/ 26 w 82"/>
              <a:gd name="T15" fmla="*/ 64 h 103"/>
              <a:gd name="T16" fmla="*/ 59 w 82"/>
              <a:gd name="T17" fmla="*/ 75 h 103"/>
              <a:gd name="T18" fmla="*/ 59 w 82"/>
              <a:gd name="T19" fmla="*/ 75 h 103"/>
              <a:gd name="T20" fmla="*/ 22 w 82"/>
              <a:gd name="T21" fmla="*/ 75 h 103"/>
              <a:gd name="T22" fmla="*/ 12 w 82"/>
              <a:gd name="T23" fmla="*/ 103 h 103"/>
              <a:gd name="T24" fmla="*/ 0 w 82"/>
              <a:gd name="T25" fmla="*/ 103 h 103"/>
              <a:gd name="T26" fmla="*/ 38 w 82"/>
              <a:gd name="T27" fmla="*/ 0 h 103"/>
              <a:gd name="T28" fmla="*/ 43 w 82"/>
              <a:gd name="T29" fmla="*/ 0 h 103"/>
              <a:gd name="T30" fmla="*/ 82 w 82"/>
              <a:gd name="T31" fmla="*/ 103 h 103"/>
              <a:gd name="T32" fmla="*/ 69 w 82"/>
              <a:gd name="T33" fmla="*/ 103 h 103"/>
              <a:gd name="T34" fmla="*/ 59 w 82"/>
              <a:gd name="T35" fmla="*/ 75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2" h="103">
                <a:moveTo>
                  <a:pt x="26" y="64"/>
                </a:moveTo>
                <a:lnTo>
                  <a:pt x="26" y="64"/>
                </a:lnTo>
                <a:lnTo>
                  <a:pt x="55" y="64"/>
                </a:lnTo>
                <a:lnTo>
                  <a:pt x="44" y="34"/>
                </a:lnTo>
                <a:lnTo>
                  <a:pt x="40" y="18"/>
                </a:lnTo>
                <a:lnTo>
                  <a:pt x="40" y="18"/>
                </a:lnTo>
                <a:lnTo>
                  <a:pt x="37" y="34"/>
                </a:lnTo>
                <a:lnTo>
                  <a:pt x="26" y="64"/>
                </a:lnTo>
                <a:close/>
                <a:moveTo>
                  <a:pt x="59" y="75"/>
                </a:moveTo>
                <a:lnTo>
                  <a:pt x="59" y="75"/>
                </a:lnTo>
                <a:lnTo>
                  <a:pt x="22" y="75"/>
                </a:lnTo>
                <a:lnTo>
                  <a:pt x="12" y="103"/>
                </a:lnTo>
                <a:lnTo>
                  <a:pt x="0" y="103"/>
                </a:lnTo>
                <a:lnTo>
                  <a:pt x="38" y="0"/>
                </a:lnTo>
                <a:lnTo>
                  <a:pt x="43" y="0"/>
                </a:lnTo>
                <a:lnTo>
                  <a:pt x="82" y="103"/>
                </a:lnTo>
                <a:lnTo>
                  <a:pt x="69" y="103"/>
                </a:lnTo>
                <a:lnTo>
                  <a:pt x="59" y="75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55" name="Freeform 1955"/>
          <p:cNvSpPr>
            <a:spLocks/>
          </p:cNvSpPr>
          <p:nvPr/>
        </p:nvSpPr>
        <p:spPr bwMode="auto">
          <a:xfrm>
            <a:off x="2550584" y="625476"/>
            <a:ext cx="78317" cy="85725"/>
          </a:xfrm>
          <a:custGeom>
            <a:avLst/>
            <a:gdLst>
              <a:gd name="T0" fmla="*/ 83 w 83"/>
              <a:gd name="T1" fmla="*/ 119 h 119"/>
              <a:gd name="T2" fmla="*/ 83 w 83"/>
              <a:gd name="T3" fmla="*/ 119 h 119"/>
              <a:gd name="T4" fmla="*/ 75 w 83"/>
              <a:gd name="T5" fmla="*/ 119 h 119"/>
              <a:gd name="T6" fmla="*/ 73 w 83"/>
              <a:gd name="T7" fmla="*/ 101 h 119"/>
              <a:gd name="T8" fmla="*/ 0 w 83"/>
              <a:gd name="T9" fmla="*/ 101 h 119"/>
              <a:gd name="T10" fmla="*/ 0 w 83"/>
              <a:gd name="T11" fmla="*/ 0 h 119"/>
              <a:gd name="T12" fmla="*/ 12 w 83"/>
              <a:gd name="T13" fmla="*/ 0 h 119"/>
              <a:gd name="T14" fmla="*/ 12 w 83"/>
              <a:gd name="T15" fmla="*/ 90 h 119"/>
              <a:gd name="T16" fmla="*/ 58 w 83"/>
              <a:gd name="T17" fmla="*/ 90 h 119"/>
              <a:gd name="T18" fmla="*/ 58 w 83"/>
              <a:gd name="T19" fmla="*/ 0 h 119"/>
              <a:gd name="T20" fmla="*/ 70 w 83"/>
              <a:gd name="T21" fmla="*/ 0 h 119"/>
              <a:gd name="T22" fmla="*/ 70 w 83"/>
              <a:gd name="T23" fmla="*/ 90 h 119"/>
              <a:gd name="T24" fmla="*/ 83 w 83"/>
              <a:gd name="T25" fmla="*/ 90 h 119"/>
              <a:gd name="T26" fmla="*/ 83 w 83"/>
              <a:gd name="T27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3" h="119">
                <a:moveTo>
                  <a:pt x="83" y="119"/>
                </a:moveTo>
                <a:lnTo>
                  <a:pt x="83" y="119"/>
                </a:lnTo>
                <a:lnTo>
                  <a:pt x="75" y="119"/>
                </a:lnTo>
                <a:lnTo>
                  <a:pt x="73" y="101"/>
                </a:lnTo>
                <a:lnTo>
                  <a:pt x="0" y="101"/>
                </a:lnTo>
                <a:lnTo>
                  <a:pt x="0" y="0"/>
                </a:lnTo>
                <a:lnTo>
                  <a:pt x="12" y="0"/>
                </a:lnTo>
                <a:lnTo>
                  <a:pt x="12" y="90"/>
                </a:lnTo>
                <a:lnTo>
                  <a:pt x="58" y="90"/>
                </a:lnTo>
                <a:lnTo>
                  <a:pt x="58" y="0"/>
                </a:lnTo>
                <a:lnTo>
                  <a:pt x="70" y="0"/>
                </a:lnTo>
                <a:lnTo>
                  <a:pt x="70" y="90"/>
                </a:lnTo>
                <a:lnTo>
                  <a:pt x="83" y="90"/>
                </a:lnTo>
                <a:lnTo>
                  <a:pt x="83" y="119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56" name="Freeform 1956"/>
          <p:cNvSpPr>
            <a:spLocks/>
          </p:cNvSpPr>
          <p:nvPr/>
        </p:nvSpPr>
        <p:spPr bwMode="auto">
          <a:xfrm>
            <a:off x="2645835" y="625476"/>
            <a:ext cx="69851" cy="73025"/>
          </a:xfrm>
          <a:custGeom>
            <a:avLst/>
            <a:gdLst>
              <a:gd name="T0" fmla="*/ 62 w 74"/>
              <a:gd name="T1" fmla="*/ 32 h 101"/>
              <a:gd name="T2" fmla="*/ 62 w 74"/>
              <a:gd name="T3" fmla="*/ 32 h 101"/>
              <a:gd name="T4" fmla="*/ 63 w 74"/>
              <a:gd name="T5" fmla="*/ 21 h 101"/>
              <a:gd name="T6" fmla="*/ 62 w 74"/>
              <a:gd name="T7" fmla="*/ 21 h 101"/>
              <a:gd name="T8" fmla="*/ 56 w 74"/>
              <a:gd name="T9" fmla="*/ 33 h 101"/>
              <a:gd name="T10" fmla="*/ 7 w 74"/>
              <a:gd name="T11" fmla="*/ 101 h 101"/>
              <a:gd name="T12" fmla="*/ 0 w 74"/>
              <a:gd name="T13" fmla="*/ 101 h 101"/>
              <a:gd name="T14" fmla="*/ 0 w 74"/>
              <a:gd name="T15" fmla="*/ 0 h 101"/>
              <a:gd name="T16" fmla="*/ 12 w 74"/>
              <a:gd name="T17" fmla="*/ 0 h 101"/>
              <a:gd name="T18" fmla="*/ 12 w 74"/>
              <a:gd name="T19" fmla="*/ 69 h 101"/>
              <a:gd name="T20" fmla="*/ 11 w 74"/>
              <a:gd name="T21" fmla="*/ 80 h 101"/>
              <a:gd name="T22" fmla="*/ 12 w 74"/>
              <a:gd name="T23" fmla="*/ 80 h 101"/>
              <a:gd name="T24" fmla="*/ 18 w 74"/>
              <a:gd name="T25" fmla="*/ 68 h 101"/>
              <a:gd name="T26" fmla="*/ 67 w 74"/>
              <a:gd name="T27" fmla="*/ 0 h 101"/>
              <a:gd name="T28" fmla="*/ 74 w 74"/>
              <a:gd name="T29" fmla="*/ 0 h 101"/>
              <a:gd name="T30" fmla="*/ 74 w 74"/>
              <a:gd name="T31" fmla="*/ 101 h 101"/>
              <a:gd name="T32" fmla="*/ 62 w 74"/>
              <a:gd name="T33" fmla="*/ 101 h 101"/>
              <a:gd name="T34" fmla="*/ 62 w 74"/>
              <a:gd name="T35" fmla="*/ 32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4" h="101">
                <a:moveTo>
                  <a:pt x="62" y="32"/>
                </a:moveTo>
                <a:lnTo>
                  <a:pt x="62" y="32"/>
                </a:lnTo>
                <a:lnTo>
                  <a:pt x="63" y="21"/>
                </a:lnTo>
                <a:lnTo>
                  <a:pt x="62" y="21"/>
                </a:lnTo>
                <a:lnTo>
                  <a:pt x="56" y="33"/>
                </a:lnTo>
                <a:lnTo>
                  <a:pt x="7" y="101"/>
                </a:lnTo>
                <a:lnTo>
                  <a:pt x="0" y="101"/>
                </a:lnTo>
                <a:lnTo>
                  <a:pt x="0" y="0"/>
                </a:lnTo>
                <a:lnTo>
                  <a:pt x="12" y="0"/>
                </a:lnTo>
                <a:lnTo>
                  <a:pt x="12" y="69"/>
                </a:lnTo>
                <a:lnTo>
                  <a:pt x="11" y="80"/>
                </a:lnTo>
                <a:lnTo>
                  <a:pt x="12" y="80"/>
                </a:lnTo>
                <a:lnTo>
                  <a:pt x="18" y="68"/>
                </a:lnTo>
                <a:lnTo>
                  <a:pt x="67" y="0"/>
                </a:lnTo>
                <a:lnTo>
                  <a:pt x="74" y="0"/>
                </a:lnTo>
                <a:lnTo>
                  <a:pt x="74" y="101"/>
                </a:lnTo>
                <a:lnTo>
                  <a:pt x="62" y="101"/>
                </a:lnTo>
                <a:lnTo>
                  <a:pt x="62" y="32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57" name="Freeform 1957"/>
          <p:cNvSpPr>
            <a:spLocks/>
          </p:cNvSpPr>
          <p:nvPr/>
        </p:nvSpPr>
        <p:spPr bwMode="auto">
          <a:xfrm>
            <a:off x="2741084" y="625476"/>
            <a:ext cx="69851" cy="73025"/>
          </a:xfrm>
          <a:custGeom>
            <a:avLst/>
            <a:gdLst>
              <a:gd name="T0" fmla="*/ 61 w 73"/>
              <a:gd name="T1" fmla="*/ 32 h 101"/>
              <a:gd name="T2" fmla="*/ 61 w 73"/>
              <a:gd name="T3" fmla="*/ 32 h 101"/>
              <a:gd name="T4" fmla="*/ 62 w 73"/>
              <a:gd name="T5" fmla="*/ 21 h 101"/>
              <a:gd name="T6" fmla="*/ 62 w 73"/>
              <a:gd name="T7" fmla="*/ 21 h 101"/>
              <a:gd name="T8" fmla="*/ 55 w 73"/>
              <a:gd name="T9" fmla="*/ 33 h 101"/>
              <a:gd name="T10" fmla="*/ 7 w 73"/>
              <a:gd name="T11" fmla="*/ 101 h 101"/>
              <a:gd name="T12" fmla="*/ 0 w 73"/>
              <a:gd name="T13" fmla="*/ 101 h 101"/>
              <a:gd name="T14" fmla="*/ 0 w 73"/>
              <a:gd name="T15" fmla="*/ 0 h 101"/>
              <a:gd name="T16" fmla="*/ 12 w 73"/>
              <a:gd name="T17" fmla="*/ 0 h 101"/>
              <a:gd name="T18" fmla="*/ 12 w 73"/>
              <a:gd name="T19" fmla="*/ 69 h 101"/>
              <a:gd name="T20" fmla="*/ 11 w 73"/>
              <a:gd name="T21" fmla="*/ 80 h 101"/>
              <a:gd name="T22" fmla="*/ 11 w 73"/>
              <a:gd name="T23" fmla="*/ 80 h 101"/>
              <a:gd name="T24" fmla="*/ 18 w 73"/>
              <a:gd name="T25" fmla="*/ 68 h 101"/>
              <a:gd name="T26" fmla="*/ 66 w 73"/>
              <a:gd name="T27" fmla="*/ 0 h 101"/>
              <a:gd name="T28" fmla="*/ 73 w 73"/>
              <a:gd name="T29" fmla="*/ 0 h 101"/>
              <a:gd name="T30" fmla="*/ 73 w 73"/>
              <a:gd name="T31" fmla="*/ 101 h 101"/>
              <a:gd name="T32" fmla="*/ 61 w 73"/>
              <a:gd name="T33" fmla="*/ 101 h 101"/>
              <a:gd name="T34" fmla="*/ 61 w 73"/>
              <a:gd name="T35" fmla="*/ 32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3" h="101">
                <a:moveTo>
                  <a:pt x="61" y="32"/>
                </a:moveTo>
                <a:lnTo>
                  <a:pt x="61" y="32"/>
                </a:lnTo>
                <a:lnTo>
                  <a:pt x="62" y="21"/>
                </a:lnTo>
                <a:lnTo>
                  <a:pt x="62" y="21"/>
                </a:lnTo>
                <a:lnTo>
                  <a:pt x="55" y="33"/>
                </a:lnTo>
                <a:lnTo>
                  <a:pt x="7" y="101"/>
                </a:lnTo>
                <a:lnTo>
                  <a:pt x="0" y="101"/>
                </a:lnTo>
                <a:lnTo>
                  <a:pt x="0" y="0"/>
                </a:lnTo>
                <a:lnTo>
                  <a:pt x="12" y="0"/>
                </a:lnTo>
                <a:lnTo>
                  <a:pt x="12" y="69"/>
                </a:lnTo>
                <a:lnTo>
                  <a:pt x="11" y="80"/>
                </a:lnTo>
                <a:lnTo>
                  <a:pt x="11" y="80"/>
                </a:lnTo>
                <a:lnTo>
                  <a:pt x="18" y="68"/>
                </a:lnTo>
                <a:lnTo>
                  <a:pt x="66" y="0"/>
                </a:lnTo>
                <a:lnTo>
                  <a:pt x="73" y="0"/>
                </a:lnTo>
                <a:lnTo>
                  <a:pt x="73" y="101"/>
                </a:lnTo>
                <a:lnTo>
                  <a:pt x="61" y="101"/>
                </a:lnTo>
                <a:lnTo>
                  <a:pt x="61" y="32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686067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29" y="397739"/>
            <a:ext cx="8963422" cy="151780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52650" y="1951038"/>
            <a:ext cx="9144000" cy="23876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3600" b="1" dirty="0" smtClean="0">
                <a:solidFill>
                  <a:srgbClr val="00602B"/>
                </a:solidFill>
                <a:latin typeface="Calibri"/>
                <a:ea typeface="+mn-ea"/>
                <a:cs typeface="+mn-cs"/>
              </a:rPr>
              <a:t>Федеральный </a:t>
            </a:r>
            <a:r>
              <a:rPr lang="ru-RU" sz="3600" b="1" dirty="0">
                <a:solidFill>
                  <a:srgbClr val="00602B"/>
                </a:solidFill>
                <a:latin typeface="Calibri"/>
                <a:ea typeface="+mn-ea"/>
                <a:cs typeface="+mn-cs"/>
              </a:rPr>
              <a:t>закон о социальном заказе: цели и порядок </a:t>
            </a:r>
            <a:r>
              <a:rPr lang="ru-RU" sz="3600" b="1" dirty="0" smtClean="0">
                <a:solidFill>
                  <a:srgbClr val="00602B"/>
                </a:solidFill>
                <a:latin typeface="Calibri"/>
                <a:ea typeface="+mn-ea"/>
                <a:cs typeface="+mn-cs"/>
              </a:rPr>
              <a:t>реализации</a:t>
            </a:r>
            <a:endParaRPr lang="ru-RU" sz="3600" b="1" dirty="0">
              <a:solidFill>
                <a:srgbClr val="00602B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13938" y="4926685"/>
            <a:ext cx="3922503" cy="1655762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Заместитель </a:t>
            </a:r>
            <a:r>
              <a:rPr lang="ru-RU" dirty="0" smtClean="0"/>
              <a:t>начальника отдела Департамента правового регулирования бюджетных отношений Минфина России</a:t>
            </a:r>
          </a:p>
          <a:p>
            <a:r>
              <a:rPr lang="ru-RU" dirty="0" smtClean="0"/>
              <a:t>Н.В. Григорьева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881" y="0"/>
            <a:ext cx="2304488" cy="257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20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/>
          </p:nvPr>
        </p:nvGraphicFramePr>
        <p:xfrm>
          <a:off x="219075" y="1762391"/>
          <a:ext cx="862012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385" y="174804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Финансовое обеспечение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4" name="Правая фигурная скобка 23"/>
          <p:cNvSpPr/>
          <p:nvPr/>
        </p:nvSpPr>
        <p:spPr>
          <a:xfrm>
            <a:off x="6905625" y="2193805"/>
            <a:ext cx="393573" cy="3543299"/>
          </a:xfrm>
          <a:prstGeom prst="rightBrac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99198" y="3642288"/>
            <a:ext cx="1476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Субсидия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из бюджета</a:t>
            </a:r>
            <a:r>
              <a:rPr kumimoji="0" lang="ru-RU" sz="18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839200" y="1407682"/>
            <a:ext cx="2933700" cy="5060756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Предоставляется на основании заключенного соглашения;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Рассчитывается на основании нормативных затрат, применяемых для расчета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госзадания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Включает затраты на содержание имущества;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Целевое использование определяется достижением установленных в соглашении объема и качества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92036" y="6137711"/>
            <a:ext cx="681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</a:t>
            </a: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Независимо от организационно-правовой формы и формы собственности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14424" y="4775080"/>
            <a:ext cx="542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ФЛ</a:t>
            </a: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67175" y="1876992"/>
            <a:ext cx="581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ГУП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490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306" y="-60563"/>
            <a:ext cx="11667367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Ответственность и обязательства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3" name="Объект 42" descr="Work Train Factory · Free image on Pixaba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592" y="761840"/>
            <a:ext cx="1763081" cy="1763081"/>
          </a:xfrm>
        </p:spPr>
      </p:pic>
      <p:pic>
        <p:nvPicPr>
          <p:cNvPr id="45" name="Рисунок 44" descr="Rompu Sans Abri Brisées · Image gratuite sur Pixaba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693" y="1723229"/>
            <a:ext cx="1344694" cy="1344694"/>
          </a:xfrm>
          <a:prstGeom prst="rect">
            <a:avLst/>
          </a:prstGeom>
        </p:spPr>
      </p:pic>
      <p:pic>
        <p:nvPicPr>
          <p:cNvPr id="48" name="Рисунок 47" descr="Away Direction Decision · Free image on Pixaba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38" y="3837770"/>
            <a:ext cx="1489543" cy="1489543"/>
          </a:xfrm>
          <a:prstGeom prst="rect">
            <a:avLst/>
          </a:prstGeom>
        </p:spPr>
      </p:pic>
      <p:pic>
        <p:nvPicPr>
          <p:cNvPr id="51" name="Рисунок 50" descr="Programação – Item 50 | Fernando Franzini Blo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540" y="5076983"/>
            <a:ext cx="1325880" cy="152400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354781" y="5164972"/>
            <a:ext cx="373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Неисполнение или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ненадлежащее исполнение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услуг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162810" y="3116376"/>
            <a:ext cx="3105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Уполномоченный орган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рассматривает заявление и проводит проверку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739244" y="1400063"/>
            <a:ext cx="4433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Нанесен вред здоровью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возмещение вреда по решению уполномоченного органа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739244" y="2673992"/>
            <a:ext cx="4958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II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Здоровью ничего не угрожает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в зависимости от тяжести последствий нарушения: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750945" y="3466369"/>
            <a:ext cx="2618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Вариант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Устраняются недостатки, исполнитель продолжает работать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9583638" y="3427378"/>
            <a:ext cx="26083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Вариант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II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 исполнителем расторгается соглашение, проводится замена исполнителя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https://static6.depositphotos.com/1006899/658/i/380/depositphotos_6582722-stock-photo-agreement-with-intermediary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377" y="4812744"/>
            <a:ext cx="2232228" cy="192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94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9939" y="290810"/>
            <a:ext cx="10998585" cy="9144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Информационное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взаимодействие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902FE42-2BD0-4C15-9AFD-BBD685B159E3}"/>
              </a:ext>
            </a:extLst>
          </p:cNvPr>
          <p:cNvSpPr/>
          <p:nvPr/>
        </p:nvSpPr>
        <p:spPr>
          <a:xfrm>
            <a:off x="1281895" y="1715964"/>
            <a:ext cx="10623665" cy="119110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26ABD5-1994-4914-8251-C04E01836257}"/>
              </a:ext>
            </a:extLst>
          </p:cNvPr>
          <p:cNvSpPr txBox="1"/>
          <p:nvPr/>
        </p:nvSpPr>
        <p:spPr>
          <a:xfrm>
            <a:off x="1473858" y="1772908"/>
            <a:ext cx="101769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Размещение информации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и документов на едином портале бюджетной системы Российской Федерации</a:t>
            </a:r>
            <a:r>
              <a:rPr kumimoji="0" lang="en-US" sz="1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информация об утвержденных социальных заказах, отчеты об исполнении социальных заказов, информация о реестрах исполнителей услуг, объявления о проведении и об отмене проведения конкурсов, протоколы рассмотрения и оценки предложения участников конкурса, результаты оценки качества оказания услуг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https://mir-s3-cdn-cf.behance.net/projects/max_808/f0152f31882241.Y3JvcCwxMjg0LDEwMDQsNTcsMjI4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8886" y1="20886" x2="60644" y2="216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58" y="1889273"/>
            <a:ext cx="1145829" cy="89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id="{1902FE42-2BD0-4C15-9AFD-BBD685B159E3}"/>
              </a:ext>
            </a:extLst>
          </p:cNvPr>
          <p:cNvSpPr/>
          <p:nvPr/>
        </p:nvSpPr>
        <p:spPr>
          <a:xfrm>
            <a:off x="1281894" y="3147229"/>
            <a:ext cx="10623665" cy="74648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26ABD5-1994-4914-8251-C04E01836257}"/>
              </a:ext>
            </a:extLst>
          </p:cNvPr>
          <p:cNvSpPr txBox="1"/>
          <p:nvPr/>
        </p:nvSpPr>
        <p:spPr>
          <a:xfrm>
            <a:off x="1473857" y="3204173"/>
            <a:ext cx="10244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Проведение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конкурсных процедур в электронной форме, в том числе на специальной площадке в государственной интегрированной системе управления общественными финансами «Электронный бюджет» (с 2023 года)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Скругленный прямоугольник 2">
            <a:extLst>
              <a:ext uri="{FF2B5EF4-FFF2-40B4-BE49-F238E27FC236}">
                <a16:creationId xmlns:a16="http://schemas.microsoft.com/office/drawing/2014/main" id="{1902FE42-2BD0-4C15-9AFD-BBD685B159E3}"/>
              </a:ext>
            </a:extLst>
          </p:cNvPr>
          <p:cNvSpPr/>
          <p:nvPr/>
        </p:nvSpPr>
        <p:spPr>
          <a:xfrm>
            <a:off x="1281894" y="4119514"/>
            <a:ext cx="10623665" cy="91145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26ABD5-1994-4914-8251-C04E01836257}"/>
              </a:ext>
            </a:extLst>
          </p:cNvPr>
          <p:cNvSpPr txBox="1"/>
          <p:nvPr/>
        </p:nvSpPr>
        <p:spPr>
          <a:xfrm>
            <a:off x="1473857" y="4176458"/>
            <a:ext cx="102446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Заключение по результатам отбора исполнителей услуг соглашений в электронной форме и</a:t>
            </a:r>
            <a:r>
              <a:rPr lang="ru-RU" sz="1600" dirty="0">
                <a:solidFill>
                  <a:prstClr val="black"/>
                </a:solidFill>
              </a:rPr>
              <a:t> включение таких соглашений в единый реестр соглашений о предоставлении из соответствующего бюджета бюджетной системы Российской Федерации </a:t>
            </a:r>
            <a:r>
              <a:rPr lang="ru-RU" sz="1600" dirty="0" smtClean="0">
                <a:solidFill>
                  <a:prstClr val="black"/>
                </a:solidFill>
              </a:rPr>
              <a:t>субсидий в ГИИС «Электронный бюджет»</a:t>
            </a:r>
            <a:endParaRPr lang="ru-RU" sz="1600" dirty="0">
              <a:solidFill>
                <a:prstClr val="black"/>
              </a:solidFill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34" name="Picture 10" descr="https://www.pinclipart.com/picdir/big/27-270647_signing-the-contract-svg-png-icon-free-downloa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73" y="4239941"/>
            <a:ext cx="660086" cy="71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e7.pngegg.com/pngimages/796/238/png-clipart-auction-computer-icons-bidding-auction-text-internet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41" b="98186" l="2111" r="97000">
                        <a14:foregroundMark x1="20333" y1="16327" x2="20333" y2="16327"/>
                        <a14:foregroundMark x1="44778" y1="38776" x2="44778" y2="38776"/>
                        <a14:foregroundMark x1="52111" y1="33787" x2="40444" y2="47392"/>
                        <a14:foregroundMark x1="46667" y1="31293" x2="32111" y2="47619"/>
                        <a14:foregroundMark x1="47333" y1="22336" x2="37778" y2="53175"/>
                        <a14:foregroundMark x1="43444" y1="45465" x2="38556" y2="50907"/>
                        <a14:foregroundMark x1="51444" y1="48753" x2="62778" y2="60317"/>
                        <a14:foregroundMark x1="68778" y1="62132" x2="81222" y2="58163"/>
                        <a14:foregroundMark x1="85889" y1="60998" x2="95111" y2="68707"/>
                        <a14:foregroundMark x1="97000" y1="78458" x2="96222" y2="86168"/>
                        <a14:foregroundMark x1="94556" y1="87528" x2="86778" y2="95692"/>
                        <a14:foregroundMark x1="85667" y1="94558" x2="76667" y2="98186"/>
                        <a14:foregroundMark x1="63556" y1="90136" x2="72333" y2="96485"/>
                        <a14:foregroundMark x1="55667" y1="93991" x2="29556" y2="90590"/>
                        <a14:foregroundMark x1="30444" y1="75397" x2="48333" y2="74830"/>
                        <a14:foregroundMark x1="62556" y1="68707" x2="60111" y2="72336"/>
                        <a14:foregroundMark x1="78333" y1="72562" x2="77778" y2="79478"/>
                        <a14:foregroundMark x1="78222" y1="81973" x2="86111" y2="80612"/>
                        <a14:foregroundMark x1="57333" y1="68141" x2="57556" y2="73923"/>
                        <a14:foregroundMark x1="54111" y1="35488" x2="54667" y2="29932"/>
                        <a14:foregroundMark x1="7111" y1="32993" x2="2222" y2="43991"/>
                        <a14:foregroundMark x1="4667" y1="62812" x2="19556" y2="80385"/>
                        <a14:foregroundMark x1="4000" y1="56576" x2="2667" y2="47052"/>
                        <a14:foregroundMark x1="10000" y1="25170" x2="15556" y2="18254"/>
                        <a14:foregroundMark x1="27778" y1="8503" x2="40556" y2="3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53" y="3175700"/>
            <a:ext cx="654815" cy="641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ый прямоугольник 2">
            <a:extLst>
              <a:ext uri="{FF2B5EF4-FFF2-40B4-BE49-F238E27FC236}">
                <a16:creationId xmlns:a16="http://schemas.microsoft.com/office/drawing/2014/main" id="{1902FE42-2BD0-4C15-9AFD-BBD685B159E3}"/>
              </a:ext>
            </a:extLst>
          </p:cNvPr>
          <p:cNvSpPr/>
          <p:nvPr/>
        </p:nvSpPr>
        <p:spPr>
          <a:xfrm>
            <a:off x="1281894" y="5286712"/>
            <a:ext cx="10623665" cy="77897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26ABD5-1994-4914-8251-C04E01836257}"/>
              </a:ext>
            </a:extLst>
          </p:cNvPr>
          <p:cNvSpPr txBox="1"/>
          <p:nvPr/>
        </p:nvSpPr>
        <p:spPr>
          <a:xfrm>
            <a:off x="1473857" y="5343656"/>
            <a:ext cx="10244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ru-RU" sz="1600" dirty="0">
                <a:solidFill>
                  <a:prstClr val="black"/>
                </a:solidFill>
              </a:rPr>
              <a:t>Размещение участником отбора исполнителей услуг информации, соответствующей первому (базовому) или второму (расширенному) или третьему (полному) уровням информационной </a:t>
            </a:r>
            <a:r>
              <a:rPr lang="ru-RU" sz="1600" dirty="0" smtClean="0">
                <a:solidFill>
                  <a:prstClr val="black"/>
                </a:solidFill>
              </a:rPr>
              <a:t>открытости, на сайте </a:t>
            </a:r>
            <a:r>
              <a:rPr lang="en-US" sz="1600" dirty="0" smtClean="0">
                <a:solidFill>
                  <a:prstClr val="black"/>
                </a:solidFill>
              </a:rPr>
              <a:t>www.bus.gov.ru</a:t>
            </a:r>
            <a:endParaRPr lang="ru-RU" sz="1600" dirty="0" smtClean="0">
              <a:solidFill>
                <a:prstClr val="black"/>
              </a:solidFill>
            </a:endParaRPr>
          </a:p>
        </p:txBody>
      </p:sp>
      <p:pic>
        <p:nvPicPr>
          <p:cNvPr id="1038" name="Picture 14" descr="https://shkola-tishino.klgd.eduru.ru/media/2021/03/29/1249035540/ofits-sajt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69" y="5303447"/>
            <a:ext cx="1036243" cy="665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384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3310" y="22543"/>
            <a:ext cx="10515600" cy="1325563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Сферы и порядок применения закона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Picture 4" descr="Картинки по запросу &quot;санаторно-курортное лечени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4" y="2374563"/>
            <a:ext cx="1418809" cy="1418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&quot;социальное обслуживание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25" y="1257357"/>
            <a:ext cx="1652523" cy="942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279139" y="1216235"/>
            <a:ext cx="2921049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Социальное обслуживание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(за исключением стационарной формы)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34829" y="2425463"/>
            <a:ext cx="2832619" cy="137599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Санаторно-курортное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лечение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(за исключением услуг, предоставляемых в рамках государственной социальной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помощи и ОМС)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6" descr="Картинки по запросу &quot;рука помощи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732" y="3879016"/>
            <a:ext cx="1129655" cy="112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369491" y="3972670"/>
            <a:ext cx="2321934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казание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паллиативной медицинской помощи</a:t>
            </a:r>
          </a:p>
        </p:txBody>
      </p:sp>
      <p:pic>
        <p:nvPicPr>
          <p:cNvPr id="11" name="Picture 10" descr="Картинки по запросу &quot;туризм картинка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723" y="1211861"/>
            <a:ext cx="1652523" cy="110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7234911" y="1074982"/>
            <a:ext cx="2385069" cy="137599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оздание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благоприятных условий для развития туристской индустрии в субъектах Российской Федерации</a:t>
            </a:r>
          </a:p>
        </p:txBody>
      </p:sp>
      <p:pic>
        <p:nvPicPr>
          <p:cNvPr id="13" name="Picture 12" descr="Картинки по запросу &quot;спорт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18" y="5105491"/>
            <a:ext cx="1622164" cy="116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369491" y="5397003"/>
            <a:ext cx="2207213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Реализация программ спортивной подготовки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14" descr="Картинки по запросу &quot;занятость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880" y="2780783"/>
            <a:ext cx="1872208" cy="139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432520" y="3087757"/>
            <a:ext cx="2311379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одействие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занятости населения</a:t>
            </a:r>
          </a:p>
        </p:txBody>
      </p:sp>
      <p:sp>
        <p:nvSpPr>
          <p:cNvPr id="19" name="TextBox 2">
            <a:extLst>
              <a:ext uri="{FF2B5EF4-FFF2-40B4-BE49-F238E27FC236}">
                <a16:creationId xmlns:a16="http://schemas.microsoft.com/office/drawing/2014/main" id="{4C535290-8CBC-3D47-89DD-DEDEA9D816A2}"/>
              </a:ext>
            </a:extLst>
          </p:cNvPr>
          <p:cNvSpPr txBox="1"/>
          <p:nvPr/>
        </p:nvSpPr>
        <p:spPr>
          <a:xfrm>
            <a:off x="5738098" y="5008671"/>
            <a:ext cx="3405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В период с 2021 по 2024 год</a:t>
            </a:r>
            <a:endParaRPr kumimoji="0" lang="ru-RU" sz="1800" b="1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30510" y="5433700"/>
            <a:ext cx="624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В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регионах, которые определит Правительство РФ</a:t>
            </a:r>
          </a:p>
        </p:txBody>
      </p:sp>
    </p:spTree>
    <p:extLst>
      <p:ext uri="{BB962C8B-B14F-4D97-AF65-F5344CB8AC3E}">
        <p14:creationId xmlns:p14="http://schemas.microsoft.com/office/powerpoint/2010/main" val="370776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3211" y="444137"/>
            <a:ext cx="12078789" cy="1320800"/>
          </a:xfrm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Структура апробации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44731011"/>
              </p:ext>
            </p:extLst>
          </p:nvPr>
        </p:nvGraphicFramePr>
        <p:xfrm>
          <a:off x="535647" y="1461878"/>
          <a:ext cx="10948987" cy="5164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21938" y="1782190"/>
            <a:ext cx="384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72963" y="2598012"/>
            <a:ext cx="384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II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365195" y="3426860"/>
            <a:ext cx="384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III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365195" y="4255708"/>
            <a:ext cx="384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IV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172963" y="5084556"/>
            <a:ext cx="384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21938" y="5914685"/>
            <a:ext cx="491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4700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40;p13"/>
          <p:cNvSpPr txBox="1">
            <a:spLocks/>
          </p:cNvSpPr>
          <p:nvPr/>
        </p:nvSpPr>
        <p:spPr>
          <a:xfrm>
            <a:off x="1351722" y="373857"/>
            <a:ext cx="9827812" cy="82729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Arial"/>
                <a:cs typeface="Calibri Light" panose="020F0302020204030204" pitchFamily="34" charset="0"/>
              </a:rPr>
              <a:t> Итоги реализации Закона о социальном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Arial"/>
                <a:cs typeface="Calibri Light" panose="020F0302020204030204" pitchFamily="34" charset="0"/>
              </a:rPr>
              <a:t>заказе</a:t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Arial"/>
                <a:cs typeface="Calibri Light" panose="020F0302020204030204" pitchFamily="34" charset="0"/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Arial"/>
                <a:cs typeface="Calibri Light" panose="020F0302020204030204" pitchFamily="34" charset="0"/>
              </a:rPr>
              <a:t>в 2021 году 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Calibri Light" panose="020F0302020204030204" pitchFamily="34" charset="0"/>
              <a:ea typeface="Arial"/>
              <a:cs typeface="Calibri Light" panose="020F030202020403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03513" y="1285128"/>
            <a:ext cx="8784976" cy="9234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Цель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публикация данных о количестве получателей бюджетных услуг и гарантированное финансовое обеспечение таких данных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193163741"/>
              </p:ext>
            </p:extLst>
          </p:nvPr>
        </p:nvGraphicFramePr>
        <p:xfrm>
          <a:off x="1703513" y="2276872"/>
          <a:ext cx="8784975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1139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40;p13"/>
          <p:cNvSpPr txBox="1">
            <a:spLocks/>
          </p:cNvSpPr>
          <p:nvPr/>
        </p:nvSpPr>
        <p:spPr>
          <a:xfrm>
            <a:off x="258792" y="370936"/>
            <a:ext cx="11559397" cy="72306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Arial"/>
                <a:cs typeface="Calibri Light" panose="020F0302020204030204" pitchFamily="34" charset="0"/>
              </a:rPr>
              <a:t>Задачи реализации Закона о </a:t>
            </a:r>
            <a:r>
              <a:rPr lang="ru-RU" sz="3600" b="1" dirty="0" err="1" smtClean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Arial"/>
                <a:cs typeface="Calibri Light" panose="020F0302020204030204" pitchFamily="34" charset="0"/>
              </a:rPr>
              <a:t>соцзаказе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Arial"/>
                <a:cs typeface="Calibri Light" panose="020F0302020204030204" pitchFamily="34" charset="0"/>
              </a:rPr>
              <a:t> на 2022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Arial"/>
                <a:cs typeface="Calibri Light" panose="020F0302020204030204" pitchFamily="34" charset="0"/>
              </a:rPr>
              <a:t>год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240295"/>
              </p:ext>
            </p:extLst>
          </p:nvPr>
        </p:nvGraphicFramePr>
        <p:xfrm>
          <a:off x="1574117" y="2126864"/>
          <a:ext cx="8784973" cy="4023924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210959">
                  <a:extLst>
                    <a:ext uri="{9D8B030D-6E8A-4147-A177-3AD203B41FA5}">
                      <a16:colId xmlns:a16="http://schemas.microsoft.com/office/drawing/2014/main" val="2489548054"/>
                    </a:ext>
                  </a:extLst>
                </a:gridCol>
                <a:gridCol w="1517233">
                  <a:extLst>
                    <a:ext uri="{9D8B030D-6E8A-4147-A177-3AD203B41FA5}">
                      <a16:colId xmlns:a16="http://schemas.microsoft.com/office/drawing/2014/main" val="235588645"/>
                    </a:ext>
                  </a:extLst>
                </a:gridCol>
                <a:gridCol w="7056781">
                  <a:extLst>
                    <a:ext uri="{9D8B030D-6E8A-4147-A177-3AD203B41FA5}">
                      <a16:colId xmlns:a16="http://schemas.microsoft.com/office/drawing/2014/main" val="2182467511"/>
                    </a:ext>
                  </a:extLst>
                </a:gridCol>
              </a:tblGrid>
              <a:tr h="1852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№</a:t>
                      </a:r>
                      <a:endParaRPr lang="ru-RU" sz="10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9434" marR="394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Задача</a:t>
                      </a:r>
                      <a:endParaRPr lang="ru-RU" sz="10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9434" marR="394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Мероприятия</a:t>
                      </a:r>
                      <a:endParaRPr lang="ru-RU" sz="10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9434" marR="39434" marT="0" marB="0" anchor="ctr"/>
                </a:tc>
                <a:extLst>
                  <a:ext uri="{0D108BD9-81ED-4DB2-BD59-A6C34878D82A}">
                    <a16:rowId xmlns:a16="http://schemas.microsoft.com/office/drawing/2014/main" val="1556570046"/>
                  </a:ext>
                </a:extLst>
              </a:tr>
              <a:tr h="8776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</a:t>
                      </a:r>
                      <a:endParaRPr lang="ru-RU" sz="10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9434" marR="39434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Коммуникационная</a:t>
                      </a:r>
                      <a:r>
                        <a:rPr lang="ru-RU" sz="1200" b="1" baseline="0" dirty="0" smtClean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поддержка апробации</a:t>
                      </a:r>
                      <a:endParaRPr lang="ru-RU" sz="1200" b="1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9434" marR="39434" marT="0" marB="0"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200" dirty="0" smtClean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Разработка медиа-плана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200" dirty="0" smtClean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Создание «площадки для диалога» органов власти и негосударственных организаций, общественных объединений указанных организаций,</a:t>
                      </a:r>
                      <a:r>
                        <a:rPr lang="ru-RU" sz="1200" baseline="0" dirty="0" smtClean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региональных институтов развития, представителей сообществ получателей услуг</a:t>
                      </a:r>
                      <a:endParaRPr lang="ru-RU" sz="120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9434" marR="39434" marT="0" marB="0" anchor="ctr"/>
                </a:tc>
                <a:extLst>
                  <a:ext uri="{0D108BD9-81ED-4DB2-BD59-A6C34878D82A}">
                    <a16:rowId xmlns:a16="http://schemas.microsoft.com/office/drawing/2014/main" val="2660298949"/>
                  </a:ext>
                </a:extLst>
              </a:tr>
              <a:tr h="8352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</a:t>
                      </a:r>
                      <a:endParaRPr lang="ru-RU" sz="10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9434" marR="394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Конкурентное</a:t>
                      </a:r>
                      <a:r>
                        <a:rPr lang="ru-RU" sz="1200" b="1" baseline="0" dirty="0" smtClean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распределение социального заказа</a:t>
                      </a:r>
                      <a:endParaRPr lang="ru-RU" sz="1200" b="1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9434" marR="39434" marT="0" marB="0" anchor="ctr"/>
                </a:tc>
                <a:tc>
                  <a:txBody>
                    <a:bodyPr/>
                    <a:lstStyle/>
                    <a:p>
                      <a:pPr marL="269875" indent="-26987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200" dirty="0" smtClean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Обеспечение проведения конкурентного отбора исполнителей</a:t>
                      </a:r>
                      <a:r>
                        <a:rPr lang="ru-RU" sz="1200" baseline="0" dirty="0" smtClean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услуг</a:t>
                      </a:r>
                      <a:r>
                        <a:rPr lang="ru-RU" sz="12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ru-RU" sz="1200" dirty="0" smtClean="0"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269875" indent="-26987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200" dirty="0" smtClean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Заключение</a:t>
                      </a:r>
                      <a:r>
                        <a:rPr lang="ru-RU" sz="1200" baseline="0" dirty="0" smtClean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соглашений с исполнителями услуг по результатам проведения </a:t>
                      </a:r>
                      <a:r>
                        <a:rPr lang="ru-RU" sz="1200" dirty="0" smtClean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конкурентного отбора </a:t>
                      </a:r>
                      <a:endParaRPr lang="ru-RU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ru-RU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9434" marR="39434" marT="0" marB="0" anchor="ctr"/>
                </a:tc>
                <a:extLst>
                  <a:ext uri="{0D108BD9-81ED-4DB2-BD59-A6C34878D82A}">
                    <a16:rowId xmlns:a16="http://schemas.microsoft.com/office/drawing/2014/main" val="496322063"/>
                  </a:ext>
                </a:extLst>
              </a:tr>
              <a:tr h="13833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</a:t>
                      </a:r>
                      <a:endParaRPr lang="ru-RU" sz="10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9434" marR="394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Цифровизация</a:t>
                      </a:r>
                      <a:r>
                        <a:rPr lang="ru-RU" sz="1200" b="1" baseline="0" dirty="0" smtClean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процессов формирования и исполнения социальных заказов</a:t>
                      </a:r>
                      <a:endParaRPr lang="ru-RU" sz="1200" b="1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9434" marR="39434" marT="0" marB="0" anchor="ctr"/>
                </a:tc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  <a:tabLst>
                          <a:tab pos="99695" algn="l"/>
                        </a:tabLst>
                      </a:pPr>
                      <a:r>
                        <a:rPr lang="ru-RU" sz="1200" dirty="0" smtClean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Развитие ГИИС «Электронный бюджет» в части</a:t>
                      </a:r>
                      <a:r>
                        <a:rPr lang="ru-RU" sz="1200" baseline="0" dirty="0" smtClean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в</a:t>
                      </a:r>
                      <a:r>
                        <a:rPr lang="ru-RU" sz="1200" dirty="0" smtClean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ведения</a:t>
                      </a:r>
                      <a:r>
                        <a:rPr lang="ru-RU" sz="1200" baseline="0" dirty="0" smtClean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в эксплуатацию модулей обеспечивающих проведение конкурса</a:t>
                      </a:r>
                    </a:p>
                    <a:p>
                      <a:pPr marL="171450" indent="-1714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  <a:tabLst>
                          <a:tab pos="99695" algn="l"/>
                        </a:tabLst>
                      </a:pPr>
                      <a:r>
                        <a:rPr lang="ru-RU" sz="1200" baseline="0" dirty="0" smtClean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Обеспечение размещения профилей участников конкурса на сайте</a:t>
                      </a:r>
                      <a:r>
                        <a:rPr lang="en-US" sz="1200" baseline="0" dirty="0" smtClean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ru-RU" sz="1200" baseline="0" dirty="0" smtClean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для размещения информации о государственных (муниципальных) учреждениях</a:t>
                      </a:r>
                    </a:p>
                    <a:p>
                      <a:pPr marL="171450" indent="-1714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  <a:tabLst>
                          <a:tab pos="99695" algn="l"/>
                        </a:tabLst>
                      </a:pPr>
                      <a:r>
                        <a:rPr lang="ru-RU" sz="1200" baseline="0" dirty="0" smtClean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Определение объема работ, необходимых для </a:t>
                      </a:r>
                      <a:r>
                        <a:rPr lang="ru-RU" sz="12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доработки региональных информационных систем</a:t>
                      </a:r>
                      <a:endParaRPr lang="ru-RU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9434" marR="39434" marT="0" marB="0" anchor="ctr"/>
                </a:tc>
                <a:extLst>
                  <a:ext uri="{0D108BD9-81ED-4DB2-BD59-A6C34878D82A}">
                    <a16:rowId xmlns:a16="http://schemas.microsoft.com/office/drawing/2014/main" val="1105536106"/>
                  </a:ext>
                </a:extLst>
              </a:tr>
              <a:tr h="7424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4</a:t>
                      </a:r>
                      <a:endParaRPr lang="ru-RU" sz="10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9434" marR="394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Создание</a:t>
                      </a:r>
                      <a:r>
                        <a:rPr lang="ru-RU" sz="1200" b="1" baseline="0" dirty="0" smtClean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нормативной правовой базы</a:t>
                      </a:r>
                      <a:endParaRPr lang="ru-RU" sz="1200" b="1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9434" marR="39434" marT="0" marB="0" anchor="ctr"/>
                </a:tc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200" dirty="0" smtClean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Завершение работы по принятию актов Правительства РФ и ведомственных</a:t>
                      </a:r>
                      <a:r>
                        <a:rPr lang="ru-RU" sz="1200" baseline="0" dirty="0" smtClean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актов</a:t>
                      </a:r>
                    </a:p>
                    <a:p>
                      <a:pPr marL="171450" indent="-1714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200" baseline="0" dirty="0" smtClean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Разработка и утверждение актов субъектов РФ, необходимых для исполнения социального заказа</a:t>
                      </a:r>
                      <a:endParaRPr lang="ru-RU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39434" marR="39434" marT="0" marB="0" anchor="ctr"/>
                </a:tc>
                <a:extLst>
                  <a:ext uri="{0D108BD9-81ED-4DB2-BD59-A6C34878D82A}">
                    <a16:rowId xmlns:a16="http://schemas.microsoft.com/office/drawing/2014/main" val="1732830836"/>
                  </a:ext>
                </a:extLst>
              </a:tr>
            </a:tbl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1574117" y="1304035"/>
            <a:ext cx="8784976" cy="6788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Цель</a:t>
            </a:r>
            <a:r>
              <a:rPr lang="ru-RU" sz="20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: </a:t>
            </a:r>
            <a:r>
              <a:rPr lang="ru-RU" sz="2000" b="1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обеспечить </a:t>
            </a:r>
            <a:r>
              <a:rPr lang="ru-RU" sz="2000" b="1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использование конкурентных способов исполнения </a:t>
            </a:r>
            <a:r>
              <a:rPr lang="ru-RU" sz="2000" b="1" dirty="0" err="1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соцзаказа</a:t>
            </a:r>
            <a:endParaRPr lang="ru-RU" sz="2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54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7635" y="0"/>
            <a:ext cx="12044365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Arial"/>
                <a:cs typeface="Calibri Light" panose="020F0302020204030204" pitchFamily="34" charset="0"/>
              </a:rPr>
              <a:t>Доказательный подход в </a:t>
            </a:r>
            <a:r>
              <a:rPr lang="ru-RU" sz="3600" b="1" dirty="0" err="1" smtClean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Arial"/>
                <a:cs typeface="Calibri Light" panose="020F0302020204030204" pitchFamily="34" charset="0"/>
              </a:rPr>
              <a:t>соцзаказе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Calibri Light" panose="020F0302020204030204" pitchFamily="34" charset="0"/>
              <a:ea typeface="Arial"/>
              <a:cs typeface="Calibri Light" panose="020F03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47635" y="1307781"/>
            <a:ext cx="9753600" cy="3881438"/>
          </a:xfrm>
        </p:spPr>
        <p:txBody>
          <a:bodyPr/>
          <a:lstStyle/>
          <a:p>
            <a:r>
              <a:rPr lang="ru-RU" dirty="0" smtClean="0"/>
              <a:t>Цель/Тип показателя (процесс/результат)</a:t>
            </a:r>
          </a:p>
          <a:p>
            <a:r>
              <a:rPr lang="ru-RU" dirty="0" smtClean="0"/>
              <a:t>Показатель: Базовая величина и Целевой ориентир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880124"/>
              </p:ext>
            </p:extLst>
          </p:nvPr>
        </p:nvGraphicFramePr>
        <p:xfrm>
          <a:off x="378023" y="3971109"/>
          <a:ext cx="11256628" cy="267885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742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26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55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22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25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808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206016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Цель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Тип </a:t>
                      </a:r>
                      <a:b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индикатора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Показатель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Базовая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величина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Целевой </a:t>
                      </a:r>
                      <a:b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ориентир</a:t>
                      </a:r>
                      <a:endParaRPr lang="ru-RU" sz="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Ответственный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исполнитель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0524">
                <a:tc rowSpan="2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Улучшение условий для оказания услуг некоммерческими организациями 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Процесс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Общее количество некоммерческих организаций на территории субъекта РФ,</a:t>
                      </a:r>
                      <a:r>
                        <a:rPr lang="ru-RU" sz="11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оказывающих услуги в отраслях социальной сферы, которым предоставляется государственная поддержка (обучение, налоговые льготы и другие виды поддержки), единиц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Департамент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2314">
                <a:tc vMerge="1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Итоговый результат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Количество некоммерческих организаций на территории субъекта РФ, оказывающих услуги в социальной сфере, выбранные для апробации, единиц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Департамент</a:t>
                      </a:r>
                      <a:endParaRPr lang="ru-RU" sz="105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78023" y="2325170"/>
            <a:ext cx="108340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Решение об определении целевого ориентира должно быть обосновано, то есть </a:t>
            </a:r>
            <a:r>
              <a:rPr lang="ru-RU" b="1" dirty="0" smtClean="0"/>
              <a:t>основываться на фактических данных </a:t>
            </a:r>
            <a:r>
              <a:rPr lang="ru-RU" dirty="0" smtClean="0"/>
              <a:t>о состоянии спроса, предложения и их регулирования в регионе, </a:t>
            </a:r>
            <a:r>
              <a:rPr lang="ru-RU" b="1" dirty="0" smtClean="0"/>
              <a:t>сбор и интерпретация </a:t>
            </a:r>
            <a:r>
              <a:rPr lang="ru-RU" dirty="0" smtClean="0"/>
              <a:t>которых осуществляется с помощью подготовленной НИФИ модели социологического исследования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26956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43472" y="260649"/>
            <a:ext cx="9649072" cy="993775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Основные цели апробации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1575" y="1266796"/>
            <a:ext cx="10182225" cy="4447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02B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+mn-cs"/>
              </a:rPr>
              <a:t>Увеличение охвата/доступа к услугам 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602B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+mn-cs"/>
              </a:rPr>
              <a:t>(улучшение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602B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+mn-cs"/>
              </a:rPr>
              <a:t>условий для оказания государственных услуг некоммерческими 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602B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+mn-cs"/>
              </a:rPr>
              <a:t>организациями,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602B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+mn-cs"/>
              </a:rPr>
              <a:t>усиление конкуренции при выборе негосударственных исполнителей 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602B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+mn-cs"/>
              </a:rPr>
              <a:t>услуг)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02B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+mn-cs"/>
              </a:rPr>
              <a:t>;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602B"/>
              </a:solidFill>
              <a:effectLst/>
              <a:uLnTx/>
              <a:uFillTx/>
              <a:latin typeface="Calibri Light" panose="020F0302020204030204"/>
              <a:ea typeface="Calibri" panose="020F0502020204030204" pitchFamily="34" charset="0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602B"/>
              </a:solidFill>
              <a:effectLst/>
              <a:uLnTx/>
              <a:uFillTx/>
              <a:latin typeface="Calibri Light" panose="020F0302020204030204"/>
              <a:ea typeface="Calibri" panose="020F0502020204030204" pitchFamily="34" charset="0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02B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+mn-cs"/>
              </a:rPr>
              <a:t>Повышение качества услуг </a:t>
            </a:r>
            <a:r>
              <a:rPr lang="ru-RU" sz="2000" b="1" i="1" dirty="0">
                <a:solidFill>
                  <a:srgbClr val="00602B"/>
                </a:solidFill>
                <a:latin typeface="Calibri Light" panose="020F0302020204030204"/>
                <a:ea typeface="Calibri" panose="020F0502020204030204" pitchFamily="34" charset="0"/>
              </a:rPr>
              <a:t>(принятие стандартов (правил), устанавливающих требования к качеству, процент исполнителей услуги, услуги не имеют отклонений по качеству и соответствуют стандартам качества)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02B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+mn-cs"/>
              </a:rPr>
              <a:t>;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602B"/>
              </a:solidFill>
              <a:effectLst/>
              <a:uLnTx/>
              <a:uFillTx/>
              <a:latin typeface="Calibri Light" panose="020F0302020204030204"/>
              <a:ea typeface="Calibri" panose="020F0502020204030204" pitchFamily="34" charset="0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602B"/>
              </a:solidFill>
              <a:effectLst/>
              <a:uLnTx/>
              <a:uFillTx/>
              <a:latin typeface="Calibri Light" panose="020F0302020204030204"/>
              <a:ea typeface="Calibri" panose="020F0502020204030204" pitchFamily="34" charset="0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602B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02B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+mn-cs"/>
              </a:rPr>
              <a:t>Рост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602B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+mn-cs"/>
              </a:rPr>
              <a:t>удовлетворенности граждан оказанием государственных услуг в социальной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02B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+mn-cs"/>
              </a:rPr>
              <a:t>сфере </a:t>
            </a:r>
            <a:r>
              <a:rPr lang="ru-RU" sz="2000" b="1" i="1" dirty="0">
                <a:solidFill>
                  <a:srgbClr val="00602B"/>
                </a:solidFill>
                <a:latin typeface="Calibri Light" panose="020F0302020204030204"/>
                <a:ea typeface="Calibri" panose="020F0502020204030204" pitchFamily="34" charset="0"/>
              </a:rPr>
              <a:t>(процент исполнителей, отслеживающих качество услуги, процент удовлетворенных качеством услуги потребителей)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02B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602B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0" marR="0" lvl="0" indent="44958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602B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899447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Объект 8" descr="Akceptacja Ok Zgoda · Darmowy obraz na Pixaba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458" y="5431903"/>
            <a:ext cx="517440" cy="342265"/>
          </a:xfrm>
          <a:prstGeom prst="rect">
            <a:avLst/>
          </a:prstGeom>
        </p:spPr>
      </p:pic>
      <p:pic>
        <p:nvPicPr>
          <p:cNvPr id="30" name="Объект 8" descr="Akceptacja Ok Zgoda · Darmowy obraz na Pixaba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538" y="4694760"/>
            <a:ext cx="517440" cy="342265"/>
          </a:xfrm>
          <a:prstGeom prst="rect">
            <a:avLst/>
          </a:prstGeom>
        </p:spPr>
      </p:pic>
      <p:pic>
        <p:nvPicPr>
          <p:cNvPr id="28" name="Объект 8" descr="Akceptacja Ok Zgoda · Darmowy obraz na Pixaba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56" y="4570340"/>
            <a:ext cx="517440" cy="342265"/>
          </a:xfrm>
          <a:prstGeom prst="rect">
            <a:avLst/>
          </a:prstGeom>
        </p:spPr>
      </p:pic>
      <p:pic>
        <p:nvPicPr>
          <p:cNvPr id="29" name="Объект 8" descr="Akceptacja Ok Zgoda · Darmowy obraz na Pixaba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56" y="5252704"/>
            <a:ext cx="555984" cy="4235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630" y="406127"/>
            <a:ext cx="10386203" cy="1320800"/>
          </a:xfrm>
        </p:spPr>
        <p:txBody>
          <a:bodyPr>
            <a:noAutofit/>
          </a:bodyPr>
          <a:lstStyle/>
          <a:p>
            <a:pPr algn="ctr">
              <a:lnSpc>
                <a:spcPct val="70000"/>
              </a:lnSpc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Целевые показатели реализации социального заказа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8" name="Объект 15" descr="Russia flag 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671" y="2354831"/>
            <a:ext cx="2346960" cy="1760220"/>
          </a:xfrm>
        </p:spPr>
      </p:pic>
      <p:sp>
        <p:nvSpPr>
          <p:cNvPr id="19" name="TextBox 18"/>
          <p:cNvSpPr txBox="1"/>
          <p:nvPr/>
        </p:nvSpPr>
        <p:spPr>
          <a:xfrm>
            <a:off x="1661671" y="4088908"/>
            <a:ext cx="234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равительство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Объект 3" descr="75+ Free Stock Images 3D Human Character Best Collection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538" y="2087436"/>
            <a:ext cx="2174385" cy="202761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981538" y="4147244"/>
            <a:ext cx="2174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Общество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Рисунок 21" descr="Reseña: Grandes Héroes (Big Hero 6) | Ornitorrinco Digital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902" y="2294085"/>
            <a:ext cx="2110669" cy="17756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816178" y="4115051"/>
            <a:ext cx="2705365" cy="492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Негосударственные исполнители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25851" y="4664910"/>
            <a:ext cx="3252817" cy="103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Рост</a:t>
            </a:r>
            <a:r>
              <a:rPr kumimoji="0" lang="ru-RU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экономических показателей по сфере услуг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Создание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новых рынков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195250" y="4731641"/>
            <a:ext cx="2104346" cy="872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Выгоды в виде качества и доступности услуг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816178" y="4665540"/>
            <a:ext cx="3121926" cy="15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Право наравне с другими заключать соглашения об оказании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услуг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Возможность расширения масштабов организационной модели</a:t>
            </a:r>
          </a:p>
        </p:txBody>
      </p:sp>
      <p:pic>
        <p:nvPicPr>
          <p:cNvPr id="31" name="Объект 8" descr="Akceptacja Ok Zgoda · Darmowy obraz na Pixaba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308" y="4570340"/>
            <a:ext cx="517440" cy="34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21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329457"/>
            <a:ext cx="12396158" cy="10894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  <a:spcBef>
                <a:spcPts val="0"/>
              </a:spcBef>
            </a:pPr>
            <a:r>
              <a:rPr lang="ru-RU" sz="3600" b="1" dirty="0">
                <a:solidFill>
                  <a:srgbClr val="0060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Этапы развития </a:t>
            </a:r>
            <a:r>
              <a:rPr lang="ru-RU" sz="3600" b="1" dirty="0" smtClean="0">
                <a:solidFill>
                  <a:srgbClr val="0060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организации </a:t>
            </a:r>
            <a:r>
              <a:rPr lang="ru-RU" sz="3600" b="1" dirty="0">
                <a:solidFill>
                  <a:srgbClr val="0060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оказания государственных (муниципальных) услуг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41186944"/>
              </p:ext>
            </p:extLst>
          </p:nvPr>
        </p:nvGraphicFramePr>
        <p:xfrm>
          <a:off x="1945130" y="1277909"/>
          <a:ext cx="4032448" cy="2752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072411130"/>
              </p:ext>
            </p:extLst>
          </p:nvPr>
        </p:nvGraphicFramePr>
        <p:xfrm>
          <a:off x="6301520" y="1245514"/>
          <a:ext cx="4032448" cy="2752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631856" y="1101498"/>
            <a:ext cx="1019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I 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этап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07623" y="1101498"/>
            <a:ext cx="1019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II 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этап</a:t>
            </a:r>
          </a:p>
        </p:txBody>
      </p:sp>
      <p:sp>
        <p:nvSpPr>
          <p:cNvPr id="11" name="Правая фигурная скобка 10"/>
          <p:cNvSpPr/>
          <p:nvPr/>
        </p:nvSpPr>
        <p:spPr>
          <a:xfrm rot="16200000" flipH="1">
            <a:off x="5918949" y="930134"/>
            <a:ext cx="377349" cy="6624736"/>
          </a:xfrm>
          <a:prstGeom prst="rightBrac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857819110"/>
              </p:ext>
            </p:extLst>
          </p:nvPr>
        </p:nvGraphicFramePr>
        <p:xfrm>
          <a:off x="563006" y="4368945"/>
          <a:ext cx="10513168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629226" y="5224479"/>
            <a:ext cx="2664296" cy="984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dirty="0">
                <a:solidFill>
                  <a:prstClr val="black"/>
                </a:solidFill>
                <a:latin typeface="Calibri"/>
              </a:rPr>
              <a:t>Монополия государства на оказание государственных (муниципальных) услуг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28729" y="4875233"/>
            <a:ext cx="2664296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dirty="0">
                <a:solidFill>
                  <a:prstClr val="black"/>
                </a:solidFill>
                <a:latin typeface="Calibri"/>
              </a:rPr>
              <a:t>Типы государственных (муниципальных) учреждений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96398" y="4438110"/>
            <a:ext cx="3384376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dirty="0">
                <a:solidFill>
                  <a:prstClr val="black"/>
                </a:solidFill>
                <a:latin typeface="Calibri"/>
              </a:rPr>
              <a:t>Вовлечение негосударственных организаций в сферу оказания государственных (муниципальных) услуг</a:t>
            </a:r>
          </a:p>
        </p:txBody>
      </p:sp>
    </p:spTree>
    <p:extLst>
      <p:ext uri="{BB962C8B-B14F-4D97-AF65-F5344CB8AC3E}">
        <p14:creationId xmlns:p14="http://schemas.microsoft.com/office/powerpoint/2010/main" val="24513419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7691" y="487055"/>
            <a:ext cx="10694895" cy="892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Информация об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апробации размещена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на официальном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сайте Минфина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России по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ссылке 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397566" y="2394528"/>
            <a:ext cx="4856260" cy="17333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minfin.gov.ru/</a:t>
            </a:r>
            <a:r>
              <a:rPr lang="en-US" sz="3600" b="1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ru</a:t>
            </a:r>
            <a:r>
              <a:rPr lang="en-US" sz="36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/</a:t>
            </a:r>
            <a:r>
              <a:rPr lang="en-US" sz="3600" b="1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perfomance</a:t>
            </a:r>
            <a:r>
              <a:rPr lang="en-US" sz="36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/budget/</a:t>
            </a:r>
            <a:r>
              <a:rPr lang="en-US" sz="3600" b="1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social_tools</a:t>
            </a:r>
            <a:r>
              <a:rPr lang="en-US" sz="36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/</a:t>
            </a:r>
            <a:r>
              <a:rPr lang="en-US" sz="3600" b="1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social_order</a:t>
            </a:r>
            <a:r>
              <a:rPr lang="en-US" sz="36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/general</a:t>
            </a:r>
            <a:r>
              <a:rPr lang="en-US" sz="3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/</a:t>
            </a:r>
            <a:endParaRPr lang="ru-RU" sz="36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575" y="1362074"/>
            <a:ext cx="6743425" cy="549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99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06048" y="624595"/>
            <a:ext cx="10694895" cy="892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«База знаний» по реализации Федерального закона о социальном заказе (проект «Конкуренция на равных»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147" y="1659198"/>
            <a:ext cx="103535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https://rcmap.igrajdanin.ru/knowledge-base/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252" y="2385703"/>
            <a:ext cx="10372103" cy="407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992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852391" y="2397386"/>
            <a:ext cx="1512168" cy="3043833"/>
          </a:xfrm>
          <a:prstGeom prst="rect">
            <a:avLst/>
          </a:prstGeom>
          <a:gradFill>
            <a:gsLst>
              <a:gs pos="48749">
                <a:srgbClr val="F4ECD4"/>
              </a:gs>
              <a:gs pos="32499">
                <a:srgbClr val="F8EDD3"/>
              </a:gs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03513" y="1844824"/>
            <a:ext cx="2160239" cy="3888432"/>
          </a:xfrm>
          <a:prstGeom prst="rect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27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82763" y="5908631"/>
            <a:ext cx="216024" cy="235099"/>
          </a:xfrm>
          <a:prstGeom prst="rect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libri"/>
            </a:endParaRPr>
          </a:p>
        </p:txBody>
      </p:sp>
      <p:graphicFrame>
        <p:nvGraphicFramePr>
          <p:cNvPr id="2" name="Диаграмма 1"/>
          <p:cNvGraphicFramePr/>
          <p:nvPr>
            <p:extLst/>
          </p:nvPr>
        </p:nvGraphicFramePr>
        <p:xfrm>
          <a:off x="1703512" y="1455527"/>
          <a:ext cx="9036496" cy="4624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879976" y="3353922"/>
            <a:ext cx="2232248" cy="1130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b="1" dirty="0">
                <a:solidFill>
                  <a:prstClr val="black"/>
                </a:solidFill>
                <a:latin typeface="Calibri"/>
              </a:rPr>
              <a:t>Предоставление государственных (муниципальных) гарантий в объеме, финансируемом из бюджета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7210312" y="1858567"/>
            <a:ext cx="17297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ru-RU" sz="1400" b="1" dirty="0">
                <a:solidFill>
                  <a:prstClr val="black"/>
                </a:solidFill>
                <a:latin typeface="Calibri"/>
              </a:rPr>
              <a:t>Поддержка обеспечения потребностей, не финансируемых из </a:t>
            </a:r>
            <a:r>
              <a:rPr lang="ru-RU" sz="1400" b="1" dirty="0" smtClean="0">
                <a:solidFill>
                  <a:prstClr val="black"/>
                </a:solidFill>
                <a:latin typeface="Calibri"/>
              </a:rPr>
              <a:t>бюджета (гранты)</a:t>
            </a:r>
            <a:endParaRPr lang="ru-RU" sz="1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32931" y="5841513"/>
            <a:ext cx="7723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Calibri"/>
              </a:rPr>
              <a:t>- финансы фирм (пожертвования), финансы домохозяйств (</a:t>
            </a:r>
            <a:r>
              <a:rPr lang="ru-RU" dirty="0" err="1">
                <a:solidFill>
                  <a:prstClr val="black"/>
                </a:solidFill>
                <a:latin typeface="Calibri"/>
              </a:rPr>
              <a:t>волонтерство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82763" y="6281146"/>
            <a:ext cx="216024" cy="235099"/>
          </a:xfrm>
          <a:prstGeom prst="rect">
            <a:avLst/>
          </a:prstGeom>
          <a:gradFill>
            <a:gsLst>
              <a:gs pos="48749">
                <a:srgbClr val="F4ECD4"/>
              </a:gs>
              <a:gs pos="32499">
                <a:srgbClr val="F8EDD3"/>
              </a:gs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32931" y="6214028"/>
            <a:ext cx="6922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Calibri"/>
              </a:rPr>
              <a:t>- государственные (муниципальные) финансы</a:t>
            </a:r>
          </a:p>
        </p:txBody>
      </p:sp>
      <p:sp>
        <p:nvSpPr>
          <p:cNvPr id="14" name="Полилиния 13"/>
          <p:cNvSpPr/>
          <p:nvPr/>
        </p:nvSpPr>
        <p:spPr>
          <a:xfrm>
            <a:off x="3571876" y="2636912"/>
            <a:ext cx="5911717" cy="1030213"/>
          </a:xfrm>
          <a:custGeom>
            <a:avLst/>
            <a:gdLst>
              <a:gd name="connsiteX0" fmla="*/ 5229225 w 5911717"/>
              <a:gd name="connsiteY0" fmla="*/ 1148218 h 1148218"/>
              <a:gd name="connsiteX1" fmla="*/ 5905500 w 5911717"/>
              <a:gd name="connsiteY1" fmla="*/ 519568 h 1148218"/>
              <a:gd name="connsiteX2" fmla="*/ 4876800 w 5911717"/>
              <a:gd name="connsiteY2" fmla="*/ 167143 h 1148218"/>
              <a:gd name="connsiteX3" fmla="*/ 3695700 w 5911717"/>
              <a:gd name="connsiteY3" fmla="*/ 100468 h 1148218"/>
              <a:gd name="connsiteX4" fmla="*/ 1333500 w 5911717"/>
              <a:gd name="connsiteY4" fmla="*/ 5218 h 1148218"/>
              <a:gd name="connsiteX5" fmla="*/ 0 w 5911717"/>
              <a:gd name="connsiteY5" fmla="*/ 271918 h 1148218"/>
              <a:gd name="connsiteX6" fmla="*/ 0 w 5911717"/>
              <a:gd name="connsiteY6" fmla="*/ 271918 h 1148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11717" h="1148218">
                <a:moveTo>
                  <a:pt x="5229225" y="1148218"/>
                </a:moveTo>
                <a:cubicBezTo>
                  <a:pt x="5596731" y="915649"/>
                  <a:pt x="5964237" y="683080"/>
                  <a:pt x="5905500" y="519568"/>
                </a:cubicBezTo>
                <a:cubicBezTo>
                  <a:pt x="5846763" y="356056"/>
                  <a:pt x="5245100" y="236993"/>
                  <a:pt x="4876800" y="167143"/>
                </a:cubicBezTo>
                <a:cubicBezTo>
                  <a:pt x="4508500" y="97293"/>
                  <a:pt x="3695700" y="100468"/>
                  <a:pt x="3695700" y="100468"/>
                </a:cubicBezTo>
                <a:cubicBezTo>
                  <a:pt x="3105150" y="73480"/>
                  <a:pt x="1949450" y="-23357"/>
                  <a:pt x="1333500" y="5218"/>
                </a:cubicBezTo>
                <a:cubicBezTo>
                  <a:pt x="717550" y="33793"/>
                  <a:pt x="0" y="271918"/>
                  <a:pt x="0" y="271918"/>
                </a:cubicBezTo>
                <a:lnTo>
                  <a:pt x="0" y="271918"/>
                </a:lnTo>
              </a:path>
            </a:pathLst>
          </a:custGeom>
          <a:noFill/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Равнобедренный треугольник 14"/>
          <p:cNvSpPr/>
          <p:nvPr/>
        </p:nvSpPr>
        <p:spPr>
          <a:xfrm rot="14507948">
            <a:off x="3499867" y="2819164"/>
            <a:ext cx="144016" cy="216024"/>
          </a:xfrm>
          <a:prstGeom prst="triangl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-1" y="387158"/>
            <a:ext cx="12525555" cy="79208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  <a:spcBef>
                <a:spcPts val="0"/>
              </a:spcBef>
            </a:pPr>
            <a:r>
              <a:rPr lang="ru-RU" sz="3600" b="1" dirty="0" err="1">
                <a:solidFill>
                  <a:schemeClr val="accent3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Межсекторальные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взаимодействия </a:t>
            </a: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при распределении финансовых 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ресурсов</a:t>
            </a:r>
          </a:p>
        </p:txBody>
      </p:sp>
    </p:spTree>
    <p:extLst>
      <p:ext uri="{BB962C8B-B14F-4D97-AF65-F5344CB8AC3E}">
        <p14:creationId xmlns:p14="http://schemas.microsoft.com/office/powerpoint/2010/main" val="453698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/>
          <p:cNvSpPr/>
          <p:nvPr/>
        </p:nvSpPr>
        <p:spPr>
          <a:xfrm>
            <a:off x="4421814" y="2139883"/>
            <a:ext cx="4554506" cy="4112840"/>
          </a:xfrm>
          <a:prstGeom prst="ellipse">
            <a:avLst/>
          </a:prstGeom>
          <a:gradFill flip="none" rotWithShape="1">
            <a:gsLst>
              <a:gs pos="48749">
                <a:srgbClr val="F4ECD4"/>
              </a:gs>
              <a:gs pos="32499">
                <a:srgbClr val="F8EDD3"/>
              </a:gs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35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848392" y="1204156"/>
            <a:ext cx="3924436" cy="3996444"/>
          </a:xfrm>
          <a:prstGeom prst="ellipse">
            <a:avLst/>
          </a:prstGeom>
          <a:gradFill flip="none" rotWithShape="1">
            <a:gsLst>
              <a:gs pos="48749">
                <a:srgbClr val="F4ECD4"/>
              </a:gs>
              <a:gs pos="32499">
                <a:srgbClr val="F8EDD3"/>
              </a:gs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35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60837" y="2492896"/>
            <a:ext cx="3240360" cy="43204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  <a:latin typeface="Calibri"/>
              </a:rPr>
              <a:t>бюджетное учреждение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47728" y="3532913"/>
            <a:ext cx="2952328" cy="3600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  <a:latin typeface="Calibri"/>
              </a:rPr>
              <a:t>автономное учреждение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16622" y="4173835"/>
            <a:ext cx="2781250" cy="3600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  <a:latin typeface="Calibri"/>
              </a:rPr>
              <a:t>казенное учреждение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71864" y="3045781"/>
            <a:ext cx="2376264" cy="3960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prstClr val="black"/>
                </a:solidFill>
                <a:latin typeface="Calibri"/>
              </a:rPr>
              <a:t>негос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 НКО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997041" y="4656694"/>
            <a:ext cx="2792848" cy="42809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dirty="0">
                <a:solidFill>
                  <a:prstClr val="black"/>
                </a:solidFill>
                <a:latin typeface="Calibri"/>
              </a:rPr>
              <a:t>коммерческие организации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25193" y="1556793"/>
            <a:ext cx="31060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Calibri"/>
              </a:rPr>
              <a:t>Государственные (муниципальные) услуги в социальной сфере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24123" y="5085185"/>
            <a:ext cx="31060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Calibri"/>
              </a:rPr>
              <a:t>Социальные не государственные (муниципальные) услуги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30691" y="1412776"/>
            <a:ext cx="2691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Calibri"/>
              </a:rPr>
              <a:t>область пересечения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5731247" y="1556792"/>
            <a:ext cx="0" cy="729998"/>
          </a:xfrm>
          <a:prstGeom prst="line">
            <a:avLst/>
          </a:prstGeom>
          <a:ln w="95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731247" y="1556792"/>
            <a:ext cx="1858082" cy="0"/>
          </a:xfrm>
          <a:prstGeom prst="straightConnector1">
            <a:avLst/>
          </a:prstGeom>
          <a:ln w="635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Заголовок 1"/>
          <p:cNvSpPr txBox="1">
            <a:spLocks/>
          </p:cNvSpPr>
          <p:nvPr/>
        </p:nvSpPr>
        <p:spPr>
          <a:xfrm>
            <a:off x="629729" y="331661"/>
            <a:ext cx="11274724" cy="576064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Инфраструктура оказания социальных услуг</a:t>
            </a:r>
          </a:p>
        </p:txBody>
      </p:sp>
      <p:sp>
        <p:nvSpPr>
          <p:cNvPr id="24" name="Управляющая кнопка: справка 23">
            <a:hlinkClick r:id="" action="ppaction://noaction" highlightClick="1"/>
          </p:cNvPr>
          <p:cNvSpPr/>
          <p:nvPr/>
        </p:nvSpPr>
        <p:spPr>
          <a:xfrm>
            <a:off x="1703512" y="5210307"/>
            <a:ext cx="1042416" cy="1042416"/>
          </a:xfrm>
          <a:prstGeom prst="actionButtonHelp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rgbClr val="C0504D">
                    <a:satMod val="140000"/>
                  </a:srgbClr>
                </a:solidFill>
                <a:prstDash val="solid"/>
                <a:miter lim="800000"/>
              </a:ln>
              <a:solidFill>
                <a:prstClr val="black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27133" y="5316016"/>
            <a:ext cx="27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Calibri"/>
              </a:rPr>
              <a:t>потребитель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531723" y="5651956"/>
            <a:ext cx="2870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Calibri"/>
              </a:rPr>
              <a:t>Что мы можем дать?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560297" y="6021288"/>
            <a:ext cx="299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Calibri"/>
              </a:rPr>
              <a:t>Что ему нужно?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475056" y="4036968"/>
            <a:ext cx="2728665" cy="37257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dirty="0" smtClean="0">
                <a:solidFill>
                  <a:prstClr val="black"/>
                </a:solidFill>
                <a:latin typeface="Calibri"/>
              </a:rPr>
              <a:t>ИП, физ. лица</a:t>
            </a:r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Дуга 13"/>
          <p:cNvSpPr/>
          <p:nvPr/>
        </p:nvSpPr>
        <p:spPr>
          <a:xfrm rot="16200000">
            <a:off x="3179677" y="3762955"/>
            <a:ext cx="5616625" cy="2664296"/>
          </a:xfrm>
          <a:prstGeom prst="arc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Дуга 15"/>
          <p:cNvSpPr/>
          <p:nvPr/>
        </p:nvSpPr>
        <p:spPr>
          <a:xfrm rot="5400000">
            <a:off x="1839466" y="944722"/>
            <a:ext cx="5616625" cy="2664296"/>
          </a:xfrm>
          <a:prstGeom prst="arc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6351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702" y="295328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Новации закона о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соцзаказе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*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4130613"/>
              </p:ext>
            </p:extLst>
          </p:nvPr>
        </p:nvGraphicFramePr>
        <p:xfrm>
          <a:off x="803694" y="162089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60719" y="6090248"/>
            <a:ext cx="11386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 Закон в период 2021 – 2024 </a:t>
            </a:r>
            <a:r>
              <a:rPr lang="ru-RU" dirty="0" err="1" smtClean="0"/>
              <a:t>гг</a:t>
            </a:r>
            <a:r>
              <a:rPr lang="ru-RU" dirty="0" smtClean="0"/>
              <a:t> действует в режиме апробации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777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1509" y="482549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Формирование социального заказа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Объект 3" descr="White Male 3D Man Isolated · Free image on Pixaba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" y="1897647"/>
            <a:ext cx="1950720" cy="1950720"/>
          </a:xfrm>
        </p:spPr>
      </p:pic>
      <p:sp>
        <p:nvSpPr>
          <p:cNvPr id="5" name="TextBox 4"/>
          <p:cNvSpPr txBox="1"/>
          <p:nvPr/>
        </p:nvSpPr>
        <p:spPr>
          <a:xfrm>
            <a:off x="2539365" y="2331828"/>
            <a:ext cx="83248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Социальная услуга, оказываемая гражданам бесплатно за счет средств бюджета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Объем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Качество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Способ организации оказания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58815" y="2855703"/>
            <a:ext cx="335280" cy="3267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41670" y="3366900"/>
            <a:ext cx="352425" cy="3393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41670" y="3958698"/>
            <a:ext cx="342899" cy="323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1939" y="3655649"/>
            <a:ext cx="2194750" cy="2194750"/>
          </a:xfrm>
          <a:prstGeom prst="rect">
            <a:avLst/>
          </a:prstGeom>
        </p:spPr>
      </p:pic>
      <p:cxnSp>
        <p:nvCxnSpPr>
          <p:cNvPr id="13" name="Прямая со стрелкой 12"/>
          <p:cNvCxnSpPr/>
          <p:nvPr/>
        </p:nvCxnSpPr>
        <p:spPr>
          <a:xfrm>
            <a:off x="5911228" y="4137768"/>
            <a:ext cx="93447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015263" y="3901488"/>
            <a:ext cx="19240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Задание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Конкурс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Сертификат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76613" y="4927069"/>
            <a:ext cx="5400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Отчет о выполнении социального заказа от уполномоченного органа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C:\Users\1562.MAINLAN\AppData\Local\Microsoft\Windows\Temporary Internet Files\Content.IE5\523XIU52\arial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969" y="2755389"/>
            <a:ext cx="546590" cy="427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1562.MAINLAN\AppData\Local\Microsoft\Windows\Temporary Internet Files\Content.IE5\523XIU52\arial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134" y="3279264"/>
            <a:ext cx="546590" cy="427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77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838200" y="4472049"/>
            <a:ext cx="2438400" cy="9429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38200" y="3280284"/>
            <a:ext cx="2438400" cy="9429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022" y="373979"/>
            <a:ext cx="10515600" cy="1325563"/>
          </a:xfrm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Способы 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</a:rPr>
              <a:t>организации оказания государственных (муниципальных) услуг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38200" y="1986156"/>
            <a:ext cx="2438400" cy="9429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3450" y="2062264"/>
            <a:ext cx="2019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Государственное задание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(неконкурентный способ)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3450" y="3373983"/>
            <a:ext cx="1924050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Конкурс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(конкурентный способ)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3450" y="4574412"/>
            <a:ext cx="1914525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Сертификат 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(конкурентный </a:t>
            </a: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способ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276599" y="1986157"/>
            <a:ext cx="7305675" cy="9347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Действующий способ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Обязательно для формирования казенным учреждениям, участвующим в исполнении социального заказа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276600" y="3288526"/>
            <a:ext cx="7305674" cy="95356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Новый способ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Применяется при распределении объема услуги, может быть проведен между государственными и негосударственными организациями или только между негосударственными организациями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276599" y="4461456"/>
            <a:ext cx="7305674" cy="95356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Новый способ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Применяется в случае выбора исполнителя самим потребителем, возможность использования должна быть предусмотрена соответствующим НПА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439709" y="5673445"/>
            <a:ext cx="7067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Решение о выборе способа каждое публично-правовое образование принимает самостоятельно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C:\Users\1562.MAINLAN\AppData\Local\Microsoft\Windows\Temporary Internet Files\Content.IE5\2B6D4X9W\240px-Yes_check[1]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924" y="5673445"/>
            <a:ext cx="601039" cy="60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90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75+ Free Stock Images 3D Human Character Best Collection ..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85" y="2628347"/>
            <a:ext cx="3143250" cy="293108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500" y="473073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</a:rPr>
              <a:t>Конкурс</a:t>
            </a:r>
            <a:endParaRPr lang="ru-RU" sz="5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38550" y="1981200"/>
            <a:ext cx="8134350" cy="58102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Приоритет качественных критериев (не менее 80 % с возможностью полного отказа о ценовых критериев)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38550" y="2725738"/>
            <a:ext cx="7829550" cy="58102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Возможность введения преференций для НКО и партнеров по соглашениям о ГЧП и концессионным соглашениям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38550" y="3470276"/>
            <a:ext cx="7543800" cy="58102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Возможность подачи единой заявки от нескольких НКО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38550" y="4214814"/>
            <a:ext cx="7162800" cy="58102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Единые требования к участникам конкурса и процедуре его проведения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38550" y="4978403"/>
            <a:ext cx="6762750" cy="58102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Обязательность публичности информации о проведении конкурса и о его результатах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38550" y="5741992"/>
            <a:ext cx="6191250" cy="58102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Конкурса может проводиться в несколько этапов и может быть совместным для нескольких ППО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356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321" y="301972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</a:rPr>
              <a:t>Сертификат</a:t>
            </a:r>
            <a:endParaRPr lang="ru-RU" sz="5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Объект 4" descr="I'm a full-time mummy | Is It Wrong to Walk Fast?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52" y="1831021"/>
            <a:ext cx="2299210" cy="24799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 descr="File:Stick-figure-balancing-gadgets.gif - Wikipedi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4587" y="3216344"/>
            <a:ext cx="1952455" cy="23142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429378" y="4409667"/>
            <a:ext cx="170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потребитель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387012" y="5546135"/>
            <a:ext cx="1600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исполнитель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Скругленный прямоугольник 2">
            <a:extLst>
              <a:ext uri="{FF2B5EF4-FFF2-40B4-BE49-F238E27FC236}">
                <a16:creationId xmlns:a16="http://schemas.microsoft.com/office/drawing/2014/main" id="{90BD8A1E-AF34-4DDA-89A4-C3C1CD987A13}"/>
              </a:ext>
            </a:extLst>
          </p:cNvPr>
          <p:cNvSpPr/>
          <p:nvPr/>
        </p:nvSpPr>
        <p:spPr>
          <a:xfrm>
            <a:off x="2950836" y="4594333"/>
            <a:ext cx="6859825" cy="557413"/>
          </a:xfrm>
          <a:prstGeom prst="roundRect">
            <a:avLst/>
          </a:prstGeom>
          <a:solidFill>
            <a:schemeClr val="bg1"/>
          </a:solidFill>
          <a:ln>
            <a:solidFill>
              <a:srgbClr val="00602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2">
            <a:extLst>
              <a:ext uri="{FF2B5EF4-FFF2-40B4-BE49-F238E27FC236}">
                <a16:creationId xmlns:a16="http://schemas.microsoft.com/office/drawing/2014/main" id="{7EE7A182-DE72-4B8D-9649-1142C1360FEB}"/>
              </a:ext>
            </a:extLst>
          </p:cNvPr>
          <p:cNvSpPr/>
          <p:nvPr/>
        </p:nvSpPr>
        <p:spPr>
          <a:xfrm>
            <a:off x="2950836" y="3617830"/>
            <a:ext cx="6859825" cy="855045"/>
          </a:xfrm>
          <a:prstGeom prst="roundRect">
            <a:avLst/>
          </a:prstGeom>
          <a:solidFill>
            <a:schemeClr val="bg1"/>
          </a:solidFill>
          <a:ln>
            <a:solidFill>
              <a:srgbClr val="00602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2">
            <a:extLst>
              <a:ext uri="{FF2B5EF4-FFF2-40B4-BE49-F238E27FC236}">
                <a16:creationId xmlns:a16="http://schemas.microsoft.com/office/drawing/2014/main" id="{30E08816-BBF5-4FC4-9ED2-717BFE5452E7}"/>
              </a:ext>
            </a:extLst>
          </p:cNvPr>
          <p:cNvSpPr/>
          <p:nvPr/>
        </p:nvSpPr>
        <p:spPr>
          <a:xfrm>
            <a:off x="2950836" y="2928180"/>
            <a:ext cx="6859825" cy="607370"/>
          </a:xfrm>
          <a:prstGeom prst="roundRect">
            <a:avLst/>
          </a:prstGeom>
          <a:solidFill>
            <a:schemeClr val="bg1"/>
          </a:solidFill>
          <a:ln>
            <a:solidFill>
              <a:srgbClr val="00602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2">
            <a:extLst>
              <a:ext uri="{FF2B5EF4-FFF2-40B4-BE49-F238E27FC236}">
                <a16:creationId xmlns:a16="http://schemas.microsoft.com/office/drawing/2014/main" id="{1902FE42-2BD0-4C15-9AFD-BBD685B159E3}"/>
              </a:ext>
            </a:extLst>
          </p:cNvPr>
          <p:cNvSpPr/>
          <p:nvPr/>
        </p:nvSpPr>
        <p:spPr>
          <a:xfrm>
            <a:off x="2950836" y="1967106"/>
            <a:ext cx="6859825" cy="855045"/>
          </a:xfrm>
          <a:prstGeom prst="roundRect">
            <a:avLst/>
          </a:prstGeom>
          <a:solidFill>
            <a:schemeClr val="bg1"/>
          </a:solidFill>
          <a:ln>
            <a:solidFill>
              <a:srgbClr val="00602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26ABD5-1994-4914-8251-C04E01836257}"/>
              </a:ext>
            </a:extLst>
          </p:cNvPr>
          <p:cNvSpPr txBox="1"/>
          <p:nvPr/>
        </p:nvSpPr>
        <p:spPr>
          <a:xfrm>
            <a:off x="3022844" y="2080995"/>
            <a:ext cx="6745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может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обеспечивать оказание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одной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услуги: в различных формах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 с различными условиями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6C0954-B4D7-4448-BFDB-05B5B7BF79BC}"/>
              </a:ext>
            </a:extLst>
          </p:cNvPr>
          <p:cNvSpPr txBox="1"/>
          <p:nvPr/>
        </p:nvSpPr>
        <p:spPr>
          <a:xfrm>
            <a:off x="3022844" y="3047067"/>
            <a:ext cx="6745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может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быть предъявлен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нескольким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исполнителям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9927D3C-0739-441F-9C1A-FEE2EC53232E}"/>
              </a:ext>
            </a:extLst>
          </p:cNvPr>
          <p:cNvSpPr txBox="1"/>
          <p:nvPr/>
        </p:nvSpPr>
        <p:spPr>
          <a:xfrm>
            <a:off x="3007160" y="3726190"/>
            <a:ext cx="6745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обеспечивает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право исполнителя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получить финансовое обеспечение (возмещение) затрат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8DD61F8-6A51-4B9F-A99B-467DE9503296}"/>
              </a:ext>
            </a:extLst>
          </p:cNvPr>
          <p:cNvSpPr txBox="1"/>
          <p:nvPr/>
        </p:nvSpPr>
        <p:spPr>
          <a:xfrm>
            <a:off x="3022844" y="4692230"/>
            <a:ext cx="6745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образует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учетную запись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в реестре сертификатов</a:t>
            </a:r>
          </a:p>
        </p:txBody>
      </p:sp>
      <p:sp>
        <p:nvSpPr>
          <p:cNvPr id="21" name="Скругленный прямоугольник 2">
            <a:extLst>
              <a:ext uri="{FF2B5EF4-FFF2-40B4-BE49-F238E27FC236}">
                <a16:creationId xmlns:a16="http://schemas.microsoft.com/office/drawing/2014/main" id="{8679B113-B3DF-4641-9F0B-60802AE1C9D2}"/>
              </a:ext>
            </a:extLst>
          </p:cNvPr>
          <p:cNvSpPr/>
          <p:nvPr/>
        </p:nvSpPr>
        <p:spPr>
          <a:xfrm>
            <a:off x="2943314" y="5268085"/>
            <a:ext cx="6859825" cy="589849"/>
          </a:xfrm>
          <a:prstGeom prst="roundRect">
            <a:avLst/>
          </a:prstGeom>
          <a:solidFill>
            <a:schemeClr val="bg1"/>
          </a:solidFill>
          <a:ln>
            <a:solidFill>
              <a:srgbClr val="00602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51744D-83E1-4DC7-A14C-9091E66153D6}"/>
              </a:ext>
            </a:extLst>
          </p:cNvPr>
          <p:cNvSpPr txBox="1"/>
          <p:nvPr/>
        </p:nvSpPr>
        <p:spPr>
          <a:xfrm>
            <a:off x="3022844" y="5428608"/>
            <a:ext cx="6745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может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быть выдан на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несколько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услуг одновременно</a:t>
            </a:r>
          </a:p>
        </p:txBody>
      </p:sp>
    </p:spTree>
    <p:extLst>
      <p:ext uri="{BB962C8B-B14F-4D97-AF65-F5344CB8AC3E}">
        <p14:creationId xmlns:p14="http://schemas.microsoft.com/office/powerpoint/2010/main" val="328462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2243</TotalTime>
  <Words>1485</Words>
  <Application>Microsoft Office PowerPoint</Application>
  <PresentationFormat>Широкоэкранный</PresentationFormat>
  <Paragraphs>221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DINPro-Light</vt:lpstr>
      <vt:lpstr>Times New Roman</vt:lpstr>
      <vt:lpstr>Trebuchet MS</vt:lpstr>
      <vt:lpstr>Wingdings</vt:lpstr>
      <vt:lpstr>Тема Office</vt:lpstr>
      <vt:lpstr>Office Theme</vt:lpstr>
      <vt:lpstr>Федеральный закон о социальном заказе: цели и порядок реализации</vt:lpstr>
      <vt:lpstr>Презентация PowerPoint</vt:lpstr>
      <vt:lpstr>Презентация PowerPoint</vt:lpstr>
      <vt:lpstr>Презентация PowerPoint</vt:lpstr>
      <vt:lpstr>Новации закона о соцзаказе*</vt:lpstr>
      <vt:lpstr> Формирование социального заказа</vt:lpstr>
      <vt:lpstr>Способы организации оказания государственных (муниципальных) услуг</vt:lpstr>
      <vt:lpstr>Конкурс</vt:lpstr>
      <vt:lpstr>Сертификат</vt:lpstr>
      <vt:lpstr>Финансовое обеспечение</vt:lpstr>
      <vt:lpstr>Ответственность и обязательства</vt:lpstr>
      <vt:lpstr>Информационное взаимодействие</vt:lpstr>
      <vt:lpstr>Сферы и порядок применения закона</vt:lpstr>
      <vt:lpstr>Структура апробации</vt:lpstr>
      <vt:lpstr>Презентация PowerPoint</vt:lpstr>
      <vt:lpstr>Презентация PowerPoint</vt:lpstr>
      <vt:lpstr>Доказательный подход в соцзаказе</vt:lpstr>
      <vt:lpstr>Основные цели апробации</vt:lpstr>
      <vt:lpstr>Целевые показатели реализации социального заказа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инструменты повышения эффективности и качества оказания государственных (муниципальных) услуг  в социальной сфере</dc:title>
  <dc:creator>СЕРГЕЕВА ВЕРОНИКА АЛЕКСАНДРОВНА</dc:creator>
  <cp:lastModifiedBy>Гюрова Анастасия Сергеевна</cp:lastModifiedBy>
  <cp:revision>138</cp:revision>
  <cp:lastPrinted>2022-02-16T08:15:24Z</cp:lastPrinted>
  <dcterms:created xsi:type="dcterms:W3CDTF">2020-06-30T12:06:26Z</dcterms:created>
  <dcterms:modified xsi:type="dcterms:W3CDTF">2022-02-16T08:22:16Z</dcterms:modified>
</cp:coreProperties>
</file>